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sldIdLst>
    <p:sldId id="298" r:id="rId5"/>
    <p:sldId id="301" r:id="rId6"/>
    <p:sldId id="302" r:id="rId7"/>
    <p:sldId id="303" r:id="rId8"/>
    <p:sldId id="304" r:id="rId9"/>
    <p:sldId id="305" r:id="rId10"/>
    <p:sldId id="306" r:id="rId11"/>
    <p:sldId id="308" r:id="rId12"/>
    <p:sldId id="30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3" d="100"/>
          <a:sy n="63" d="100"/>
        </p:scale>
        <p:origin x="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4/17/2023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2403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09237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136195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4889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3333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3563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4/17/2023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1943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4/17/2023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5286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4/17/2023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8694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5463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07D986-8816-4272-A432-0437A28A9828}" type="datetime1">
              <a:rPr lang="en-US" smtClean="0"/>
              <a:t>4/17/2023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2222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t>4/17/2023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44731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What Course AI</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By </a:t>
            </a:r>
            <a:r>
              <a:rPr lang="en-US" sz="1600" dirty="0" err="1"/>
              <a:t>kyle</a:t>
            </a:r>
            <a:r>
              <a:rPr lang="en-US" sz="1600" dirty="0"/>
              <a:t> </a:t>
            </a:r>
            <a:r>
              <a:rPr lang="en-US" sz="1600" dirty="0" err="1"/>
              <a:t>kelly</a:t>
            </a:r>
            <a:endParaRPr lang="en-US" sz="1600" dirty="0"/>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0CA4E-5BCC-C511-EE6E-4FA24A319AFF}"/>
              </a:ext>
            </a:extLst>
          </p:cNvPr>
          <p:cNvSpPr>
            <a:spLocks noGrp="1"/>
          </p:cNvSpPr>
          <p:nvPr>
            <p:ph type="title"/>
          </p:nvPr>
        </p:nvSpPr>
        <p:spPr/>
        <p:txBody>
          <a:bodyPr/>
          <a:lstStyle/>
          <a:p>
            <a:r>
              <a:rPr lang="en-IE" b="1" u="sng" dirty="0"/>
              <a:t>Index</a:t>
            </a:r>
          </a:p>
        </p:txBody>
      </p:sp>
      <p:pic>
        <p:nvPicPr>
          <p:cNvPr id="6" name="Content Placeholder 5" descr="Classroom of students raising their hands in front of a teacher">
            <a:extLst>
              <a:ext uri="{FF2B5EF4-FFF2-40B4-BE49-F238E27FC236}">
                <a16:creationId xmlns:a16="http://schemas.microsoft.com/office/drawing/2014/main" id="{D0D2FD78-360F-00D4-F20F-8CC4322D0042}"/>
              </a:ext>
            </a:extLst>
          </p:cNvPr>
          <p:cNvPicPr>
            <a:picLocks noGrp="1" noChangeAspect="1"/>
          </p:cNvPicPr>
          <p:nvPr>
            <p:ph idx="1"/>
          </p:nvPr>
        </p:nvPicPr>
        <p:blipFill>
          <a:blip r:embed="rId2"/>
          <a:stretch>
            <a:fillRect/>
          </a:stretch>
        </p:blipFill>
        <p:spPr>
          <a:xfrm>
            <a:off x="5043488" y="1080131"/>
            <a:ext cx="6013450" cy="4096075"/>
          </a:xfrm>
        </p:spPr>
      </p:pic>
      <p:sp>
        <p:nvSpPr>
          <p:cNvPr id="4" name="Text Placeholder 3">
            <a:extLst>
              <a:ext uri="{FF2B5EF4-FFF2-40B4-BE49-F238E27FC236}">
                <a16:creationId xmlns:a16="http://schemas.microsoft.com/office/drawing/2014/main" id="{88845266-2453-F9B5-0A31-8C9853F825E1}"/>
              </a:ext>
            </a:extLst>
          </p:cNvPr>
          <p:cNvSpPr>
            <a:spLocks noGrp="1"/>
          </p:cNvSpPr>
          <p:nvPr>
            <p:ph type="body" sz="half" idx="2"/>
          </p:nvPr>
        </p:nvSpPr>
        <p:spPr/>
        <p:txBody>
          <a:bodyPr/>
          <a:lstStyle/>
          <a:p>
            <a:r>
              <a:rPr lang="en-IE" dirty="0"/>
              <a:t>Introduction</a:t>
            </a:r>
          </a:p>
          <a:p>
            <a:r>
              <a:rPr lang="en-IE" dirty="0"/>
              <a:t>Business case/Model</a:t>
            </a:r>
          </a:p>
          <a:p>
            <a:r>
              <a:rPr lang="en-IE" dirty="0"/>
              <a:t>User description/goals</a:t>
            </a:r>
          </a:p>
          <a:p>
            <a:r>
              <a:rPr lang="en-IE" dirty="0"/>
              <a:t>Application overview</a:t>
            </a:r>
          </a:p>
          <a:p>
            <a:r>
              <a:rPr lang="en-IE" dirty="0"/>
              <a:t>Application features</a:t>
            </a:r>
          </a:p>
        </p:txBody>
      </p:sp>
    </p:spTree>
    <p:extLst>
      <p:ext uri="{BB962C8B-B14F-4D97-AF65-F5344CB8AC3E}">
        <p14:creationId xmlns:p14="http://schemas.microsoft.com/office/powerpoint/2010/main" val="3322630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0C3D3-9270-7047-CD05-4D2BFE356DC2}"/>
              </a:ext>
            </a:extLst>
          </p:cNvPr>
          <p:cNvSpPr>
            <a:spLocks noGrp="1"/>
          </p:cNvSpPr>
          <p:nvPr>
            <p:ph type="title"/>
          </p:nvPr>
        </p:nvSpPr>
        <p:spPr/>
        <p:txBody>
          <a:bodyPr/>
          <a:lstStyle/>
          <a:p>
            <a:r>
              <a:rPr lang="en-IE" dirty="0"/>
              <a:t>Introduction</a:t>
            </a:r>
          </a:p>
        </p:txBody>
      </p:sp>
      <p:sp>
        <p:nvSpPr>
          <p:cNvPr id="3" name="Content Placeholder 2">
            <a:extLst>
              <a:ext uri="{FF2B5EF4-FFF2-40B4-BE49-F238E27FC236}">
                <a16:creationId xmlns:a16="http://schemas.microsoft.com/office/drawing/2014/main" id="{A9B01C02-8138-4043-DB99-2BD6D1613425}"/>
              </a:ext>
            </a:extLst>
          </p:cNvPr>
          <p:cNvSpPr>
            <a:spLocks noGrp="1"/>
          </p:cNvSpPr>
          <p:nvPr>
            <p:ph idx="1"/>
          </p:nvPr>
        </p:nvSpPr>
        <p:spPr/>
        <p:txBody>
          <a:bodyPr>
            <a:normAutofit/>
          </a:bodyPr>
          <a:lstStyle/>
          <a:p>
            <a:pPr>
              <a:lnSpc>
                <a:spcPct val="107000"/>
              </a:lnSpc>
              <a:spcAft>
                <a:spcPts val="800"/>
              </a:spcAft>
            </a:pPr>
            <a:r>
              <a:rPr lang="en-IE" sz="2000" dirty="0">
                <a:effectLst/>
                <a:latin typeface="Times New Roman" panose="02020603050405020304" pitchFamily="18" charset="0"/>
                <a:ea typeface="Calibri" panose="020F0502020204030204" pitchFamily="34" charset="0"/>
                <a:cs typeface="Times New Roman" panose="02020603050405020304" pitchFamily="18" charset="0"/>
              </a:rPr>
              <a:t>This project's goal is to create a mobile application that will help students better manage and comprehend the courses that are offered to them. The app can also enable course comparison for the students. What topics are addressed in each course, and which one delivers the best results. accessing the course.</a:t>
            </a:r>
            <a:endParaRPr lang="en-IE" sz="2000" dirty="0">
              <a:effectLst/>
              <a:latin typeface="Calibri" panose="020F0502020204030204" pitchFamily="34" charset="0"/>
              <a:ea typeface="Calibri" panose="020F0502020204030204" pitchFamily="34" charset="0"/>
              <a:cs typeface="Times New Roman" panose="02020603050405020304" pitchFamily="18" charset="0"/>
            </a:endParaRPr>
          </a:p>
          <a:p>
            <a:r>
              <a:rPr lang="en-IE" sz="2000" dirty="0">
                <a:effectLst/>
                <a:latin typeface="Times New Roman" panose="02020603050405020304" pitchFamily="18" charset="0"/>
                <a:ea typeface="Calibri" panose="020F0502020204030204" pitchFamily="34" charset="0"/>
              </a:rPr>
              <a:t>Students will be able to use this program to explore and pinpoint the best classes to fulfil their academic and professional goals.</a:t>
            </a:r>
            <a:r>
              <a:rPr lang="en-IE" sz="1800" dirty="0">
                <a:effectLst/>
                <a:latin typeface="Times New Roman" panose="02020603050405020304" pitchFamily="18" charset="0"/>
                <a:ea typeface="Calibri" panose="020F0502020204030204" pitchFamily="34" charset="0"/>
              </a:rPr>
              <a:t> C</a:t>
            </a:r>
            <a:r>
              <a:rPr lang="en-IE" sz="2000" dirty="0">
                <a:effectLst/>
                <a:latin typeface="Times New Roman" panose="02020603050405020304" pitchFamily="18" charset="0"/>
                <a:ea typeface="Calibri" panose="020F0502020204030204" pitchFamily="34" charset="0"/>
              </a:rPr>
              <a:t>hoosing the best course might be difficult considering the wide range of options provided by various universities and professions.</a:t>
            </a:r>
            <a:endParaRPr lang="en-IE" sz="2000" dirty="0"/>
          </a:p>
        </p:txBody>
      </p:sp>
    </p:spTree>
    <p:extLst>
      <p:ext uri="{BB962C8B-B14F-4D97-AF65-F5344CB8AC3E}">
        <p14:creationId xmlns:p14="http://schemas.microsoft.com/office/powerpoint/2010/main" val="1703849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83540-9FF5-9EF0-29EB-D9E36C8490F8}"/>
              </a:ext>
            </a:extLst>
          </p:cNvPr>
          <p:cNvSpPr>
            <a:spLocks noGrp="1"/>
          </p:cNvSpPr>
          <p:nvPr>
            <p:ph type="title"/>
          </p:nvPr>
        </p:nvSpPr>
        <p:spPr/>
        <p:txBody>
          <a:bodyPr/>
          <a:lstStyle/>
          <a:p>
            <a:r>
              <a:rPr lang="en-IE" dirty="0"/>
              <a:t>Business case</a:t>
            </a:r>
          </a:p>
        </p:txBody>
      </p:sp>
      <p:sp>
        <p:nvSpPr>
          <p:cNvPr id="3" name="Content Placeholder 2">
            <a:extLst>
              <a:ext uri="{FF2B5EF4-FFF2-40B4-BE49-F238E27FC236}">
                <a16:creationId xmlns:a16="http://schemas.microsoft.com/office/drawing/2014/main" id="{443E4527-C12F-92F2-2FC9-56043213C657}"/>
              </a:ext>
            </a:extLst>
          </p:cNvPr>
          <p:cNvSpPr>
            <a:spLocks noGrp="1"/>
          </p:cNvSpPr>
          <p:nvPr>
            <p:ph idx="1"/>
          </p:nvPr>
        </p:nvSpPr>
        <p:spPr/>
        <p:txBody>
          <a:bodyPr/>
          <a:lstStyle/>
          <a:p>
            <a:pPr>
              <a:lnSpc>
                <a:spcPct val="107000"/>
              </a:lnSpc>
              <a:spcAft>
                <a:spcPts val="800"/>
              </a:spcAft>
            </a:pPr>
            <a:r>
              <a:rPr lang="en-IE" sz="1800" dirty="0">
                <a:effectLst/>
                <a:latin typeface="Times New Roman" panose="02020603050405020304" pitchFamily="18" charset="0"/>
                <a:ea typeface="Calibri" panose="020F0502020204030204" pitchFamily="34" charset="0"/>
                <a:cs typeface="Times New Roman" panose="02020603050405020304" pitchFamily="18" charset="0"/>
              </a:rPr>
              <a:t>There is a growing need for customized, approachable, and technologically advanced solutions that can assist students in navigating the challenging world of academic and professional options as the education industry continues to develop. </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E" sz="1800" dirty="0">
                <a:effectLst/>
                <a:latin typeface="Times New Roman" panose="02020603050405020304" pitchFamily="18" charset="0"/>
                <a:ea typeface="Calibri" panose="020F0502020204030204" pitchFamily="34" charset="0"/>
                <a:cs typeface="Times New Roman" panose="02020603050405020304" pitchFamily="18" charset="0"/>
              </a:rPr>
              <a:t>An app that may simplify the course discovery process and make it more accessible to students from all backgrounds is increasingly needed as more students than ever before consider higher education. In this business case, we suggest creating a course application that would give students a way to look up, contrast, and select classes that matched their interests and aspirations</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E" dirty="0"/>
          </a:p>
        </p:txBody>
      </p:sp>
    </p:spTree>
    <p:extLst>
      <p:ext uri="{BB962C8B-B14F-4D97-AF65-F5344CB8AC3E}">
        <p14:creationId xmlns:p14="http://schemas.microsoft.com/office/powerpoint/2010/main" val="2601550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AA9AC-B18B-DF8C-9D3B-23A3B5E2AEBA}"/>
              </a:ext>
            </a:extLst>
          </p:cNvPr>
          <p:cNvSpPr>
            <a:spLocks noGrp="1"/>
          </p:cNvSpPr>
          <p:nvPr>
            <p:ph type="title"/>
          </p:nvPr>
        </p:nvSpPr>
        <p:spPr/>
        <p:txBody>
          <a:bodyPr/>
          <a:lstStyle/>
          <a:p>
            <a:r>
              <a:rPr lang="en-IE" dirty="0"/>
              <a:t>Business Model</a:t>
            </a:r>
          </a:p>
        </p:txBody>
      </p:sp>
      <p:pic>
        <p:nvPicPr>
          <p:cNvPr id="4" name="Content Placeholder 3">
            <a:extLst>
              <a:ext uri="{FF2B5EF4-FFF2-40B4-BE49-F238E27FC236}">
                <a16:creationId xmlns:a16="http://schemas.microsoft.com/office/drawing/2014/main" id="{2009E177-E6DC-E7A3-8C64-0C9AC0EE701F}"/>
              </a:ext>
            </a:extLst>
          </p:cNvPr>
          <p:cNvPicPr>
            <a:picLocks noGrp="1" noChangeAspect="1"/>
          </p:cNvPicPr>
          <p:nvPr>
            <p:ph idx="1"/>
          </p:nvPr>
        </p:nvPicPr>
        <p:blipFill>
          <a:blip r:embed="rId2"/>
          <a:stretch>
            <a:fillRect/>
          </a:stretch>
        </p:blipFill>
        <p:spPr>
          <a:xfrm>
            <a:off x="1451579" y="2016125"/>
            <a:ext cx="9417704" cy="3449638"/>
          </a:xfrm>
          <a:prstGeom prst="rect">
            <a:avLst/>
          </a:prstGeom>
        </p:spPr>
      </p:pic>
    </p:spTree>
    <p:extLst>
      <p:ext uri="{BB962C8B-B14F-4D97-AF65-F5344CB8AC3E}">
        <p14:creationId xmlns:p14="http://schemas.microsoft.com/office/powerpoint/2010/main" val="1726371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FF62B-2BD6-418B-23E0-3F9ADC80D6F8}"/>
              </a:ext>
            </a:extLst>
          </p:cNvPr>
          <p:cNvSpPr>
            <a:spLocks noGrp="1"/>
          </p:cNvSpPr>
          <p:nvPr>
            <p:ph type="title"/>
          </p:nvPr>
        </p:nvSpPr>
        <p:spPr/>
        <p:txBody>
          <a:bodyPr/>
          <a:lstStyle/>
          <a:p>
            <a:r>
              <a:rPr lang="en-IE" dirty="0"/>
              <a:t>User Goals</a:t>
            </a:r>
          </a:p>
        </p:txBody>
      </p:sp>
      <p:sp>
        <p:nvSpPr>
          <p:cNvPr id="3" name="Content Placeholder 2">
            <a:extLst>
              <a:ext uri="{FF2B5EF4-FFF2-40B4-BE49-F238E27FC236}">
                <a16:creationId xmlns:a16="http://schemas.microsoft.com/office/drawing/2014/main" id="{BE63CB2B-4C7B-68AD-78CE-64244338CE53}"/>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E" sz="1800" dirty="0">
                <a:effectLst/>
                <a:latin typeface="Times New Roman" panose="02020603050405020304" pitchFamily="18" charset="0"/>
                <a:ea typeface="Calibri" panose="020F0502020204030204" pitchFamily="34" charset="0"/>
                <a:cs typeface="Times New Roman" panose="02020603050405020304" pitchFamily="18" charset="0"/>
              </a:rPr>
              <a:t>To easily browse through all available courses, sorted by department or subject matter.</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E" sz="1800" dirty="0">
                <a:effectLst/>
                <a:latin typeface="Times New Roman" panose="02020603050405020304" pitchFamily="18" charset="0"/>
                <a:ea typeface="Calibri" panose="020F0502020204030204" pitchFamily="34" charset="0"/>
                <a:cs typeface="Times New Roman" panose="02020603050405020304" pitchFamily="18" charset="0"/>
              </a:rPr>
              <a:t>To view detailed information about each course, such as the course description, prerequisites, and schedule.</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E" sz="1800" dirty="0">
                <a:effectLst/>
                <a:latin typeface="Times New Roman" panose="02020603050405020304" pitchFamily="18" charset="0"/>
                <a:ea typeface="Calibri" panose="020F0502020204030204" pitchFamily="34" charset="0"/>
                <a:cs typeface="Times New Roman" panose="02020603050405020304" pitchFamily="18" charset="0"/>
              </a:rPr>
              <a:t>To compare courses side-by-side to determine which courses fit best with their academic goals and schedule.</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E" sz="1800" dirty="0">
                <a:effectLst/>
                <a:latin typeface="Times New Roman" panose="02020603050405020304" pitchFamily="18" charset="0"/>
                <a:ea typeface="Calibri" panose="020F0502020204030204" pitchFamily="34" charset="0"/>
                <a:cs typeface="Times New Roman" panose="02020603050405020304" pitchFamily="18" charset="0"/>
              </a:rPr>
              <a:t>To receive personalized recommendations for courses based on their academic history and interests.</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E" sz="1800" dirty="0">
                <a:effectLst/>
                <a:latin typeface="Times New Roman" panose="02020603050405020304" pitchFamily="18" charset="0"/>
                <a:ea typeface="Calibri" panose="020F0502020204030204" pitchFamily="34" charset="0"/>
                <a:cs typeface="Times New Roman" panose="02020603050405020304" pitchFamily="18" charset="0"/>
              </a:rPr>
              <a:t>To track their progress towards fulfilling degree requirements and academic goals.</a:t>
            </a:r>
            <a:br>
              <a:rPr lang="en-IE"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E" dirty="0"/>
          </a:p>
        </p:txBody>
      </p:sp>
    </p:spTree>
    <p:extLst>
      <p:ext uri="{BB962C8B-B14F-4D97-AF65-F5344CB8AC3E}">
        <p14:creationId xmlns:p14="http://schemas.microsoft.com/office/powerpoint/2010/main" val="1043060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7D89C-6230-4979-51F5-9E4FD32BEE42}"/>
              </a:ext>
            </a:extLst>
          </p:cNvPr>
          <p:cNvSpPr>
            <a:spLocks noGrp="1"/>
          </p:cNvSpPr>
          <p:nvPr>
            <p:ph type="title"/>
          </p:nvPr>
        </p:nvSpPr>
        <p:spPr/>
        <p:txBody>
          <a:bodyPr/>
          <a:lstStyle/>
          <a:p>
            <a:r>
              <a:rPr lang="en-IE" dirty="0"/>
              <a:t>Application </a:t>
            </a:r>
            <a:br>
              <a:rPr lang="en-IE" dirty="0"/>
            </a:br>
            <a:r>
              <a:rPr lang="en-IE" dirty="0"/>
              <a:t>Overview</a:t>
            </a:r>
          </a:p>
        </p:txBody>
      </p:sp>
      <p:sp>
        <p:nvSpPr>
          <p:cNvPr id="4" name="Text Placeholder 3">
            <a:extLst>
              <a:ext uri="{FF2B5EF4-FFF2-40B4-BE49-F238E27FC236}">
                <a16:creationId xmlns:a16="http://schemas.microsoft.com/office/drawing/2014/main" id="{E0A213BA-D6AA-E368-FCC3-A2ECFD9D506C}"/>
              </a:ext>
            </a:extLst>
          </p:cNvPr>
          <p:cNvSpPr>
            <a:spLocks noGrp="1"/>
          </p:cNvSpPr>
          <p:nvPr>
            <p:ph type="body" sz="half" idx="2"/>
          </p:nvPr>
        </p:nvSpPr>
        <p:spPr/>
        <p:txBody>
          <a:bodyPr>
            <a:normAutofit fontScale="85000" lnSpcReduction="20000"/>
          </a:bodyPr>
          <a:lstStyle/>
          <a:p>
            <a:pPr marL="457200">
              <a:lnSpc>
                <a:spcPct val="107000"/>
              </a:lnSpc>
            </a:pPr>
            <a:r>
              <a:rPr lang="en-IE" sz="1800" dirty="0">
                <a:effectLst/>
                <a:latin typeface="Times New Roman" panose="02020603050405020304" pitchFamily="18" charset="0"/>
                <a:ea typeface="Calibri" panose="020F0502020204030204" pitchFamily="34" charset="0"/>
                <a:cs typeface="Times New Roman" panose="02020603050405020304" pitchFamily="18" charset="0"/>
              </a:rPr>
              <a:t>Application that aids students in browsing and investigating the many courses offered at their college. Students can browse for courses using the application's user-friendly design, filter them based on different criteria, and examine specific details about each course. </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E"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E" dirty="0"/>
          </a:p>
        </p:txBody>
      </p:sp>
      <p:pic>
        <p:nvPicPr>
          <p:cNvPr id="5" name="Content Placeholder 4" descr="Diagram&#10;&#10;Description automatically generated">
            <a:extLst>
              <a:ext uri="{FF2B5EF4-FFF2-40B4-BE49-F238E27FC236}">
                <a16:creationId xmlns:a16="http://schemas.microsoft.com/office/drawing/2014/main" id="{F41193CA-5A89-8706-A4EC-08072915388C}"/>
              </a:ext>
            </a:extLst>
          </p:cNvPr>
          <p:cNvPicPr>
            <a:picLocks noGrp="1" noChangeAspect="1"/>
          </p:cNvPicPr>
          <p:nvPr>
            <p:ph idx="1"/>
          </p:nvPr>
        </p:nvPicPr>
        <p:blipFill>
          <a:blip r:embed="rId2"/>
          <a:stretch>
            <a:fillRect/>
          </a:stretch>
        </p:blipFill>
        <p:spPr>
          <a:xfrm>
            <a:off x="5119537" y="1324676"/>
            <a:ext cx="5861351" cy="3606985"/>
          </a:xfrm>
          <a:prstGeom prst="rect">
            <a:avLst/>
          </a:prstGeom>
        </p:spPr>
      </p:pic>
    </p:spTree>
    <p:extLst>
      <p:ext uri="{BB962C8B-B14F-4D97-AF65-F5344CB8AC3E}">
        <p14:creationId xmlns:p14="http://schemas.microsoft.com/office/powerpoint/2010/main" val="3598492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89AC-694B-26E9-62F2-7705D6C15720}"/>
              </a:ext>
            </a:extLst>
          </p:cNvPr>
          <p:cNvSpPr>
            <a:spLocks noGrp="1"/>
          </p:cNvSpPr>
          <p:nvPr>
            <p:ph type="title"/>
          </p:nvPr>
        </p:nvSpPr>
        <p:spPr/>
        <p:txBody>
          <a:bodyPr/>
          <a:lstStyle/>
          <a:p>
            <a:r>
              <a:rPr lang="en-IE" dirty="0"/>
              <a:t>Application Features</a:t>
            </a:r>
          </a:p>
        </p:txBody>
      </p:sp>
      <p:sp>
        <p:nvSpPr>
          <p:cNvPr id="3" name="Content Placeholder 2">
            <a:extLst>
              <a:ext uri="{FF2B5EF4-FFF2-40B4-BE49-F238E27FC236}">
                <a16:creationId xmlns:a16="http://schemas.microsoft.com/office/drawing/2014/main" id="{7FE24496-05BA-DC6E-3FEC-49B6ABDAE09A}"/>
              </a:ext>
            </a:extLst>
          </p:cNvPr>
          <p:cNvSpPr>
            <a:spLocks noGrp="1"/>
          </p:cNvSpPr>
          <p:nvPr>
            <p:ph idx="1"/>
          </p:nvPr>
        </p:nvSpPr>
        <p:spPr/>
        <p:txBody>
          <a:bodyPr>
            <a:normAutofit fontScale="55000" lnSpcReduction="20000"/>
          </a:bodyPr>
          <a:lstStyle/>
          <a:p>
            <a:pPr marL="342900" lvl="0" indent="-342900">
              <a:lnSpc>
                <a:spcPct val="107000"/>
              </a:lnSpc>
              <a:buFont typeface="Symbol" panose="05050102010706020507" pitchFamily="18" charset="2"/>
              <a:buChar char=""/>
            </a:pPr>
            <a:r>
              <a:rPr lang="en-IE" sz="2600" dirty="0">
                <a:effectLst/>
                <a:latin typeface="Times New Roman" panose="02020603050405020304" pitchFamily="18" charset="0"/>
                <a:ea typeface="Calibri" panose="020F0502020204030204" pitchFamily="34" charset="0"/>
                <a:cs typeface="Times New Roman" panose="02020603050405020304" pitchFamily="18" charset="0"/>
              </a:rPr>
              <a:t>Course Search: The program has a search field where users can type in terms associated with a particular course they are interested in. Students can limit the search results based on a variety of criteria, including department, level, and credit hours. The search results are presented according to relevancy.</a:t>
            </a:r>
            <a:endParaRPr lang="en-IE" sz="26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buNone/>
            </a:pPr>
            <a:endParaRPr lang="en-IE"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E" sz="2600" dirty="0">
                <a:effectLst/>
                <a:latin typeface="Times New Roman" panose="02020603050405020304" pitchFamily="18" charset="0"/>
                <a:ea typeface="Calibri" panose="020F0502020204030204" pitchFamily="34" charset="0"/>
                <a:cs typeface="Times New Roman" panose="02020603050405020304" pitchFamily="18" charset="0"/>
              </a:rPr>
              <a:t>Information about each course, including its description, grade, schedule, and instructors, is displayed in full by the application. To have a better understanding of the course, students can also read evaluations and ratings left by former participants.</a:t>
            </a:r>
            <a:endParaRPr lang="en-IE" sz="26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buNone/>
            </a:pPr>
            <a:endParaRPr lang="en-IE"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E" sz="2600" dirty="0">
                <a:effectLst/>
                <a:latin typeface="Times New Roman" panose="02020603050405020304" pitchFamily="18" charset="0"/>
                <a:ea typeface="Calibri" panose="020F0502020204030204" pitchFamily="34" charset="0"/>
                <a:cs typeface="Times New Roman" panose="02020603050405020304" pitchFamily="18" charset="0"/>
              </a:rPr>
              <a:t>Course Comparison: Using the tool, students may compare several courses side by side, making it simpler for them to see how the courses differ and how they are similar.</a:t>
            </a:r>
            <a:endParaRPr lang="en-IE" sz="26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buNone/>
            </a:pPr>
            <a:endParaRPr lang="en-IE"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E" sz="2600" dirty="0">
                <a:effectLst/>
                <a:latin typeface="Times New Roman" panose="02020603050405020304" pitchFamily="18" charset="0"/>
                <a:ea typeface="Calibri" panose="020F0502020204030204" pitchFamily="34" charset="0"/>
                <a:cs typeface="Times New Roman" panose="02020603050405020304" pitchFamily="18" charset="0"/>
              </a:rPr>
              <a:t>In order to use all of the capabilities of the application, students must first register an account. Students' accounts allow them to save preferences, view search histories, and access wish lists.</a:t>
            </a:r>
            <a:endParaRPr lang="en-IE" sz="2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E" dirty="0"/>
          </a:p>
        </p:txBody>
      </p:sp>
    </p:spTree>
    <p:extLst>
      <p:ext uri="{BB962C8B-B14F-4D97-AF65-F5344CB8AC3E}">
        <p14:creationId xmlns:p14="http://schemas.microsoft.com/office/powerpoint/2010/main" val="2505889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F87B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99648C0-90E2-FB6C-0D80-3657E78A47F8}"/>
              </a:ext>
            </a:extLst>
          </p:cNvPr>
          <p:cNvPicPr>
            <a:picLocks noChangeAspect="1"/>
          </p:cNvPicPr>
          <p:nvPr/>
        </p:nvPicPr>
        <p:blipFill>
          <a:blip r:embed="rId2"/>
          <a:stretch>
            <a:fillRect/>
          </a:stretch>
        </p:blipFill>
        <p:spPr>
          <a:xfrm>
            <a:off x="4362006" y="643467"/>
            <a:ext cx="3467987" cy="5571066"/>
          </a:xfrm>
          <a:prstGeom prst="rect">
            <a:avLst/>
          </a:prstGeom>
        </p:spPr>
      </p:pic>
    </p:spTree>
    <p:extLst>
      <p:ext uri="{BB962C8B-B14F-4D97-AF65-F5344CB8AC3E}">
        <p14:creationId xmlns:p14="http://schemas.microsoft.com/office/powerpoint/2010/main" val="187148369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94</TotalTime>
  <Words>523</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Gill Sans MT</vt:lpstr>
      <vt:lpstr>Symbol</vt:lpstr>
      <vt:lpstr>Times New Roman</vt:lpstr>
      <vt:lpstr>Gallery</vt:lpstr>
      <vt:lpstr>What Course AI</vt:lpstr>
      <vt:lpstr>Index</vt:lpstr>
      <vt:lpstr>Introduction</vt:lpstr>
      <vt:lpstr>Business case</vt:lpstr>
      <vt:lpstr>Business Model</vt:lpstr>
      <vt:lpstr>User Goals</vt:lpstr>
      <vt:lpstr>Application  Overview</vt:lpstr>
      <vt:lpstr>Application Features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Course AI</dc:title>
  <dc:creator>(Student) - Kyle Kelly</dc:creator>
  <cp:lastModifiedBy>(Student) - Kyle Kelly</cp:lastModifiedBy>
  <cp:revision>1</cp:revision>
  <dcterms:created xsi:type="dcterms:W3CDTF">2023-04-17T21:05:34Z</dcterms:created>
  <dcterms:modified xsi:type="dcterms:W3CDTF">2023-04-17T22:40:06Z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