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62" r:id="rId4"/>
    <p:sldId id="263" r:id="rId5"/>
    <p:sldId id="264" r:id="rId6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480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395651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96333" lvl="0" indent="-296333">
              <a:buSzPct val="75000"/>
              <a:buChar char="-"/>
              <a:defRPr sz="1800"/>
            </a:pPr>
            <a:r>
              <a:rPr sz="2400"/>
              <a:t>In EWH and any job you’ll take. You’ll quickly see how ideas, answers, solutions all begin organically</a:t>
            </a:r>
          </a:p>
          <a:p>
            <a:pPr marL="296333" lvl="0" indent="-296333">
              <a:buSzPct val="75000"/>
              <a:buChar char="-"/>
              <a:defRPr sz="1800"/>
            </a:pPr>
            <a:r>
              <a:rPr sz="2400"/>
              <a:t>You get to the best answer through trial and error rather then a stepwise process, let me show you what I mean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96333" lvl="0" indent="-296333">
              <a:buSzPct val="75000"/>
              <a:buChar char="-"/>
              <a:defRPr sz="1800"/>
            </a:pPr>
            <a:r>
              <a:rPr sz="2400"/>
              <a:t>Now go from the individual and back to the team</a:t>
            </a:r>
          </a:p>
          <a:p>
            <a:pPr marL="296333" lvl="0" indent="-296333">
              <a:buSzPct val="75000"/>
              <a:buChar char="-"/>
              <a:defRPr sz="1800"/>
            </a:pPr>
            <a:r>
              <a:rPr sz="2400"/>
              <a:t>Here is the framework to make every project you do better</a:t>
            </a:r>
          </a:p>
          <a:p>
            <a:pPr marL="296333" lvl="0" indent="-296333">
              <a:buSzPct val="75000"/>
              <a:buChar char="-"/>
              <a:defRPr sz="1800"/>
            </a:pPr>
            <a:r>
              <a:rPr sz="2400"/>
              <a:t>As you share your ideas among your group, use this format to provide feedback</a:t>
            </a:r>
          </a:p>
          <a:p>
            <a:pPr marL="296333" lvl="0" indent="-296333">
              <a:buSzPct val="75000"/>
              <a:buChar char="-"/>
              <a:defRPr sz="1800"/>
            </a:pPr>
            <a:r>
              <a:rPr sz="2400"/>
              <a:t>The goal is to end up with one single idea that encapsulates the best concepts from each project</a:t>
            </a:r>
          </a:p>
          <a:p>
            <a:pPr marL="296333" lvl="0" indent="-296333">
              <a:buSzPct val="75000"/>
              <a:buChar char="-"/>
              <a:defRPr sz="1800"/>
            </a:pPr>
            <a:r>
              <a:rPr sz="2400"/>
              <a:t>Here is an example…demo with a student</a:t>
            </a:r>
          </a:p>
          <a:p>
            <a:pPr marL="296333" lvl="0" indent="-296333">
              <a:buSzPct val="75000"/>
              <a:buChar char="-"/>
              <a:defRPr sz="1800"/>
            </a:pPr>
            <a:r>
              <a:rPr sz="2400"/>
              <a:t>[10 minutes to present/discuss in group]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96333" lvl="0" indent="-296333">
              <a:buSzPct val="75000"/>
              <a:buChar char="-"/>
              <a:defRPr sz="1800"/>
            </a:pPr>
            <a:r>
              <a:rPr sz="2400"/>
              <a:t>From the ton of ideas generated, I want each individual to pick one idea</a:t>
            </a:r>
          </a:p>
          <a:p>
            <a:pPr marL="296333" lvl="0" indent="-296333">
              <a:buSzPct val="75000"/>
              <a:buChar char="-"/>
              <a:defRPr sz="1800"/>
            </a:pPr>
            <a:r>
              <a:rPr sz="2400"/>
              <a:t>They’ll get a chance to sketch it out, think through the idea and create a much more polished concept</a:t>
            </a:r>
          </a:p>
          <a:p>
            <a:pPr marL="296333" lvl="0" indent="-296333">
              <a:buSzPct val="75000"/>
              <a:buChar char="-"/>
              <a:defRPr sz="1800"/>
            </a:pPr>
            <a:r>
              <a:rPr sz="2400"/>
              <a:t>I will also add context….Imagine an empty space, we are going to build a hospital around your idea. What would it look like? Your idea is the most-central piece of equipment, what would it do?</a:t>
            </a:r>
          </a:p>
          <a:p>
            <a:pPr marL="296333" lvl="0" indent="-296333">
              <a:buSzPct val="75000"/>
              <a:buChar char="-"/>
              <a:defRPr sz="1800"/>
            </a:pPr>
            <a:r>
              <a:rPr sz="2400"/>
              <a:t>[10-15 minutes of brainstorming]</a:t>
            </a:r>
          </a:p>
          <a:p>
            <a:pPr lvl="0">
              <a:defRPr sz="1800"/>
            </a:pPr>
            <a:endParaRPr sz="2400"/>
          </a:p>
          <a:p>
            <a:pPr marL="423333" lvl="0" indent="-423333">
              <a:buSzPct val="100000"/>
              <a:buAutoNum type="arabicPeriod"/>
              <a:defRPr sz="1800"/>
            </a:pPr>
            <a:r>
              <a:rPr sz="2400"/>
              <a:t>Eko Devices - Smart stethoscope</a:t>
            </a:r>
          </a:p>
          <a:p>
            <a:pPr marL="423333" lvl="0" indent="-423333">
              <a:buSzPct val="100000"/>
              <a:buAutoNum type="arabicPeriod"/>
              <a:defRPr sz="1800"/>
            </a:pPr>
            <a:r>
              <a:rPr sz="2400"/>
              <a:t>Gravity Light ($400,00 from a $50,000 goal on IG)</a:t>
            </a:r>
          </a:p>
          <a:p>
            <a:pPr marL="423333" lvl="0" indent="-423333">
              <a:buSzPct val="100000"/>
              <a:buAutoNum type="arabicPeriod"/>
              <a:defRPr sz="1800"/>
            </a:pPr>
            <a:r>
              <a:rPr sz="2400"/>
              <a:t>High Rise Evacuation Slide By Zhou Miaorong Installed In Chinese Building (14 seconds)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- Quick discussion of takeaways and how people will apply the framework in their own lives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- Quick discussion of takeaways and how people will apply the framework in their own lives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jpeg"/><Relationship Id="rId12" Type="http://schemas.openxmlformats.org/officeDocument/2006/relationships/image" Target="../media/image12.jpeg"/><Relationship Id="rId13" Type="http://schemas.openxmlformats.org/officeDocument/2006/relationships/image" Target="../media/image13.jpeg"/><Relationship Id="rId14" Type="http://schemas.openxmlformats.org/officeDocument/2006/relationships/image" Target="../media/image14.jpeg"/><Relationship Id="rId15" Type="http://schemas.openxmlformats.org/officeDocument/2006/relationships/image" Target="../media/image15.jpe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png"/><Relationship Id="rId10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deo.com/work/human-centered-design-toolkit/" TargetMode="External"/><Relationship Id="rId4" Type="http://schemas.openxmlformats.org/officeDocument/2006/relationships/hyperlink" Target="http://innovation.umd.edu" TargetMode="External"/><Relationship Id="rId5" Type="http://schemas.openxmlformats.org/officeDocument/2006/relationships/hyperlink" Target="http://asq.org/learn-about-quality/seven-basic-quality-tools/overview/overview.html" TargetMode="External"/><Relationship Id="rId6" Type="http://schemas.openxmlformats.org/officeDocument/2006/relationships/hyperlink" Target="http://medcitynews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tree.jpg"/>
          <p:cNvPicPr/>
          <p:nvPr/>
        </p:nvPicPr>
        <p:blipFill>
          <a:blip r:embed="rId3">
            <a:extLst/>
          </a:blip>
          <a:srcRect l="4718" t="9097" r="4718" b="33834"/>
          <a:stretch>
            <a:fillRect/>
          </a:stretch>
        </p:blipFill>
        <p:spPr>
          <a:xfrm>
            <a:off x="1606550" y="635000"/>
            <a:ext cx="9779000" cy="5918201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Ideas are Organic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1270000" y="6362700"/>
            <a:ext cx="104648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– Stanford D.sign School</a:t>
            </a:r>
          </a:p>
        </p:txBody>
      </p:sp>
      <p:sp>
        <p:nvSpPr>
          <p:cNvPr id="64" name="Shape 64"/>
          <p:cNvSpPr/>
          <p:nvPr/>
        </p:nvSpPr>
        <p:spPr>
          <a:xfrm>
            <a:off x="1270000" y="4063999"/>
            <a:ext cx="10464800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6500"/>
            </a:lvl1pPr>
          </a:lstStyle>
          <a:p>
            <a:pPr lvl="0">
              <a:defRPr sz="1800"/>
            </a:pPr>
            <a:r>
              <a:rPr sz="6500"/>
              <a:t>“I like… I wish… What if…”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l-schematic.jpg"/>
          <p:cNvPicPr/>
          <p:nvPr/>
        </p:nvPicPr>
        <p:blipFill>
          <a:blip r:embed="rId3">
            <a:extLst/>
          </a:blip>
          <a:srcRect t="3533" b="3533"/>
          <a:stretch>
            <a:fillRect/>
          </a:stretch>
        </p:blipFill>
        <p:spPr>
          <a:xfrm>
            <a:off x="6457972" y="2597150"/>
            <a:ext cx="5334001" cy="6286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slide_286374_2222705_free.jpg"/>
          <p:cNvPicPr/>
          <p:nvPr/>
        </p:nvPicPr>
        <p:blipFill>
          <a:blip r:embed="rId4">
            <a:extLst/>
          </a:blip>
          <a:srcRect l="2861" r="2861"/>
          <a:stretch>
            <a:fillRect/>
          </a:stretch>
        </p:blipFill>
        <p:spPr>
          <a:xfrm>
            <a:off x="1438259" y="5805452"/>
            <a:ext cx="4362378" cy="3084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JPG_Eko_Core_B_Lg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38259" y="2646065"/>
            <a:ext cx="4362451" cy="2658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JPG_Eko_Core_A_Lg-409x1024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553068" y="1974961"/>
            <a:ext cx="3143809" cy="7871050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Get to the Best Idea</a:t>
            </a:r>
          </a:p>
        </p:txBody>
      </p:sp>
      <p:pic>
        <p:nvPicPr>
          <p:cNvPr id="73" name="jrcvvbpc1.jpg"/>
          <p:cNvPicPr/>
          <p:nvPr/>
        </p:nvPicPr>
        <p:blipFill>
          <a:blip r:embed="rId7">
            <a:extLst/>
          </a:blip>
          <a:srcRect l="1555" t="19835" r="1555" b="19835"/>
          <a:stretch>
            <a:fillRect/>
          </a:stretch>
        </p:blipFill>
        <p:spPr>
          <a:xfrm>
            <a:off x="1585301" y="2420202"/>
            <a:ext cx="4220615" cy="3109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stethocloud1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429321" y="5762100"/>
            <a:ext cx="4362451" cy="3199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image17.png"/>
          <p:cNvPicPr/>
          <p:nvPr/>
        </p:nvPicPr>
        <p:blipFill>
          <a:blip r:embed="rId9">
            <a:extLst/>
          </a:blip>
          <a:srcRect l="8231" r="8231"/>
          <a:stretch>
            <a:fillRect/>
          </a:stretch>
        </p:blipFill>
        <p:spPr>
          <a:xfrm>
            <a:off x="1344214" y="2464471"/>
            <a:ext cx="4532666" cy="3021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101059_939677.jp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404374" y="5850960"/>
            <a:ext cx="4430220" cy="3021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INRatio_hero_626px_2.jpg"/>
          <p:cNvPicPr/>
          <p:nvPr/>
        </p:nvPicPr>
        <p:blipFill>
          <a:blip r:embed="rId11">
            <a:extLst/>
          </a:blip>
          <a:srcRect l="10433" r="12868"/>
          <a:stretch>
            <a:fillRect/>
          </a:stretch>
        </p:blipFill>
        <p:spPr>
          <a:xfrm>
            <a:off x="1262447" y="2451503"/>
            <a:ext cx="4719556" cy="3047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shutterstock_lungs.jp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34874" y="5896667"/>
            <a:ext cx="4751346" cy="2929997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Zerona_Medical_Laser.jp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656634" y="2260729"/>
            <a:ext cx="4936677" cy="695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eb1-slide2.jp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656634" y="2591141"/>
            <a:ext cx="4936677" cy="6298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Christie-Medical-Innovations-VeinViewer-Header-Generic-4.jpg"/>
          <p:cNvPicPr/>
          <p:nvPr/>
        </p:nvPicPr>
        <p:blipFill>
          <a:blip r:embed="rId15">
            <a:extLst/>
          </a:blip>
          <a:srcRect l="17348" r="27594"/>
          <a:stretch>
            <a:fillRect/>
          </a:stretch>
        </p:blipFill>
        <p:spPr>
          <a:xfrm>
            <a:off x="1272208" y="2462144"/>
            <a:ext cx="4704146" cy="3026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20iit-innovation1.jpg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6348132" y="2460855"/>
            <a:ext cx="5553681" cy="6559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7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3" presetID="10" presetClass="entr" presetSubtype="0" fill="hold" grpId="3" nodeType="afterEffect">
                                  <p:stCondLst>
                                    <p:cond delay="7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" presetID="10" presetClass="exit" presetSubtype="0" fill="hold" grpId="4" nodeType="afterEffect">
                                  <p:stCondLst>
                                    <p:cond delay="30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1000" fill="hold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8000"/>
                            </p:stCondLst>
                            <p:childTnLst>
                              <p:par>
                                <p:cTn id="21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9000"/>
                            </p:stCondLst>
                            <p:childTnLst>
                              <p:par>
                                <p:cTn id="25" presetID="10" presetClass="exit" presetSubtype="0" fill="hold" grpId="6" nodeType="afterEffect">
                                  <p:stCondLst>
                                    <p:cond delay="30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fill="hold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9500"/>
                            </p:stCondLst>
                            <p:childTnLst>
                              <p:par>
                                <p:cTn id="29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500"/>
                            </p:stCondLst>
                            <p:childTnLst>
                              <p:par>
                                <p:cTn id="33" presetID="10" presetClass="exit" presetSubtype="0" fill="hold" grpId="8" nodeType="afterEffect">
                                  <p:stCondLst>
                                    <p:cond delay="30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1000"/>
                            </p:stCondLst>
                            <p:childTnLst>
                              <p:par>
                                <p:cTn id="37" presetID="10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2000"/>
                            </p:stCondLst>
                            <p:childTnLst>
                              <p:par>
                                <p:cTn id="41" presetID="10" presetClass="exit" presetSubtype="0" fill="hold" grpId="10" nodeType="afterEffect">
                                  <p:stCondLst>
                                    <p:cond delay="30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1000" fill="hold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3000"/>
                            </p:stCondLst>
                            <p:childTnLst>
                              <p:par>
                                <p:cTn id="45" presetID="10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4000"/>
                            </p:stCondLst>
                            <p:childTnLst>
                              <p:par>
                                <p:cTn id="49" presetID="10" presetClass="exit" presetSubtype="0" fill="hold" grpId="12" nodeType="afterEffect">
                                  <p:stCondLst>
                                    <p:cond delay="30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0" dur="1000" fill="hold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00"/>
                            </p:stCondLst>
                            <p:childTnLst>
                              <p:par>
                                <p:cTn id="53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76000"/>
                            </p:stCondLst>
                            <p:childTnLst>
                              <p:par>
                                <p:cTn id="57" presetID="10" presetClass="exit" presetSubtype="0" fill="hold" grpId="14" nodeType="afterEffect">
                                  <p:stCondLst>
                                    <p:cond delay="30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8" dur="1000" fill="hold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7000"/>
                            </p:stCondLst>
                            <p:childTnLst>
                              <p:par>
                                <p:cTn id="61" presetID="10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8000"/>
                            </p:stCondLst>
                            <p:childTnLst>
                              <p:par>
                                <p:cTn id="65" presetID="10" presetClass="exit" presetSubtype="0" fill="hold" grpId="16" nodeType="afterEffect">
                                  <p:stCondLst>
                                    <p:cond delay="30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6" dur="1000" fill="hold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39000"/>
                            </p:stCondLst>
                            <p:childTnLst>
                              <p:par>
                                <p:cTn id="69" presetID="10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40000"/>
                            </p:stCondLst>
                            <p:childTnLst>
                              <p:par>
                                <p:cTn id="73" presetID="10" presetClass="exit" presetSubtype="0" fill="hold" grpId="18" nodeType="afterEffect">
                                  <p:stCondLst>
                                    <p:cond delay="30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4" dur="1000" fill="hold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1000"/>
                            </p:stCondLst>
                            <p:childTnLst>
                              <p:par>
                                <p:cTn id="77" presetID="10" presetClass="entr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72000"/>
                            </p:stCondLst>
                            <p:childTnLst>
                              <p:par>
                                <p:cTn id="81" presetID="10" presetClass="exit" presetSubtype="0" fill="hold" grpId="20" nodeType="afterEffect">
                                  <p:stCondLst>
                                    <p:cond delay="30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2" dur="1000" fill="hold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3000"/>
                            </p:stCondLst>
                            <p:childTnLst>
                              <p:par>
                                <p:cTn id="85" presetID="10" presetClass="entr" presetSubtype="0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4000"/>
                            </p:stCondLst>
                            <p:childTnLst>
                              <p:par>
                                <p:cTn id="89" presetID="10" presetClass="exit" presetSubtype="0" fill="hold" grpId="22" nodeType="afterEffect">
                                  <p:stCondLst>
                                    <p:cond delay="30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0" dur="1000" fill="hold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35000"/>
                            </p:stCondLst>
                            <p:childTnLst>
                              <p:par>
                                <p:cTn id="93" presetID="10" presetClass="entr" presetSubtype="0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36000"/>
                            </p:stCondLst>
                            <p:childTnLst>
                              <p:par>
                                <p:cTn id="97" presetID="10" presetClass="exit" presetSubtype="0" fill="hold" grpId="24" nodeType="afterEffect">
                                  <p:stCondLst>
                                    <p:cond delay="30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8" dur="1000" fill="hold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67000"/>
                            </p:stCondLst>
                            <p:childTnLst>
                              <p:par>
                                <p:cTn id="101" presetID="10" presetClass="entr" presetSubtype="0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2" animBg="1" advAuto="0"/>
      <p:bldP spid="68" grpId="6" animBg="1" advAuto="0"/>
      <p:bldP spid="69" grpId="3" animBg="1" advAuto="0"/>
      <p:bldP spid="69" grpId="8" animBg="1" advAuto="0"/>
      <p:bldP spid="70" grpId="1" animBg="1" advAuto="0"/>
      <p:bldP spid="70" grpId="4" animBg="1" advAuto="0"/>
      <p:bldP spid="71" grpId="7" animBg="1" advAuto="0"/>
      <p:bldP spid="71" grpId="12" animBg="1" advAuto="0"/>
      <p:bldP spid="73" grpId="5" animBg="1" advAuto="0"/>
      <p:bldP spid="73" grpId="10" animBg="1" advAuto="0"/>
      <p:bldP spid="74" grpId="9" animBg="1" advAuto="0"/>
      <p:bldP spid="74" grpId="14" animBg="1" advAuto="0"/>
      <p:bldP spid="75" grpId="11" animBg="1" advAuto="0"/>
      <p:bldP spid="75" grpId="16" animBg="1" advAuto="0"/>
      <p:bldP spid="76" grpId="15" animBg="1" advAuto="0"/>
      <p:bldP spid="76" grpId="20" animBg="1" advAuto="0"/>
      <p:bldP spid="77" grpId="17" animBg="1" advAuto="0"/>
      <p:bldP spid="77" grpId="22" animBg="1" advAuto="0"/>
      <p:bldP spid="78" grpId="21" animBg="1" advAuto="0"/>
      <p:bldP spid="79" grpId="13" animBg="1" advAuto="0"/>
      <p:bldP spid="79" grpId="18" animBg="1" advAuto="0"/>
      <p:bldP spid="80" grpId="19" animBg="1" advAuto="0"/>
      <p:bldP spid="80" grpId="24" animBg="1" advAuto="0"/>
      <p:bldP spid="81" grpId="23" animBg="1" advAuto="0"/>
      <p:bldP spid="82" grpId="2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did you think was cool?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1270000" y="-26494"/>
            <a:ext cx="10464800" cy="3302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More Resources:</a:t>
            </a:r>
          </a:p>
        </p:txBody>
      </p:sp>
      <p:sp>
        <p:nvSpPr>
          <p:cNvPr id="91" name="Shape 91"/>
          <p:cNvSpPr/>
          <p:nvPr/>
        </p:nvSpPr>
        <p:spPr>
          <a:xfrm>
            <a:off x="326433" y="2663675"/>
            <a:ext cx="12351935" cy="6205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602544" lvl="0" indent="-602544" algn="l" defTabSz="356362">
              <a:buSzPct val="75000"/>
              <a:buChar char="-"/>
              <a:defRPr sz="1800"/>
            </a:pPr>
            <a:r>
              <a:rPr sz="3660"/>
              <a:t>More on ideation and brainstorming:</a:t>
            </a:r>
          </a:p>
          <a:p>
            <a:pPr marL="873689" lvl="1" indent="-602544" algn="l" defTabSz="356362">
              <a:buSzPct val="75000"/>
              <a:buChar char="-"/>
              <a:defRPr sz="1800"/>
            </a:pPr>
            <a:r>
              <a:rPr sz="3660" u="sng">
                <a:hlinkClick r:id="rId3"/>
              </a:rPr>
              <a:t>http://www.ideo.com/work/human-centered-design-toolkit/</a:t>
            </a:r>
            <a:endParaRPr sz="3660"/>
          </a:p>
          <a:p>
            <a:pPr marL="873689" lvl="1" indent="-602544" algn="l" defTabSz="356362">
              <a:buSzPct val="75000"/>
              <a:buChar char="-"/>
              <a:defRPr sz="1800"/>
            </a:pPr>
            <a:r>
              <a:rPr sz="3660" u="sng">
                <a:hlinkClick r:id="rId4"/>
              </a:rPr>
              <a:t>http://innovation.umd.edu</a:t>
            </a:r>
            <a:endParaRPr sz="3660"/>
          </a:p>
          <a:p>
            <a:pPr marL="602544" lvl="0" indent="-602544" algn="l" defTabSz="356362">
              <a:buSzPct val="75000"/>
              <a:buChar char="-"/>
              <a:defRPr sz="1800"/>
            </a:pPr>
            <a:endParaRPr sz="3660"/>
          </a:p>
          <a:p>
            <a:pPr marL="602544" lvl="0" indent="-602544" algn="l" defTabSz="356362">
              <a:buSzPct val="75000"/>
              <a:buChar char="-"/>
              <a:defRPr sz="1800"/>
            </a:pPr>
            <a:r>
              <a:rPr sz="3660"/>
              <a:t>Tools for mapping ideas and quality:</a:t>
            </a:r>
          </a:p>
          <a:p>
            <a:pPr marL="873689" lvl="1" indent="-602544" algn="l" defTabSz="356362">
              <a:buSzPct val="75000"/>
              <a:buChar char="-"/>
              <a:defRPr sz="1800"/>
            </a:pPr>
            <a:r>
              <a:rPr sz="3660" u="sng">
                <a:hlinkClick r:id="rId5"/>
              </a:rPr>
              <a:t>http://asq.org/learn-about-quality/seven-basic-quality-tools/overview/overview.html</a:t>
            </a:r>
            <a:endParaRPr sz="3660"/>
          </a:p>
          <a:p>
            <a:pPr marL="602544" lvl="0" indent="-602544" algn="l" defTabSz="356362">
              <a:buSzPct val="75000"/>
              <a:buChar char="-"/>
              <a:defRPr sz="1800"/>
            </a:pPr>
            <a:endParaRPr sz="3660"/>
          </a:p>
          <a:p>
            <a:pPr marL="602544" lvl="0" indent="-602544" algn="l" defTabSz="356362">
              <a:buSzPct val="75000"/>
              <a:buChar char="-"/>
              <a:defRPr sz="1800"/>
            </a:pPr>
            <a:r>
              <a:rPr sz="3660"/>
              <a:t>Keep up to date:</a:t>
            </a:r>
          </a:p>
          <a:p>
            <a:pPr marL="873689" lvl="1" indent="-602544" algn="l" defTabSz="356362">
              <a:buSzPct val="75000"/>
              <a:buChar char="-"/>
              <a:defRPr sz="1800"/>
            </a:pPr>
            <a:r>
              <a:rPr sz="3660" u="sng">
                <a:hlinkClick r:id="rId6"/>
              </a:rPr>
              <a:t>http://medcitynews.com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Macintosh PowerPoint</Application>
  <PresentationFormat>Custom</PresentationFormat>
  <Paragraphs>33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White</vt:lpstr>
      <vt:lpstr>Ideas are Organic</vt:lpstr>
      <vt:lpstr>PowerPoint Presentation</vt:lpstr>
      <vt:lpstr>Get to the Best Idea</vt:lpstr>
      <vt:lpstr>What did you think was cool?</vt:lpstr>
      <vt:lpstr>More Resources: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are Organic</dc:title>
  <cp:lastModifiedBy>Kyle King</cp:lastModifiedBy>
  <cp:revision>1</cp:revision>
  <dcterms:modified xsi:type="dcterms:W3CDTF">2014-10-22T23:05:44Z</dcterms:modified>
</cp:coreProperties>
</file>