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ede53d7e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ede53d7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Bridget - why we chose to look at this/ask this question</a:t>
            </a:r>
            <a:endParaRPr/>
          </a:p>
          <a:p>
            <a:pPr indent="0" lvl="0" marL="0" rtl="0" algn="l">
              <a:spcBef>
                <a:spcPts val="0"/>
              </a:spcBef>
              <a:spcAft>
                <a:spcPts val="0"/>
              </a:spcAft>
              <a:buNone/>
            </a:pPr>
            <a:r>
              <a:rPr lang="en"/>
              <a:t>	We all know anecdotally that natural disasters are getting “worse,” but what exactly does that mean? We also keep hearing of places seeing ‘novel’ disasters, or disaster types in areas that have not seen that disaster type before. What are the </a:t>
            </a:r>
            <a:r>
              <a:rPr lang="en"/>
              <a:t>numbers</a:t>
            </a:r>
            <a:r>
              <a:rPr lang="en"/>
              <a:t> behind it? What does the geographic distribution look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and most importantly, the disasters are becoming more deadly &gt; this is the focus on our project and in the next few </a:t>
            </a:r>
            <a:r>
              <a:rPr lang="en"/>
              <a:t>minutes</a:t>
            </a:r>
            <a:r>
              <a:rPr lang="en"/>
              <a:t> we hope to show you how we took the statistics of deaths as a result of natural disasters, worldwide and turned it into an interactive visualization.</a:t>
            </a:r>
            <a:endParaRPr/>
          </a:p>
          <a:p>
            <a:pPr indent="0" lvl="0" marL="0" rtl="0" algn="l">
              <a:spcBef>
                <a:spcPts val="0"/>
              </a:spcBef>
              <a:spcAft>
                <a:spcPts val="0"/>
              </a:spcAft>
              <a:buNone/>
            </a:pPr>
            <a:r>
              <a:rPr lang="en"/>
              <a:t>** add footnote for stats: </a:t>
            </a:r>
            <a:endParaRPr/>
          </a:p>
          <a:p>
            <a:pPr indent="-298450" lvl="0" marL="457200" rtl="0" algn="l">
              <a:spcBef>
                <a:spcPts val="0"/>
              </a:spcBef>
              <a:spcAft>
                <a:spcPts val="0"/>
              </a:spcAft>
              <a:buSzPts val="1100"/>
              <a:buAutoNum type="arabicPeriod"/>
            </a:pPr>
            <a:r>
              <a:rPr lang="en"/>
              <a:t>See Jacobo and Manzo from ABC News.</a:t>
            </a:r>
            <a:endParaRPr/>
          </a:p>
          <a:p>
            <a:pPr indent="-298450" lvl="0" marL="457200" rtl="0" algn="l">
              <a:spcBef>
                <a:spcPts val="0"/>
              </a:spcBef>
              <a:spcAft>
                <a:spcPts val="0"/>
              </a:spcAft>
              <a:buSzPts val="1100"/>
              <a:buAutoNum type="arabicPeriod"/>
            </a:pPr>
            <a:r>
              <a:rPr lang="en"/>
              <a:t>See NOAA NCEI Data.</a:t>
            </a:r>
            <a:endParaRPr/>
          </a:p>
          <a:p>
            <a:pPr indent="-298450" lvl="0" marL="457200" rtl="0" algn="l">
              <a:spcBef>
                <a:spcPts val="0"/>
              </a:spcBef>
              <a:spcAft>
                <a:spcPts val="0"/>
              </a:spcAft>
              <a:buSzPts val="1100"/>
              <a:buAutoNum type="arabicPeriod"/>
            </a:pPr>
            <a:r>
              <a:rPr lang="en"/>
              <a:t>See Gusner from Forbes Advisor and </a:t>
            </a:r>
            <a:r>
              <a:rPr lang="en">
                <a:solidFill>
                  <a:schemeClr val="dk1"/>
                </a:solidFill>
              </a:rPr>
              <a:t>“</a:t>
            </a:r>
            <a:r>
              <a:rPr lang="en">
                <a:solidFill>
                  <a:schemeClr val="dk1"/>
                </a:solidFill>
                <a:latin typeface="Roboto"/>
                <a:ea typeface="Roboto"/>
                <a:cs typeface="Roboto"/>
                <a:sym typeface="Roboto"/>
              </a:rPr>
              <a:t>People affected by natural disasters”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de53d7e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de53d7e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a:p>
            <a:pPr indent="0" lvl="0" marL="0" rtl="0" algn="l">
              <a:spcBef>
                <a:spcPts val="0"/>
              </a:spcBef>
              <a:spcAft>
                <a:spcPts val="0"/>
              </a:spcAft>
              <a:buNone/>
            </a:pPr>
            <a:r>
              <a:rPr lang="en"/>
              <a:t>Discuss how a user would use and interact with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ede53d7e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ede53d7e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t>
            </a:r>
            <a:endParaRPr/>
          </a:p>
          <a:p>
            <a:pPr indent="-298450" lvl="0" marL="457200" rtl="0" algn="l">
              <a:spcBef>
                <a:spcPts val="0"/>
              </a:spcBef>
              <a:spcAft>
                <a:spcPts val="0"/>
              </a:spcAft>
              <a:buSzPts val="1100"/>
              <a:buChar char="-"/>
            </a:pPr>
            <a:r>
              <a:rPr lang="en"/>
              <a:t>A bunch of old countries that no longer exist had to be removed</a:t>
            </a:r>
            <a:endParaRPr/>
          </a:p>
          <a:p>
            <a:pPr indent="-298450" lvl="0" marL="457200" rtl="0" algn="l">
              <a:spcBef>
                <a:spcPts val="0"/>
              </a:spcBef>
              <a:spcAft>
                <a:spcPts val="0"/>
              </a:spcAft>
              <a:buSzPts val="1100"/>
              <a:buChar char="-"/>
            </a:pPr>
            <a:r>
              <a:rPr lang="en"/>
              <a:t>SQL join couldn’t be executed until all country names were standardized</a:t>
            </a:r>
            <a:endParaRPr/>
          </a:p>
          <a:p>
            <a:pPr indent="-298450" lvl="0" marL="457200" rtl="0" algn="l">
              <a:spcBef>
                <a:spcPts val="0"/>
              </a:spcBef>
              <a:spcAft>
                <a:spcPts val="0"/>
              </a:spcAft>
              <a:buSzPts val="1100"/>
              <a:buChar char="-"/>
            </a:pPr>
            <a:r>
              <a:rPr lang="en"/>
              <a:t>Whole purpose of the SQL Schema and code was to pair each country with its latitude and longitude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ede53d7e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ede53d7e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VS Code to </a:t>
            </a:r>
            <a:r>
              <a:rPr lang="en"/>
              <a:t>show</a:t>
            </a:r>
            <a:r>
              <a:rPr lang="en"/>
              <a:t> everyone</a:t>
            </a:r>
            <a:endParaRPr/>
          </a:p>
          <a:p>
            <a:pPr indent="0" lvl="0" marL="0" rtl="0" algn="l">
              <a:spcBef>
                <a:spcPts val="0"/>
              </a:spcBef>
              <a:spcAft>
                <a:spcPts val="0"/>
              </a:spcAft>
              <a:buNone/>
            </a:pPr>
            <a:r>
              <a:rPr lang="en"/>
              <a:t>Bridget can talk about CSV, Dropdown, for loop, and style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ede53d7e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ede53d7e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 discuss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ede53d7e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ede53d7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Bridget - 1st and 3rd bullet point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Kyle - 2nd and 4th bullet point</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Data cleaning done:</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Changed titles of columns describing different types of deaths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summed columns of deaths for fog, dry mass movement, glacial lake outbursts, volcanic activity, wildfire, landslides for “other” column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Removed extraneous columns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Long/lat data - removed USA States data</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Incorrect Cape Verde data omitted</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ede53d7e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ede53d7e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Eileen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ede53d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ede53d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urworldindata.org/grapher/death-rates-from-natural-disasters?time=1942..latest" TargetMode="External"/><Relationship Id="rId4" Type="http://schemas.openxmlformats.org/officeDocument/2006/relationships/hyperlink" Target="https://www.ncei.noaa.gov/access/billions/" TargetMode="External"/><Relationship Id="rId5" Type="http://schemas.openxmlformats.org/officeDocument/2006/relationships/hyperlink" Target="https://www.boatus.com/expert-advice/expert-advice-archive/2020/september/how-not-to-read-a-hurricane-map" TargetMode="External"/><Relationship Id="rId6" Type="http://schemas.openxmlformats.org/officeDocument/2006/relationships/hyperlink" Target="https://www.ncei.noaa.gov/access/bill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Deaths by Natural Disasters Worldwide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Bridget Groble, Kyle Kohlmeyer, Eileen Fey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192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Natural Disasters are Increasingly Affecting the Global Population</a:t>
            </a:r>
            <a:endParaRPr b="1">
              <a:solidFill>
                <a:schemeClr val="lt1"/>
              </a:solidFill>
            </a:endParaRPr>
          </a:p>
        </p:txBody>
      </p:sp>
      <p:sp>
        <p:nvSpPr>
          <p:cNvPr id="92" name="Google Shape;92;p14"/>
          <p:cNvSpPr txBox="1"/>
          <p:nvPr>
            <p:ph idx="1" type="body"/>
          </p:nvPr>
        </p:nvSpPr>
        <p:spPr>
          <a:xfrm>
            <a:off x="311700" y="1128525"/>
            <a:ext cx="8520600" cy="312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Why should </a:t>
            </a:r>
            <a:r>
              <a:rPr i="1" lang="en" u="sng">
                <a:solidFill>
                  <a:srgbClr val="FFFFFF"/>
                </a:solidFill>
              </a:rPr>
              <a:t>you</a:t>
            </a:r>
            <a:r>
              <a:rPr lang="en">
                <a:solidFill>
                  <a:srgbClr val="FFFFFF"/>
                </a:solidFill>
              </a:rPr>
              <a:t> care about natural disasters?</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They are </a:t>
            </a:r>
            <a:r>
              <a:rPr b="1" lang="en" u="sng">
                <a:solidFill>
                  <a:srgbClr val="FFFFFF"/>
                </a:solidFill>
              </a:rPr>
              <a:t>costly¹</a:t>
            </a:r>
            <a:endParaRPr sz="7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U.S. spent over $100 billion dollars on natural disasters in 2023</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Globally, these costs exceed $2.65 trillion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becoming more </a:t>
            </a:r>
            <a:r>
              <a:rPr b="1" lang="en" u="sng">
                <a:solidFill>
                  <a:srgbClr val="FFFFFF"/>
                </a:solidFill>
              </a:rPr>
              <a:t>frequent</a:t>
            </a:r>
            <a:r>
              <a:rPr lang="en">
                <a:solidFill>
                  <a:srgbClr val="FFFFFF"/>
                </a:solidFill>
              </a:rPr>
              <a:t> and </a:t>
            </a:r>
            <a:r>
              <a:rPr lang="en">
                <a:solidFill>
                  <a:srgbClr val="FFFFFF"/>
                </a:solidFill>
              </a:rPr>
              <a:t>more</a:t>
            </a:r>
            <a:r>
              <a:rPr lang="en">
                <a:solidFill>
                  <a:srgbClr val="FFFFFF"/>
                </a:solidFill>
              </a:rPr>
              <a:t> </a:t>
            </a:r>
            <a:r>
              <a:rPr b="1" lang="en" u="sng">
                <a:solidFill>
                  <a:srgbClr val="FFFFFF"/>
                </a:solidFill>
              </a:rPr>
              <a:t>extreme²</a:t>
            </a:r>
            <a:endParaRPr b="1" u="sng">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Over the last 10 years, the U.S. has seen more billion-dollar natural disasters than ever before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affecting more and more people³</a:t>
            </a:r>
            <a:endParaRPr b="1" i="1">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Deaths by Natural Disasters Worldwide 1900 - 2023</a:t>
            </a:r>
            <a:endParaRPr/>
          </a:p>
        </p:txBody>
      </p:sp>
      <p:pic>
        <p:nvPicPr>
          <p:cNvPr id="98" name="Google Shape;98;p15"/>
          <p:cNvPicPr preferRelativeResize="0"/>
          <p:nvPr/>
        </p:nvPicPr>
        <p:blipFill>
          <a:blip r:embed="rId3">
            <a:alphaModFix/>
          </a:blip>
          <a:stretch>
            <a:fillRect/>
          </a:stretch>
        </p:blipFill>
        <p:spPr>
          <a:xfrm>
            <a:off x="152400" y="1170200"/>
            <a:ext cx="8839204" cy="3055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3">
            <a:alphaModFix amt="36000"/>
          </a:blip>
          <a:srcRect b="0" l="0" r="35995" t="0"/>
          <a:stretch/>
        </p:blipFill>
        <p:spPr>
          <a:xfrm>
            <a:off x="0" y="0"/>
            <a:ext cx="4572001" cy="5143499"/>
          </a:xfrm>
          <a:prstGeom prst="rect">
            <a:avLst/>
          </a:prstGeom>
          <a:noFill/>
          <a:ln>
            <a:noFill/>
          </a:ln>
        </p:spPr>
      </p:pic>
      <p:sp>
        <p:nvSpPr>
          <p:cNvPr id="104" name="Google Shape;104;p16"/>
          <p:cNvSpPr txBox="1"/>
          <p:nvPr>
            <p:ph type="title"/>
          </p:nvPr>
        </p:nvSpPr>
        <p:spPr>
          <a:xfrm>
            <a:off x="265500" y="1151100"/>
            <a:ext cx="4045200" cy="156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We Designed Our Code</a:t>
            </a:r>
            <a:endParaRPr/>
          </a:p>
        </p:txBody>
      </p:sp>
      <p:sp>
        <p:nvSpPr>
          <p:cNvPr id="105" name="Google Shape;105;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1: Using SQL to join our data</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7" name="Google Shape;107;p16"/>
          <p:cNvPicPr preferRelativeResize="0"/>
          <p:nvPr/>
        </p:nvPicPr>
        <p:blipFill>
          <a:blip r:embed="rId4">
            <a:alphaModFix/>
          </a:blip>
          <a:stretch>
            <a:fillRect/>
          </a:stretch>
        </p:blipFill>
        <p:spPr>
          <a:xfrm>
            <a:off x="4572000" y="0"/>
            <a:ext cx="4572001" cy="2535587"/>
          </a:xfrm>
          <a:prstGeom prst="rect">
            <a:avLst/>
          </a:prstGeom>
          <a:noFill/>
          <a:ln>
            <a:noFill/>
          </a:ln>
        </p:spPr>
      </p:pic>
      <p:pic>
        <p:nvPicPr>
          <p:cNvPr id="108" name="Google Shape;108;p16"/>
          <p:cNvPicPr preferRelativeResize="0"/>
          <p:nvPr/>
        </p:nvPicPr>
        <p:blipFill>
          <a:blip r:embed="rId5">
            <a:alphaModFix/>
          </a:blip>
          <a:stretch>
            <a:fillRect/>
          </a:stretch>
        </p:blipFill>
        <p:spPr>
          <a:xfrm>
            <a:off x="4619717" y="2571747"/>
            <a:ext cx="4476555" cy="253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mt="36000"/>
          </a:blip>
          <a:srcRect b="0" l="0" r="35995" t="0"/>
          <a:stretch/>
        </p:blipFill>
        <p:spPr>
          <a:xfrm>
            <a:off x="0" y="0"/>
            <a:ext cx="4572001" cy="5143499"/>
          </a:xfrm>
          <a:prstGeom prst="rect">
            <a:avLst/>
          </a:prstGeom>
          <a:noFill/>
          <a:ln>
            <a:noFill/>
          </a:ln>
        </p:spPr>
      </p:pic>
      <p:sp>
        <p:nvSpPr>
          <p:cNvPr id="114" name="Google Shape;114;p17"/>
          <p:cNvSpPr txBox="1"/>
          <p:nvPr>
            <p:ph type="title"/>
          </p:nvPr>
        </p:nvSpPr>
        <p:spPr>
          <a:xfrm>
            <a:off x="265500" y="1151100"/>
            <a:ext cx="4045200" cy="156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We Designed Our Code</a:t>
            </a:r>
            <a:endParaRPr/>
          </a:p>
        </p:txBody>
      </p:sp>
      <p:sp>
        <p:nvSpPr>
          <p:cNvPr id="115" name="Google Shape;115;p1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2: JavaScript to create the webpage</a:t>
            </a:r>
            <a:endParaRPr/>
          </a:p>
        </p:txBody>
      </p:sp>
      <p:sp>
        <p:nvSpPr>
          <p:cNvPr id="116" name="Google Shape;11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Reading in the CSV</a:t>
            </a:r>
            <a:endParaRPr/>
          </a:p>
          <a:p>
            <a:pPr indent="-342900" lvl="0" marL="457200" rtl="0" algn="l">
              <a:spcBef>
                <a:spcPts val="0"/>
              </a:spcBef>
              <a:spcAft>
                <a:spcPts val="0"/>
              </a:spcAft>
              <a:buSzPts val="1800"/>
              <a:buChar char="●"/>
            </a:pPr>
            <a:r>
              <a:rPr lang="en"/>
              <a:t>Dropdown menu creation</a:t>
            </a:r>
            <a:endParaRPr/>
          </a:p>
          <a:p>
            <a:pPr indent="-342900" lvl="0" marL="457200" rtl="0" algn="l">
              <a:spcBef>
                <a:spcPts val="0"/>
              </a:spcBef>
              <a:spcAft>
                <a:spcPts val="0"/>
              </a:spcAft>
              <a:buSzPts val="1800"/>
              <a:buChar char="●"/>
            </a:pPr>
            <a:r>
              <a:rPr lang="en"/>
              <a:t>For loop to process the country data</a:t>
            </a:r>
            <a:endParaRPr/>
          </a:p>
          <a:p>
            <a:pPr indent="-342900" lvl="0" marL="457200" rtl="0" algn="l">
              <a:spcBef>
                <a:spcPts val="0"/>
              </a:spcBef>
              <a:spcAft>
                <a:spcPts val="0"/>
              </a:spcAft>
              <a:buSzPts val="1800"/>
              <a:buChar char="●"/>
            </a:pPr>
            <a:r>
              <a:rPr lang="en"/>
              <a:t>Style changes based on selections</a:t>
            </a:r>
            <a:endParaRPr/>
          </a:p>
          <a:p>
            <a:pPr indent="-342900" lvl="0" marL="457200" rtl="0" algn="l">
              <a:spcBef>
                <a:spcPts val="0"/>
              </a:spcBef>
              <a:spcAft>
                <a:spcPts val="0"/>
              </a:spcAft>
              <a:buSzPts val="1800"/>
              <a:buChar char="●"/>
            </a:pPr>
            <a:r>
              <a:rPr lang="en"/>
              <a:t>Changes to the HTML for dropdown menu</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rotWithShape="1">
          <a:blip r:embed="rId3">
            <a:alphaModFix amt="36000"/>
          </a:blip>
          <a:srcRect b="0" l="0" r="35995" t="0"/>
          <a:stretch/>
        </p:blipFill>
        <p:spPr>
          <a:xfrm>
            <a:off x="0" y="0"/>
            <a:ext cx="4572001" cy="5143499"/>
          </a:xfrm>
          <a:prstGeom prst="rect">
            <a:avLst/>
          </a:prstGeom>
          <a:noFill/>
          <a:ln>
            <a:noFill/>
          </a:ln>
        </p:spPr>
      </p:pic>
      <p:sp>
        <p:nvSpPr>
          <p:cNvPr id="122" name="Google Shape;122;p18"/>
          <p:cNvSpPr txBox="1"/>
          <p:nvPr>
            <p:ph type="title"/>
          </p:nvPr>
        </p:nvSpPr>
        <p:spPr>
          <a:xfrm>
            <a:off x="265500" y="1151100"/>
            <a:ext cx="4045200" cy="1564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We Designed Our Code</a:t>
            </a:r>
            <a:endParaRPr/>
          </a:p>
        </p:txBody>
      </p:sp>
      <p:sp>
        <p:nvSpPr>
          <p:cNvPr id="123" name="Google Shape;123;p18"/>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3: JavaScript continued</a:t>
            </a:r>
            <a:endParaRPr/>
          </a:p>
        </p:txBody>
      </p:sp>
      <p:sp>
        <p:nvSpPr>
          <p:cNvPr id="124" name="Google Shape;124;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Automatic refresh</a:t>
            </a:r>
            <a:endParaRPr/>
          </a:p>
          <a:p>
            <a:pPr indent="-317500" lvl="1" marL="914400" rtl="0" algn="l">
              <a:spcBef>
                <a:spcPts val="0"/>
              </a:spcBef>
              <a:spcAft>
                <a:spcPts val="0"/>
              </a:spcAft>
              <a:buSzPts val="1400"/>
              <a:buChar char="○"/>
            </a:pPr>
            <a:r>
              <a:rPr lang="en"/>
              <a:t>Why this is a BIG deal</a:t>
            </a:r>
            <a:endParaRPr/>
          </a:p>
          <a:p>
            <a:pPr indent="-342900" lvl="0" marL="457200" rtl="0" algn="l">
              <a:spcBef>
                <a:spcPts val="0"/>
              </a:spcBef>
              <a:spcAft>
                <a:spcPts val="0"/>
              </a:spcAft>
              <a:buSzPts val="1800"/>
              <a:buChar char="●"/>
            </a:pPr>
            <a:r>
              <a:rPr lang="en"/>
              <a:t>Yearly slider</a:t>
            </a:r>
            <a:endParaRPr/>
          </a:p>
          <a:p>
            <a:pPr indent="-317500" lvl="1" marL="914400" rtl="0" algn="l">
              <a:spcBef>
                <a:spcPts val="0"/>
              </a:spcBef>
              <a:spcAft>
                <a:spcPts val="0"/>
              </a:spcAft>
              <a:buSzPts val="1400"/>
              <a:buChar char="○"/>
            </a:pPr>
            <a:r>
              <a:rPr lang="en"/>
              <a:t>Library used</a:t>
            </a:r>
            <a:endParaRPr/>
          </a:p>
          <a:p>
            <a:pPr indent="-342900" lvl="0" marL="457200" rtl="0" algn="l">
              <a:spcBef>
                <a:spcPts val="0"/>
              </a:spcBef>
              <a:spcAft>
                <a:spcPts val="0"/>
              </a:spcAft>
              <a:buSzPts val="1800"/>
              <a:buChar char="●"/>
            </a:pPr>
            <a:r>
              <a:rPr lang="en"/>
              <a:t>Relevant changes to the 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mt="46000"/>
          </a:blip>
          <a:stretch>
            <a:fillRect/>
          </a:stretch>
        </p:blipFill>
        <p:spPr>
          <a:xfrm>
            <a:off x="0" y="0"/>
            <a:ext cx="9144000" cy="5143500"/>
          </a:xfrm>
          <a:prstGeom prst="rect">
            <a:avLst/>
          </a:prstGeom>
          <a:noFill/>
          <a:ln>
            <a:noFill/>
          </a:ln>
        </p:spPr>
      </p:pic>
      <p:sp>
        <p:nvSpPr>
          <p:cNvPr id="130" name="Google Shape;130;p19"/>
          <p:cNvSpPr txBox="1"/>
          <p:nvPr>
            <p:ph type="title"/>
          </p:nvPr>
        </p:nvSpPr>
        <p:spPr>
          <a:xfrm>
            <a:off x="311700" y="203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Considerations &amp; Limitations</a:t>
            </a:r>
            <a:endParaRPr b="1"/>
          </a:p>
        </p:txBody>
      </p:sp>
      <p:sp>
        <p:nvSpPr>
          <p:cNvPr id="131" name="Google Shape;131;p19"/>
          <p:cNvSpPr txBox="1"/>
          <p:nvPr>
            <p:ph idx="1" type="body"/>
          </p:nvPr>
        </p:nvSpPr>
        <p:spPr>
          <a:xfrm>
            <a:off x="311700" y="811625"/>
            <a:ext cx="8520600" cy="357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434343"/>
              </a:buClr>
              <a:buSzPts val="1800"/>
              <a:buChar char="●"/>
            </a:pPr>
            <a:r>
              <a:rPr lang="en">
                <a:solidFill>
                  <a:srgbClr val="434343"/>
                </a:solidFill>
              </a:rPr>
              <a:t>Over the last 123 years, natural disaster deaths have decreased</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However, the main categories deaths decreased in were:</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Droughts</a:t>
            </a:r>
            <a:endParaRPr>
              <a:solidFill>
                <a:srgbClr val="434343"/>
              </a:solidFill>
            </a:endParaRPr>
          </a:p>
          <a:p>
            <a:pPr indent="-317500" lvl="2" marL="1371600" rtl="0" algn="l">
              <a:spcBef>
                <a:spcPts val="0"/>
              </a:spcBef>
              <a:spcAft>
                <a:spcPts val="0"/>
              </a:spcAft>
              <a:buClr>
                <a:srgbClr val="434343"/>
              </a:buClr>
              <a:buSzPts val="1400"/>
              <a:buChar char="■"/>
            </a:pPr>
            <a:r>
              <a:rPr lang="en">
                <a:solidFill>
                  <a:srgbClr val="434343"/>
                </a:solidFill>
              </a:rPr>
              <a:t>Floods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Other natural disaster types have seen an increase in deaths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Since 1965, natural disaster deaths have been increasing</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Discussion of data cleaning and management</a:t>
            </a:r>
            <a:endParaRPr>
              <a:solidFill>
                <a:srgbClr val="434343"/>
              </a:solidFill>
            </a:endParaRPr>
          </a:p>
          <a:p>
            <a:pPr indent="-317500" lvl="1" marL="914400" rtl="0" algn="l">
              <a:spcBef>
                <a:spcPts val="0"/>
              </a:spcBef>
              <a:spcAft>
                <a:spcPts val="0"/>
              </a:spcAft>
              <a:buSzPts val="1400"/>
              <a:buChar char="○"/>
            </a:pPr>
            <a:r>
              <a:rPr lang="en"/>
              <a:t>Data is structured as deaths per 100,000 people, inherently providing limitations</a:t>
            </a:r>
            <a:endParaRPr/>
          </a:p>
          <a:p>
            <a:pPr indent="-317500" lvl="1" marL="914400" rtl="0" algn="l">
              <a:spcBef>
                <a:spcPts val="0"/>
              </a:spcBef>
              <a:spcAft>
                <a:spcPts val="0"/>
              </a:spcAft>
              <a:buSzPts val="1400"/>
              <a:buChar char="○"/>
            </a:pPr>
            <a:r>
              <a:rPr lang="en"/>
              <a:t>Countries and borders change over time, hard to </a:t>
            </a:r>
            <a:r>
              <a:rPr lang="en"/>
              <a:t>get</a:t>
            </a:r>
            <a:r>
              <a:rPr lang="en"/>
              <a:t> exact counts for each country over time</a:t>
            </a:r>
            <a:endParaRPr/>
          </a:p>
          <a:p>
            <a:pPr indent="-342900" lvl="0" marL="457200" rtl="0" algn="l">
              <a:spcBef>
                <a:spcPts val="0"/>
              </a:spcBef>
              <a:spcAft>
                <a:spcPts val="0"/>
              </a:spcAft>
              <a:buClr>
                <a:srgbClr val="434343"/>
              </a:buClr>
              <a:buSzPts val="1800"/>
              <a:buChar char="●"/>
            </a:pPr>
            <a:r>
              <a:rPr lang="en">
                <a:solidFill>
                  <a:srgbClr val="434343"/>
                </a:solidFill>
              </a:rPr>
              <a:t>Limitations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Visualizations are as extreme as you style them to be</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Lessons learned</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It’s important to always ask questions of your data and ask “does this look/sound right?”</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 Questions</a:t>
            </a:r>
            <a:endParaRPr/>
          </a:p>
        </p:txBody>
      </p:sp>
      <p:sp>
        <p:nvSpPr>
          <p:cNvPr id="137" name="Google Shape;13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many people each year are </a:t>
            </a:r>
            <a:r>
              <a:rPr b="1" i="1" lang="en"/>
              <a:t>affected</a:t>
            </a:r>
            <a:r>
              <a:rPr lang="en"/>
              <a:t> by natural disasters? How to define this?</a:t>
            </a:r>
            <a:endParaRPr/>
          </a:p>
          <a:p>
            <a:pPr indent="-317500" lvl="1" marL="914400" rtl="0" algn="l">
              <a:spcBef>
                <a:spcPts val="0"/>
              </a:spcBef>
              <a:spcAft>
                <a:spcPts val="0"/>
              </a:spcAft>
              <a:buSzPts val="1400"/>
              <a:buChar char="○"/>
            </a:pPr>
            <a:r>
              <a:rPr lang="en"/>
              <a:t>Injury, homelessness, famine, etc.</a:t>
            </a:r>
            <a:endParaRPr/>
          </a:p>
          <a:p>
            <a:pPr indent="-342900" lvl="0" marL="457200" rtl="0" algn="l">
              <a:spcBef>
                <a:spcPts val="0"/>
              </a:spcBef>
              <a:spcAft>
                <a:spcPts val="0"/>
              </a:spcAft>
              <a:buSzPts val="1800"/>
              <a:buChar char="●"/>
            </a:pPr>
            <a:r>
              <a:rPr lang="en"/>
              <a:t>Which </a:t>
            </a:r>
            <a:r>
              <a:rPr lang="en"/>
              <a:t>geographic</a:t>
            </a:r>
            <a:r>
              <a:rPr lang="en"/>
              <a:t> areas have seen an increase in natural disasters?</a:t>
            </a:r>
            <a:endParaRPr/>
          </a:p>
          <a:p>
            <a:pPr indent="-342900" lvl="0" marL="457200" rtl="0" algn="l">
              <a:spcBef>
                <a:spcPts val="0"/>
              </a:spcBef>
              <a:spcAft>
                <a:spcPts val="0"/>
              </a:spcAft>
              <a:buSzPts val="1800"/>
              <a:buChar char="●"/>
            </a:pPr>
            <a:r>
              <a:rPr lang="en"/>
              <a:t>How do natural disasters relate to [fill in the blank]? </a:t>
            </a:r>
            <a:r>
              <a:rPr i="1" lang="en" sz="1600"/>
              <a:t>(To measure the impact of climate change)</a:t>
            </a:r>
            <a:endParaRPr i="1" sz="1600"/>
          </a:p>
          <a:p>
            <a:pPr indent="-317500" lvl="1" marL="914400" rtl="0" algn="l">
              <a:spcBef>
                <a:spcPts val="0"/>
              </a:spcBef>
              <a:spcAft>
                <a:spcPts val="0"/>
              </a:spcAft>
              <a:buSzPts val="1400"/>
              <a:buChar char="○"/>
            </a:pPr>
            <a:r>
              <a:rPr lang="en"/>
              <a:t>Increased temperature</a:t>
            </a:r>
            <a:endParaRPr/>
          </a:p>
          <a:p>
            <a:pPr indent="-317500" lvl="1" marL="914400" rtl="0" algn="l">
              <a:spcBef>
                <a:spcPts val="0"/>
              </a:spcBef>
              <a:spcAft>
                <a:spcPts val="0"/>
              </a:spcAft>
              <a:buSzPts val="1400"/>
              <a:buChar char="○"/>
            </a:pPr>
            <a:r>
              <a:rPr lang="en"/>
              <a:t>Increased rainfall</a:t>
            </a:r>
            <a:endParaRPr/>
          </a:p>
          <a:p>
            <a:pPr indent="-317500" lvl="1" marL="914400" rtl="0" algn="l">
              <a:spcBef>
                <a:spcPts val="0"/>
              </a:spcBef>
              <a:spcAft>
                <a:spcPts val="0"/>
              </a:spcAft>
              <a:buSzPts val="1400"/>
              <a:buChar char="○"/>
            </a:pPr>
            <a:r>
              <a:rPr lang="en"/>
              <a:t>Amount of greenhouse gases being emitted and/or found in the atmosphere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311700" y="121930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EM-DAT, CRED / UCLouvain (2023); Population based on various sources (2023) – with major processing by Our World in Data. </a:t>
            </a:r>
            <a:endParaRPr sz="1100"/>
          </a:p>
          <a:p>
            <a:pPr indent="0" lvl="0" marL="457200" rtl="0" algn="l">
              <a:lnSpc>
                <a:spcPct val="100000"/>
              </a:lnSpc>
              <a:spcBef>
                <a:spcPts val="0"/>
              </a:spcBef>
              <a:spcAft>
                <a:spcPts val="0"/>
              </a:spcAft>
              <a:buNone/>
            </a:pPr>
            <a:r>
              <a:rPr lang="en" sz="1100"/>
              <a:t>“Droughts” [dataset]. EM-DAT, CRED / UCLouvain, “Natural disasters”; Various sources, “Population” [original </a:t>
            </a:r>
            <a:r>
              <a:rPr lang="en" sz="1100" u="sng">
                <a:hlinkClick r:id="rId3"/>
              </a:rPr>
              <a:t>https://ourworldindata.org/grapher/death-rates-from-natural-disasters?time=1942..latest</a:t>
            </a:r>
            <a:r>
              <a:rPr lang="en" sz="1100" u="sng"/>
              <a:t>.</a:t>
            </a:r>
            <a:endParaRPr sz="1100" u="sng"/>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EM-DAT, CRED / UCLouvain (2023) – processed by Our World in Data. “People affected by natural disasters” [dataset]. EM-DAT, CRED / </a:t>
            </a:r>
            <a:endParaRPr sz="1100"/>
          </a:p>
          <a:p>
            <a:pPr indent="0" lvl="0" marL="457200" rtl="0" algn="l">
              <a:lnSpc>
                <a:spcPct val="100000"/>
              </a:lnSpc>
              <a:spcBef>
                <a:spcPts val="0"/>
              </a:spcBef>
              <a:spcAft>
                <a:spcPts val="0"/>
              </a:spcAft>
              <a:buNone/>
            </a:pPr>
            <a:r>
              <a:rPr lang="en" sz="1100"/>
              <a:t>UCLouvain, “Natural disasters” [original data]. Retrieved March 3, 2024 from </a:t>
            </a:r>
            <a:r>
              <a:rPr lang="en" sz="1100" u="sng"/>
              <a:t>https://ourworldindata.org/grapher/total-affected-by-natural-disasters</a:t>
            </a:r>
            <a:r>
              <a:rPr lang="en" sz="1100"/>
              <a:t>.</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Ferreira Costa, Carlos. (2020). Revisiting disasters in Cabo Verde: A Historical Review of Droughts and Food Insecurity Events to Enable </a:t>
            </a:r>
            <a:endParaRPr sz="1100"/>
          </a:p>
          <a:p>
            <a:pPr indent="457200" lvl="0" marL="0" rtl="0" algn="l">
              <a:lnSpc>
                <a:spcPct val="100000"/>
              </a:lnSpc>
              <a:spcBef>
                <a:spcPts val="0"/>
              </a:spcBef>
              <a:spcAft>
                <a:spcPts val="0"/>
              </a:spcAft>
              <a:buNone/>
            </a:pPr>
            <a:r>
              <a:rPr lang="en" sz="1100"/>
              <a:t>Future Climate Resilience. 55. 47-76.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Gusner, Penny.</a:t>
            </a:r>
            <a:r>
              <a:rPr i="1" lang="en" sz="1100"/>
              <a:t> Forbes Advisor,</a:t>
            </a:r>
            <a:r>
              <a:rPr lang="en" sz="1100"/>
              <a:t> Forbes Media LLC, 7 June 2023, </a:t>
            </a:r>
            <a:r>
              <a:rPr lang="en" sz="1100" u="sng">
                <a:hlinkClick r:id="rId4"/>
              </a:rPr>
              <a:t>https://www.ncei.noaa.gov/access/billions/</a:t>
            </a:r>
            <a:r>
              <a:rPr lang="en" sz="1100"/>
              <a:t>. Accessed 2 March 2024.</a:t>
            </a:r>
            <a:endParaRPr sz="1100"/>
          </a:p>
          <a:p>
            <a:pPr indent="45720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Jacobo, Julia, and Daniel Manzo. </a:t>
            </a:r>
            <a:r>
              <a:rPr i="1" lang="en" sz="1100"/>
              <a:t>ABC News</a:t>
            </a:r>
            <a:r>
              <a:rPr lang="en" sz="1100"/>
              <a:t>, ABC News Network, 28 Dec. 2021,</a:t>
            </a:r>
            <a:endParaRPr sz="1100"/>
          </a:p>
          <a:p>
            <a:pPr indent="457200" lvl="0" marL="0" rtl="0" algn="l">
              <a:lnSpc>
                <a:spcPct val="100000"/>
              </a:lnSpc>
              <a:spcBef>
                <a:spcPts val="0"/>
              </a:spcBef>
              <a:spcAft>
                <a:spcPts val="0"/>
              </a:spcAft>
              <a:buNone/>
            </a:pPr>
            <a:r>
              <a:rPr lang="en" sz="1100" u="sng"/>
              <a:t>abcnews.go.com/US/year-climate-extreme-weather-events-prove-climate-change/story?id=81771045</a:t>
            </a:r>
            <a:r>
              <a:rPr lang="en" sz="1100"/>
              <a:t>. Accessed 2 March 2024.</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highlight>
                  <a:srgbClr val="FFFFFF"/>
                </a:highlight>
              </a:rPr>
              <a:t>NASA. </a:t>
            </a:r>
            <a:r>
              <a:rPr i="1" lang="en" sz="1100">
                <a:highlight>
                  <a:srgbClr val="FFFFFF"/>
                </a:highlight>
              </a:rPr>
              <a:t>Satellite Image of Hurricane</a:t>
            </a:r>
            <a:r>
              <a:rPr lang="en" sz="1100">
                <a:highlight>
                  <a:srgbClr val="FFFFFF"/>
                </a:highlight>
              </a:rPr>
              <a:t>. 2020. </a:t>
            </a:r>
            <a:endParaRPr sz="1100">
              <a:highlight>
                <a:srgbClr val="FFFFFF"/>
              </a:highlight>
            </a:endParaRPr>
          </a:p>
          <a:p>
            <a:pPr indent="457200" lvl="0" marL="0" rtl="0" algn="l">
              <a:lnSpc>
                <a:spcPct val="100000"/>
              </a:lnSpc>
              <a:spcBef>
                <a:spcPts val="0"/>
              </a:spcBef>
              <a:spcAft>
                <a:spcPts val="0"/>
              </a:spcAft>
              <a:buNone/>
            </a:pPr>
            <a:r>
              <a:rPr lang="en" sz="1100" u="sng">
                <a:highlight>
                  <a:srgbClr val="FFFFFF"/>
                </a:highlight>
                <a:hlinkClick r:id="rId5"/>
              </a:rPr>
              <a:t>https://www.boatus.com/expert-advice/expert-advice-archive/2020/september/how-not-to-read-a-hurricane-map</a:t>
            </a:r>
            <a:r>
              <a:rPr lang="en" sz="1100">
                <a:highlight>
                  <a:srgbClr val="FFFFFF"/>
                </a:highlight>
              </a:rPr>
              <a:t>. </a:t>
            </a:r>
            <a:endParaRPr sz="1100">
              <a:highlight>
                <a:srgbClr val="FFFFFF"/>
              </a:highlight>
            </a:endParaRPr>
          </a:p>
          <a:p>
            <a:pPr indent="457200" lvl="0" marL="0" rtl="0" algn="l">
              <a:lnSpc>
                <a:spcPct val="100000"/>
              </a:lnSpc>
              <a:spcBef>
                <a:spcPts val="0"/>
              </a:spcBef>
              <a:spcAft>
                <a:spcPts val="0"/>
              </a:spcAft>
              <a:buNone/>
            </a:pPr>
            <a:r>
              <a:t/>
            </a:r>
            <a:endParaRPr sz="1100">
              <a:highlight>
                <a:srgbClr val="FFFFFF"/>
              </a:highlight>
            </a:endParaRPr>
          </a:p>
          <a:p>
            <a:pPr indent="0" lvl="0" marL="0" rtl="0" algn="l">
              <a:lnSpc>
                <a:spcPct val="100000"/>
              </a:lnSpc>
              <a:spcBef>
                <a:spcPts val="0"/>
              </a:spcBef>
              <a:spcAft>
                <a:spcPts val="0"/>
              </a:spcAft>
              <a:buNone/>
            </a:pPr>
            <a:r>
              <a:rPr lang="en" sz="1100">
                <a:highlight>
                  <a:srgbClr val="FFFFFF"/>
                </a:highlight>
              </a:rPr>
              <a:t>NOAA National Centers for Environmental Information (NCEI) U.S. Billion-Dollar Weather and Climate Disasters (2024). </a:t>
            </a:r>
            <a:endParaRPr sz="1100">
              <a:highlight>
                <a:srgbClr val="FFFFFF"/>
              </a:highlight>
            </a:endParaRPr>
          </a:p>
          <a:p>
            <a:pPr indent="457200" lvl="0" marL="0" rtl="0" algn="l">
              <a:lnSpc>
                <a:spcPct val="100000"/>
              </a:lnSpc>
              <a:spcBef>
                <a:spcPts val="0"/>
              </a:spcBef>
              <a:spcAft>
                <a:spcPts val="0"/>
              </a:spcAft>
              <a:buNone/>
            </a:pPr>
            <a:r>
              <a:rPr lang="en" sz="1100" u="sng">
                <a:highlight>
                  <a:srgbClr val="FFFFFF"/>
                </a:highlight>
                <a:hlinkClick r:id="rId6"/>
              </a:rPr>
              <a:t>https://www.ncei.noaa.gov/access/billions/</a:t>
            </a:r>
            <a:r>
              <a:rPr lang="en" sz="1100"/>
              <a:t>. Accessed 2 March 2024.</a:t>
            </a:r>
            <a:endParaRPr sz="1100"/>
          </a:p>
          <a:p>
            <a:pPr indent="45720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Saint Louis Science Center. </a:t>
            </a:r>
            <a:r>
              <a:rPr i="1" lang="en" sz="1100"/>
              <a:t>Extreme Weather.</a:t>
            </a:r>
            <a:r>
              <a:rPr lang="en" sz="1100"/>
              <a:t> 2024. </a:t>
            </a:r>
            <a:r>
              <a:rPr lang="en" sz="1100" u="sng"/>
              <a:t>https://www.slsc.org/omnimax-films/extreme-weather/</a:t>
            </a:r>
            <a:r>
              <a:rPr lang="en" sz="1100"/>
              <a:t>.</a:t>
            </a:r>
            <a:endParaRPr sz="1100"/>
          </a:p>
          <a:p>
            <a:pPr indent="-12700" lvl="0" marL="35560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