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modernComment_106_FF0F1D14.xml" ContentType="application/vnd.ms-powerpoint.comments+xml"/>
  <Override PartName="/ppt/comments/modernComment_107_33142DFF.xml" ContentType="application/vnd.ms-powerpoint.comments+xml"/>
  <Override PartName="/ppt/comments/modernComment_108_DD42C001.xml" ContentType="application/vnd.ms-powerpoint.comments+xml"/>
  <Override PartName="/ppt/comments/modernComment_109_F1F6397C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66" r:id="rId7"/>
    <p:sldId id="258" r:id="rId8"/>
    <p:sldId id="259" r:id="rId9"/>
    <p:sldId id="260" r:id="rId10"/>
    <p:sldId id="261" r:id="rId11"/>
    <p:sldId id="267" r:id="rId12"/>
    <p:sldId id="269" r:id="rId13"/>
    <p:sldId id="268" r:id="rId14"/>
    <p:sldId id="270" r:id="rId15"/>
    <p:sldId id="262" r:id="rId16"/>
    <p:sldId id="263" r:id="rId17"/>
    <p:sldId id="264" r:id="rId18"/>
    <p:sldId id="271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14ECBFF2-125F-876A-1F89-BCCC8228C053}" name="Kuberski, Kyle" initials="KK" userId="S::kkuberski@smu.edu::2b432ee8-7861-4432-8354-ab83df1d873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09D7E-9D85-EA62-4824-9B26B21AA550}" v="26" dt="2023-02-23T16:33:56.695"/>
    <p1510:client id="{20CC2A24-8F62-1D32-6D49-7787F9051C11}" v="20" dt="2023-02-23T15:45:15.319"/>
    <p1510:client id="{356D872E-4199-9DB9-3758-44A012E81D45}" v="11" dt="2023-03-01T04:33:08.815"/>
    <p1510:client id="{4D0CA9BF-E855-9F0C-C6FF-E8FDED237E66}" v="220" dt="2023-02-26T21:26:42.218"/>
    <p1510:client id="{5918A766-8ED1-D010-70DA-37710D8E526D}" v="4" dt="2023-02-23T16:34:43.104"/>
    <p1510:client id="{5B8F875A-3DF6-467C-614E-54D9A3F06A65}" v="4" dt="2023-02-25T20:10:03.885"/>
    <p1510:client id="{61B24A7C-0BE4-350A-CC93-A9123A85C41E}" v="68" dt="2023-02-23T16:28:37.766"/>
    <p1510:client id="{6A1D3E77-0C7D-9868-54C8-18EEE0DB0411}" v="22" dt="2023-02-27T14:08:25.556"/>
    <p1510:client id="{7AABA663-0C7F-C4D6-6FC9-7A110EDA4E2D}" v="1" dt="2023-02-26T01:52:00.551"/>
    <p1510:client id="{B2BBFC20-895B-498E-8DC6-CCDE36C9FECC}" v="868" dt="2023-02-21T01:22:38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omments/modernComment_106_FF0F1D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745A0E-835D-4FD0-93D7-F59DE15A6849}" authorId="{14ECBFF2-125F-876A-1F89-BCCC8228C053}" created="2023-02-20T19:25:28.267">
    <pc:sldMkLst xmlns:pc="http://schemas.microsoft.com/office/powerpoint/2013/main/command">
      <pc:docMk/>
      <pc:sldMk cId="4279180564" sldId="262"/>
    </pc:sldMkLst>
    <p188:txBody>
      <a:bodyPr/>
      <a:lstStyle/>
      <a:p>
        <a:r>
          <a:rPr lang="en-US"/>
          <a:t>Dug a bit deeper into the data, found the exact breweries and beer names. Will go over each on this slide</a:t>
        </a:r>
      </a:p>
    </p188:txBody>
  </p188:cm>
</p188:cmLst>
</file>

<file path=ppt/comments/modernComment_107_33142DF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BBA1B23-A0A7-4DFB-AD48-9AA2AE82B732}" authorId="{14ECBFF2-125F-876A-1F89-BCCC8228C053}" created="2023-02-20T19:24:46.750">
    <pc:sldMkLst xmlns:pc="http://schemas.microsoft.com/office/powerpoint/2013/main/command">
      <pc:docMk/>
      <pc:sldMk cId="856960511" sldId="263"/>
    </pc:sldMkLst>
    <p188:txBody>
      <a:bodyPr/>
      <a:lstStyle/>
      <a:p>
        <a:r>
          <a:rPr lang="en-US"/>
          <a:t>I will comment on the 0 count states for ABV, and go over 5 number summary, explaining what each quartile, maxes/mins, and general statistics mean here</a:t>
        </a:r>
      </a:p>
    </p188:txBody>
  </p188:cm>
</p188:cmLst>
</file>

<file path=ppt/comments/modernComment_108_DD42C0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988021A-B45D-407B-9BCE-0E1ECF866F4F}" authorId="{14ECBFF2-125F-876A-1F89-BCCC8228C053}" created="2023-02-20T19:26:19.472">
    <pc:sldMkLst xmlns:pc="http://schemas.microsoft.com/office/powerpoint/2013/main/command">
      <pc:docMk/>
      <pc:sldMk cId="3712139265" sldId="264"/>
    </pc:sldMkLst>
    <p188:txBody>
      <a:bodyPr/>
      <a:lstStyle/>
      <a:p>
        <a:r>
          <a:rPr lang="en-US"/>
          <a:t>I will explain the overall relationships between ABV and IBU for this dataset as well as what this means in general and what is expected per Beer bitterness/alcoholic content per drink</a:t>
        </a:r>
      </a:p>
    </p188:txBody>
  </p188:cm>
</p188:cmLst>
</file>

<file path=ppt/comments/modernComment_109_F1F6397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086C66-7D50-47BC-A650-FF752871BD41}" authorId="{14ECBFF2-125F-876A-1F89-BCCC8228C053}" created="2023-02-20T19:27:09.458">
    <pc:sldMkLst xmlns:pc="http://schemas.microsoft.com/office/powerpoint/2013/main/command">
      <pc:docMk/>
      <pc:sldMk cId="4059445628" sldId="265"/>
    </pc:sldMkLst>
    <p188:txBody>
      <a:bodyPr/>
      <a:lstStyle/>
      <a:p>
        <a:r>
          <a:rPr lang="en-US"/>
          <a:t>[@Rath, Pejal] feel free to add anything in here on this slide- I was thinking we both could have a little closing blurb. Not sure if we need to include Bivin's CSV's as sources but I did anyways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6_FF0F1D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07_33142DFF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108_DD42C00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vinSadler/MSDS_6306_Doing-Data-Science/tree/Master/Unit%208%20and%209%20Case%20Study%201" TargetMode="External"/><Relationship Id="rId2" Type="http://schemas.microsoft.com/office/2018/10/relationships/comments" Target="../comments/modernComment_109_F1F6397C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rath@smu.edu" TargetMode="External"/><Relationship Id="rId4" Type="http://schemas.openxmlformats.org/officeDocument/2006/relationships/hyperlink" Target="mailto:Kkuberski@smu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/>
              <a:t>Beer Case Study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Pejal Rath and Kyle Kuberski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6D7-BC86-0A56-832B-DC6B1AD9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570" y="173182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/>
              <a:t>California 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087C424-C69E-A64F-32EE-F1C488202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739" y="1681000"/>
            <a:ext cx="9974871" cy="4564243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0374-995D-E473-1FBA-46E64EB0A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9C8446-696E-6942-B6C8-CC9CAD0B34E0}" type="datetime1">
              <a:rPr lang="en-US" smtClean="0"/>
              <a:pPr>
                <a:spcAft>
                  <a:spcPts val="600"/>
                </a:spcAft>
              </a:pPr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5FF0-065E-C5D5-A785-9A02165A9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4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A10B-9146-A000-8237-C8CD0AEA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Colorado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6BBB17C-CDBC-F44F-204C-CCB7CDEC0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562" y="1710688"/>
            <a:ext cx="10095353" cy="458403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FEF9-3100-13C4-9ADA-26E44BB7FA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89CF7-0A19-E7D8-56FB-C83348A56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2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F3B0-2E3A-CE80-3480-5D47478A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980" y="242454"/>
            <a:ext cx="9779183" cy="783976"/>
          </a:xfrm>
        </p:spPr>
        <p:txBody>
          <a:bodyPr/>
          <a:lstStyle/>
          <a:p>
            <a:r>
              <a:rPr lang="en-US" sz="4400"/>
              <a:t>Max ABV and IBU Content (Per State)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97AB0-B764-E443-A676-7A04BDE3DD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BFBC2-73E3-E22A-429B-780663E4B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B4843-F713-C057-920B-D6FC5B6321AB}"/>
              </a:ext>
            </a:extLst>
          </p:cNvPr>
          <p:cNvSpPr txBox="1"/>
          <p:nvPr/>
        </p:nvSpPr>
        <p:spPr>
          <a:xfrm>
            <a:off x="9262672" y="2710721"/>
            <a:ext cx="21236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1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969020EF-7B2A-8DBA-772C-2C27F6B6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41" y="3669519"/>
            <a:ext cx="7983538" cy="2490788"/>
          </a:xfrm>
          <a:prstGeom prst="rect">
            <a:avLst/>
          </a:prstGeom>
        </p:spPr>
      </p:pic>
      <p:pic>
        <p:nvPicPr>
          <p:cNvPr id="12" name="Picture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B7DBF64C-7F77-6B88-5086-E00A1C678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41" y="1140632"/>
            <a:ext cx="7983798" cy="24907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5904D-6C57-8EB3-D54B-0F927C03A2C6}"/>
              </a:ext>
            </a:extLst>
          </p:cNvPr>
          <p:cNvSpPr txBox="1"/>
          <p:nvPr/>
        </p:nvSpPr>
        <p:spPr>
          <a:xfrm>
            <a:off x="8288311" y="1180475"/>
            <a:ext cx="3416506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New York has the highest IBU content</a:t>
            </a:r>
          </a:p>
          <a:p>
            <a:endParaRPr lang="en-US" sz="1400" b="1">
              <a:ea typeface="+mn-lt"/>
              <a:cs typeface="+mn-lt"/>
            </a:endParaRPr>
          </a:p>
          <a:p>
            <a:pPr lvl="1"/>
            <a:r>
              <a:rPr lang="en-US" sz="1400" b="1" i="1" u="sng" dirty="0">
                <a:ea typeface="+mn-lt"/>
                <a:cs typeface="+mn-lt"/>
              </a:rPr>
              <a:t>Brewery:</a:t>
            </a:r>
            <a:endParaRPr lang="en-US" sz="1400" dirty="0">
              <a:ea typeface="+mn-lt"/>
              <a:cs typeface="+mn-lt"/>
            </a:endParaRPr>
          </a:p>
          <a:p>
            <a:pPr lvl="1"/>
            <a:r>
              <a:rPr lang="en-US" sz="1400" dirty="0">
                <a:latin typeface="Tenorite"/>
                <a:ea typeface="+mn-lt"/>
                <a:cs typeface="+mn-lt"/>
              </a:rPr>
              <a:t>Sixpoint Craft Ales</a:t>
            </a:r>
            <a:endParaRPr lang="en-US" dirty="0">
              <a:latin typeface="Tenorite"/>
            </a:endParaRPr>
          </a:p>
          <a:p>
            <a:pPr lvl="1"/>
            <a:endParaRPr lang="en-US" sz="1400">
              <a:ea typeface="+mn-lt"/>
              <a:cs typeface="+mn-lt"/>
            </a:endParaRPr>
          </a:p>
          <a:p>
            <a:pPr lvl="1"/>
            <a:r>
              <a:rPr lang="en-US" sz="1400" b="1" i="1" u="sng" dirty="0">
                <a:ea typeface="+mn-lt"/>
                <a:cs typeface="+mn-lt"/>
              </a:rPr>
              <a:t>Beer Name:</a:t>
            </a:r>
            <a:endParaRPr lang="en-US" sz="1400" dirty="0">
              <a:ea typeface="+mn-lt"/>
              <a:cs typeface="+mn-lt"/>
            </a:endParaRPr>
          </a:p>
          <a:p>
            <a:pPr lvl="1"/>
            <a:r>
              <a:rPr lang="en-US" sz="1400" dirty="0">
                <a:latin typeface="Tenorite"/>
              </a:rPr>
              <a:t>Abigale – IBU:</a:t>
            </a:r>
            <a:r>
              <a:rPr lang="en-US" sz="1400" dirty="0">
                <a:solidFill>
                  <a:srgbClr val="000000"/>
                </a:solidFill>
                <a:latin typeface="Tenorite"/>
              </a:rPr>
              <a:t> </a:t>
            </a:r>
            <a:r>
              <a:rPr lang="en-US" sz="1400" dirty="0">
                <a:latin typeface="Consolas"/>
              </a:rPr>
              <a:t>138</a:t>
            </a:r>
            <a:endParaRPr lang="en-US" dirty="0">
              <a:latin typeface="Tenorite"/>
            </a:endParaRPr>
          </a:p>
          <a:p>
            <a:endParaRPr lang="en-US" sz="1400"/>
          </a:p>
          <a:p>
            <a:endParaRPr lang="en-US" sz="1400"/>
          </a:p>
          <a:p>
            <a:r>
              <a:rPr lang="en-US" sz="1400" b="1" dirty="0"/>
              <a:t>Colorado contains the highest ABV content:</a:t>
            </a:r>
          </a:p>
          <a:p>
            <a:endParaRPr lang="en-US" sz="1400" b="1">
              <a:latin typeface="Tenorite"/>
            </a:endParaRPr>
          </a:p>
          <a:p>
            <a:pPr lvl="1"/>
            <a:r>
              <a:rPr lang="en-US" sz="1400" b="1" i="1" u="sng" dirty="0">
                <a:latin typeface="Tenorite"/>
              </a:rPr>
              <a:t>Brewery:</a:t>
            </a:r>
            <a:endParaRPr lang="en-US" sz="1400" i="1" dirty="0">
              <a:latin typeface="Tenorite"/>
            </a:endParaRPr>
          </a:p>
          <a:p>
            <a:pPr lvl="1"/>
            <a:r>
              <a:rPr lang="en-US" sz="1400" dirty="0">
                <a:latin typeface="Tenorite"/>
              </a:rPr>
              <a:t>Upslope Brewing Company</a:t>
            </a:r>
            <a:endParaRPr lang="en-US" sz="1400" dirty="0"/>
          </a:p>
          <a:p>
            <a:pPr lvl="1"/>
            <a:endParaRPr lang="en-US" sz="1400">
              <a:latin typeface="Tenorite"/>
            </a:endParaRPr>
          </a:p>
          <a:p>
            <a:pPr lvl="1"/>
            <a:r>
              <a:rPr lang="en-US" sz="1400" b="1" i="1" u="sng" dirty="0">
                <a:latin typeface="Tenorite"/>
              </a:rPr>
              <a:t>Beer Name:</a:t>
            </a:r>
            <a:endParaRPr lang="en-US" sz="1400" i="1" dirty="0">
              <a:latin typeface="Tenorite"/>
            </a:endParaRPr>
          </a:p>
          <a:p>
            <a:pPr lvl="1"/>
            <a:r>
              <a:rPr lang="en-US" sz="1400" dirty="0">
                <a:latin typeface="Tenorite"/>
              </a:rPr>
              <a:t>Lee Hill Series Vol. 5 - Belgian Style </a:t>
            </a:r>
            <a:r>
              <a:rPr lang="en-US" sz="1400" dirty="0" err="1">
                <a:latin typeface="Tenorite"/>
              </a:rPr>
              <a:t>Quadrupel</a:t>
            </a:r>
            <a:r>
              <a:rPr lang="en-US" sz="1400" dirty="0">
                <a:latin typeface="Tenorite"/>
              </a:rPr>
              <a:t> Ale – ABV:</a:t>
            </a:r>
            <a:r>
              <a:rPr lang="en-US" sz="1400" dirty="0">
                <a:solidFill>
                  <a:srgbClr val="000000"/>
                </a:solidFill>
                <a:latin typeface="Tenorite"/>
              </a:rPr>
              <a:t> 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/>
              </a:rPr>
              <a:t>0.128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B8FF3-5163-4CE2-D5F6-AAB458B104D3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2791805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BE10-87C6-FCB6-0696-1884114F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082" y="-18737"/>
            <a:ext cx="885479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>
                <a:ea typeface="+mj-lt"/>
                <a:cs typeface="+mj-lt"/>
              </a:rPr>
              <a:t>Summary Statistics &amp; Distribution of ABV</a:t>
            </a:r>
            <a:endParaRPr lang="en-US" sz="3600"/>
          </a:p>
          <a:p>
            <a:pPr algn="ctr"/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3233D-F604-0B9A-F76C-ED1DE43283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CD5F-4A71-46F6-3ACF-EE5C463B7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DDFFF-ABC4-9C0A-CA4F-A47217B51402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B8B785C-E7F6-A101-7A8B-1770AB8B4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963121"/>
              </p:ext>
            </p:extLst>
          </p:nvPr>
        </p:nvGraphicFramePr>
        <p:xfrm>
          <a:off x="2198557" y="4584491"/>
          <a:ext cx="680719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39">
                  <a:extLst>
                    <a:ext uri="{9D8B030D-6E8A-4147-A177-3AD203B41FA5}">
                      <a16:colId xmlns:a16="http://schemas.microsoft.com/office/drawing/2014/main" val="148735907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367221017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775290878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288756627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575886486"/>
                    </a:ext>
                  </a:extLst>
                </a:gridCol>
              </a:tblGrid>
              <a:tr h="395970">
                <a:tc>
                  <a:txBody>
                    <a:bodyPr/>
                    <a:lstStyle/>
                    <a:p>
                      <a:r>
                        <a:rPr lang="en-US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1st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3rd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87783"/>
                  </a:ext>
                </a:extLst>
              </a:tr>
              <a:tr h="2268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0.00100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0.05000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0.05600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0.06700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0.12800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4333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4AEA7E2-BCD3-C6AC-8484-DE62824EA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92921"/>
              </p:ext>
            </p:extLst>
          </p:nvPr>
        </p:nvGraphicFramePr>
        <p:xfrm>
          <a:off x="4921770" y="5671278"/>
          <a:ext cx="1364152" cy="100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152">
                  <a:extLst>
                    <a:ext uri="{9D8B030D-6E8A-4147-A177-3AD203B41FA5}">
                      <a16:colId xmlns:a16="http://schemas.microsoft.com/office/drawing/2014/main" val="982821687"/>
                    </a:ext>
                  </a:extLst>
                </a:gridCol>
              </a:tblGrid>
              <a:tr h="502813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Mean​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82598"/>
                  </a:ext>
                </a:extLst>
              </a:tr>
              <a:tr h="502813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0.05826​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3922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7588145-5A24-AEE0-8CB9-8731C9608E89}"/>
              </a:ext>
            </a:extLst>
          </p:cNvPr>
          <p:cNvSpPr txBox="1"/>
          <p:nvPr/>
        </p:nvSpPr>
        <p:spPr>
          <a:xfrm>
            <a:off x="4409606" y="4172262"/>
            <a:ext cx="2691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5 Number Summary:</a:t>
            </a:r>
          </a:p>
        </p:txBody>
      </p:sp>
      <p:pic>
        <p:nvPicPr>
          <p:cNvPr id="16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745BE2A0-71CA-AD1E-7A4C-E068886B7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03" y="1143965"/>
            <a:ext cx="7977264" cy="26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605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E67F-AE02-686C-CC18-A75775BF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029" y="267644"/>
            <a:ext cx="9779183" cy="1029580"/>
          </a:xfrm>
        </p:spPr>
        <p:txBody>
          <a:bodyPr/>
          <a:lstStyle/>
          <a:p>
            <a:r>
              <a:rPr lang="en-US"/>
              <a:t>Relationship Between ABV and IBU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1EE8D-C2A7-E18F-7988-17F5EE51DD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5B121-592D-A358-D155-D2050E219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5B6A1BE-C4E1-7D79-62F6-BB9B45085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30" y="1274352"/>
            <a:ext cx="10420445" cy="3628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19BFF3-528E-76B6-F969-4195484F413C}"/>
              </a:ext>
            </a:extLst>
          </p:cNvPr>
          <p:cNvSpPr txBox="1"/>
          <p:nvPr/>
        </p:nvSpPr>
        <p:spPr>
          <a:xfrm>
            <a:off x="1873770" y="5059181"/>
            <a:ext cx="259829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Generally, there is a positive correlation between bitterness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and alcoholic content</a:t>
            </a:r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DCCDC-D1B6-7C8F-DC31-EB3A583577FB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49CE9-5C91-FC0B-B34B-E09387347D48}"/>
              </a:ext>
            </a:extLst>
          </p:cNvPr>
          <p:cNvSpPr txBox="1"/>
          <p:nvPr/>
        </p:nvSpPr>
        <p:spPr>
          <a:xfrm>
            <a:off x="5202836" y="4965491"/>
            <a:ext cx="268573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As alcoholic content increases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(ABV)</a:t>
            </a:r>
            <a:r>
              <a:rPr lang="en-US" dirty="0"/>
              <a:t>, </a:t>
            </a:r>
          </a:p>
          <a:p>
            <a:pPr algn="ctr"/>
            <a:r>
              <a:rPr lang="en-US" dirty="0"/>
              <a:t>beer bitterness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(IBV)</a:t>
            </a:r>
            <a:r>
              <a:rPr lang="en-US" dirty="0">
                <a:solidFill>
                  <a:srgbClr val="000000"/>
                </a:solidFill>
              </a:rPr>
              <a:t> 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may tend to</a:t>
            </a:r>
            <a:r>
              <a:rPr lang="en-US" dirty="0"/>
              <a:t> increase as well</a:t>
            </a:r>
            <a:endParaRPr lang="en-US"/>
          </a:p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8FF809-A4B1-AD22-EE73-25633FF4CD3A}"/>
              </a:ext>
            </a:extLst>
          </p:cNvPr>
          <p:cNvSpPr/>
          <p:nvPr/>
        </p:nvSpPr>
        <p:spPr>
          <a:xfrm>
            <a:off x="3869632" y="1344093"/>
            <a:ext cx="940956" cy="865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924A6F-233F-F729-48B0-74286958A337}"/>
              </a:ext>
            </a:extLst>
          </p:cNvPr>
          <p:cNvSpPr/>
          <p:nvPr/>
        </p:nvSpPr>
        <p:spPr>
          <a:xfrm>
            <a:off x="7795087" y="3814820"/>
            <a:ext cx="1039092" cy="8832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ADAA929-7E2D-4AD8-0432-8141CC7DE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544" y="2117132"/>
            <a:ext cx="7152806" cy="31546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298BDC-1430-9D73-5F58-D7FC73CB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971" y="-3096"/>
            <a:ext cx="9779183" cy="1038250"/>
          </a:xfrm>
        </p:spPr>
        <p:txBody>
          <a:bodyPr/>
          <a:lstStyle/>
          <a:p>
            <a:r>
              <a:rPr lang="en-US" sz="4400" dirty="0"/>
              <a:t>ABV &amp; IBU Relationship (IPAs v Ales)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AB5C7-2F7C-93D2-F4AE-4E67C62828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A746-D8C6-367A-B303-CC9CBBC06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30FB274B-354E-BCC7-F4D3-2A11B60BF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05" t="2899" r="33643" b="1449"/>
          <a:stretch/>
        </p:blipFill>
        <p:spPr>
          <a:xfrm>
            <a:off x="838570" y="1329372"/>
            <a:ext cx="2182613" cy="2293487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65479DB0-6DEF-BF4C-E375-6F3B17BC2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59" y="3768594"/>
            <a:ext cx="2002571" cy="242523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3301038-F82A-B8AF-6624-F0F72BD3C9F0}"/>
              </a:ext>
            </a:extLst>
          </p:cNvPr>
          <p:cNvGrpSpPr/>
          <p:nvPr/>
        </p:nvGrpSpPr>
        <p:grpSpPr>
          <a:xfrm>
            <a:off x="8573560" y="1161859"/>
            <a:ext cx="1746491" cy="2573114"/>
            <a:chOff x="8573560" y="1161859"/>
            <a:chExt cx="1746491" cy="257311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E899E82-7ED1-765E-A2BC-6136E322E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3560" y="1511772"/>
              <a:ext cx="840508" cy="2223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2770F2-6659-3657-C7B1-3DAF189DDD67}"/>
                </a:ext>
              </a:extLst>
            </p:cNvPr>
            <p:cNvSpPr txBox="1"/>
            <p:nvPr/>
          </p:nvSpPr>
          <p:spPr>
            <a:xfrm>
              <a:off x="9270740" y="1161859"/>
              <a:ext cx="104931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IPA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39F6FE-7348-B1F2-5A6D-B89D98676F33}"/>
              </a:ext>
            </a:extLst>
          </p:cNvPr>
          <p:cNvGrpSpPr/>
          <p:nvPr/>
        </p:nvGrpSpPr>
        <p:grpSpPr>
          <a:xfrm>
            <a:off x="5371474" y="4079822"/>
            <a:ext cx="2131103" cy="1898328"/>
            <a:chOff x="5371474" y="4079822"/>
            <a:chExt cx="2131103" cy="189832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15D0EF6-4D98-5326-DEE5-31445D2C9EC4}"/>
                </a:ext>
              </a:extLst>
            </p:cNvPr>
            <p:cNvCxnSpPr/>
            <p:nvPr/>
          </p:nvCxnSpPr>
          <p:spPr>
            <a:xfrm flipV="1">
              <a:off x="5682521" y="4079822"/>
              <a:ext cx="1820056" cy="14840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087A7D-FAA7-3574-E659-66BB04CEF1C0}"/>
                </a:ext>
              </a:extLst>
            </p:cNvPr>
            <p:cNvSpPr txBox="1"/>
            <p:nvPr/>
          </p:nvSpPr>
          <p:spPr>
            <a:xfrm>
              <a:off x="5371474" y="5608818"/>
              <a:ext cx="104931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</a:rPr>
                <a:t>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8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D531-CCA3-896B-F767-F8889F23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D827-B84F-F31E-348F-85A3D908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Sources: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hlinkClick r:id="rId3"/>
              </a:rPr>
              <a:t>https://github.com/BivinSadler/MSDS_6306_Doing-Data-Science/tree/Master/Unit%208%20and%209%20Case%20Study%201</a:t>
            </a:r>
            <a:endParaRPr lang="en-US" sz="18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  <a:hlinkClick r:id="rId3"/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Email: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Kkuberski@smu.edu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hlinkClick r:id="rId5"/>
              </a:rPr>
              <a:t>Prath@smu.edu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Video Link: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https://www.youtube.com/watch?v=n_1GuTjdLbc&amp;ab_channel=KyleKuberski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969B-7F8E-2D63-7A1F-7B7BEED52E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9E6D-0342-CDF1-ADBA-7B983A9B9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FB3D-D0F8-1A2B-1CC4-FD3BC4FB3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56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DDC-F25A-183F-8D62-D7AC19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325563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6AB1-9F58-EF4B-715A-378FAE47E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CDD9-4F66-B37F-33D3-9E333259B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48218-8924-78EA-457E-F22CFC7D5343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8B9ED6E-044B-B5A9-755B-918DF8250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378" y="1472974"/>
            <a:ext cx="9644003" cy="4088913"/>
          </a:xfrm>
        </p:spPr>
      </p:pic>
    </p:spTree>
    <p:extLst>
      <p:ext uri="{BB962C8B-B14F-4D97-AF65-F5344CB8AC3E}">
        <p14:creationId xmlns:p14="http://schemas.microsoft.com/office/powerpoint/2010/main" val="409174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DDC-F25A-183F-8D62-D7AC19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325563"/>
          </a:xfrm>
        </p:spPr>
        <p:txBody>
          <a:bodyPr/>
          <a:lstStyle/>
          <a:p>
            <a:r>
              <a:rPr lang="en-US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19CFE-E5F4-054C-ED4A-3616C2428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445967"/>
            <a:ext cx="9779182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Beers dataset contains a list of 2410 US craft beers and Breweries dataset contains 558 US breweries.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Beers.csv: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Name: Name of the beer.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Beer_ID</a:t>
            </a: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Unique identifier of the beer.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ABV: Alcohol by volume of the beer.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IBU: International Bitterness Units of the beer.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Brewery_ID</a:t>
            </a: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Brewery id associated with the beer.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Style: Style of the beer.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Ounces: Ounces of beer.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6AB1-9F58-EF4B-715A-378FAE47E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CDD9-4F66-B37F-33D3-9E333259B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F99EB-814E-555C-0E46-067F65DA4105}"/>
              </a:ext>
            </a:extLst>
          </p:cNvPr>
          <p:cNvSpPr txBox="1"/>
          <p:nvPr/>
        </p:nvSpPr>
        <p:spPr>
          <a:xfrm>
            <a:off x="6413500" y="2132625"/>
            <a:ext cx="5600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Breweries.csv: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Brew_ID</a:t>
            </a: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Unique identifier of the brewery.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Name of the brewery.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City: City where the brewery is located.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State: U.S. State where the brewery is located.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48218-8924-78EA-457E-F22CFC7D5343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19960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DDC-F25A-183F-8D62-D7AC19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325563"/>
          </a:xfrm>
        </p:spPr>
        <p:txBody>
          <a:bodyPr/>
          <a:lstStyle/>
          <a:p>
            <a:r>
              <a:rPr lang="en-US"/>
              <a:t>Sample Data</a:t>
            </a:r>
          </a:p>
        </p:txBody>
      </p:sp>
      <p:pic>
        <p:nvPicPr>
          <p:cNvPr id="8" name="Content Placeholder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8F44AA04-4538-7CB4-518C-0DDA24073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1596396"/>
            <a:ext cx="7506608" cy="218949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6AB1-9F58-EF4B-715A-378FAE47E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CDD9-4F66-B37F-33D3-9E333259B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135A1088-A033-9E70-F626-D9E7CC3926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67492" y="4166859"/>
            <a:ext cx="6376308" cy="21894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195A85-BDAE-C9FE-21FC-FA68E11C2814}"/>
              </a:ext>
            </a:extLst>
          </p:cNvPr>
          <p:cNvSpPr txBox="1"/>
          <p:nvPr/>
        </p:nvSpPr>
        <p:spPr>
          <a:xfrm>
            <a:off x="1167492" y="1248734"/>
            <a:ext cx="245200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Beer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72927-2DCB-E4DE-42C8-DC0EC161D9F5}"/>
              </a:ext>
            </a:extLst>
          </p:cNvPr>
          <p:cNvSpPr txBox="1"/>
          <p:nvPr/>
        </p:nvSpPr>
        <p:spPr>
          <a:xfrm>
            <a:off x="1167492" y="3764683"/>
            <a:ext cx="245200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Brewery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6C027-217F-D191-A2BE-8FCD1A79EE0D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9041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DDC-F25A-183F-8D62-D7AC19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325563"/>
          </a:xfrm>
        </p:spPr>
        <p:txBody>
          <a:bodyPr/>
          <a:lstStyle/>
          <a:p>
            <a:r>
              <a:rPr lang="en-US"/>
              <a:t>Breweries Present By Each State</a:t>
            </a:r>
          </a:p>
        </p:txBody>
      </p:sp>
      <p:pic>
        <p:nvPicPr>
          <p:cNvPr id="8" name="Content Placeholder 7" descr="Chart, bar chart, histogram&#10;&#10;Description automatically generated">
            <a:extLst>
              <a:ext uri="{FF2B5EF4-FFF2-40B4-BE49-F238E27FC236}">
                <a16:creationId xmlns:a16="http://schemas.microsoft.com/office/drawing/2014/main" id="{8F44AA04-4538-7CB4-518C-0DDA24073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167491" y="1321787"/>
            <a:ext cx="10217352" cy="513043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6AB1-9F58-EF4B-715A-378FAE47E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CDD9-4F66-B37F-33D3-9E333259B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A37B6-BBEA-2D22-424D-33EEEE057C4D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50437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DDC-F25A-183F-8D62-D7AC19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325563"/>
          </a:xfrm>
        </p:spPr>
        <p:txBody>
          <a:bodyPr/>
          <a:lstStyle/>
          <a:p>
            <a:r>
              <a:rPr lang="en-US"/>
              <a:t>Address The Missing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6AB1-9F58-EF4B-715A-378FAE47E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CDD9-4F66-B37F-33D3-9E333259B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EBBB2326-3633-E0A5-8FD3-CD58105DA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484802"/>
            <a:ext cx="9222990" cy="206513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AAC4D0-AA69-DDCD-9862-3333335185E2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0800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DDC-F25A-183F-8D62-D7AC19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992" y="115885"/>
            <a:ext cx="10426700" cy="887415"/>
          </a:xfrm>
        </p:spPr>
        <p:txBody>
          <a:bodyPr/>
          <a:lstStyle/>
          <a:p>
            <a:pPr algn="ctr"/>
            <a:r>
              <a:rPr lang="en-US"/>
              <a:t>The Median ABV &amp; IBU For Each State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6AB1-9F58-EF4B-715A-378FAE47E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CDD9-4F66-B37F-33D3-9E333259B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BB2326-3633-E0A5-8FD3-CD58105DA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76992" y="961205"/>
            <a:ext cx="10426700" cy="2858324"/>
          </a:xfrm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564D9B0D-9D65-5441-4BD8-5A22DF17B1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76992" y="3852384"/>
            <a:ext cx="10426700" cy="2632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945291-40DA-A22F-6899-C7DC3BC7250E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79861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6D7-BC86-0A56-832B-DC6B1AD9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47" y="24740"/>
            <a:ext cx="9779183" cy="1325563"/>
          </a:xfrm>
        </p:spPr>
        <p:txBody>
          <a:bodyPr/>
          <a:lstStyle/>
          <a:p>
            <a:r>
              <a:rPr lang="en-US"/>
              <a:t>California 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087C424-C69E-A64F-32EE-F1C488202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653" y="1353174"/>
            <a:ext cx="10191209" cy="48697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0374-995D-E473-1FBA-46E64EB0A8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5FF0-065E-C5D5-A785-9A02165A9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4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A10B-9146-A000-8237-C8CD0AEA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Colorado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6BBB17C-CDBC-F44F-204C-CCB7CDEC0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287" y="1710688"/>
            <a:ext cx="9933151" cy="458403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FEF9-3100-13C4-9ADA-26E44BB7FA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89CF7-0A19-E7D8-56FB-C83348A56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{9FD2D486-D009-4FA0-83CF-A9827C6C499F}tf45331398_win32</Template>
  <TotalTime>0</TotalTime>
  <Words>417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Helvetica</vt:lpstr>
      <vt:lpstr>Tenorite</vt:lpstr>
      <vt:lpstr>Office Theme</vt:lpstr>
      <vt:lpstr>Beer Case Study EDA</vt:lpstr>
      <vt:lpstr>Introduction</vt:lpstr>
      <vt:lpstr>Data Overview</vt:lpstr>
      <vt:lpstr>Sample Data</vt:lpstr>
      <vt:lpstr>Breweries Present By Each State</vt:lpstr>
      <vt:lpstr>Address The Missing Values</vt:lpstr>
      <vt:lpstr>The Median ABV &amp; IBU For Each State</vt:lpstr>
      <vt:lpstr>California </vt:lpstr>
      <vt:lpstr>Colorado</vt:lpstr>
      <vt:lpstr>California </vt:lpstr>
      <vt:lpstr>Colorado</vt:lpstr>
      <vt:lpstr>Max ABV and IBU Content (Per State)</vt:lpstr>
      <vt:lpstr>Summary Statistics &amp; Distribution of ABV </vt:lpstr>
      <vt:lpstr>Relationship Between ABV and IBU</vt:lpstr>
      <vt:lpstr>ABV &amp; IBU Relationship (IPAs v Ales)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EDA</dc:title>
  <dc:creator>Pejal Rath</dc:creator>
  <cp:lastModifiedBy>Kyle Kuberski</cp:lastModifiedBy>
  <cp:revision>103</cp:revision>
  <dcterms:created xsi:type="dcterms:W3CDTF">2023-02-20T13:45:50Z</dcterms:created>
  <dcterms:modified xsi:type="dcterms:W3CDTF">2023-03-02T03:01:10Z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