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</p:sldIdLst>
  <p:sldSz cx="32399288" cy="43200638"/>
  <p:notesSz cx="6858000" cy="9144000"/>
  <p:defaultTextStyle>
    <a:defPPr>
      <a:defRPr lang="pt-BR"/>
    </a:defPPr>
    <a:lvl1pPr marL="0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9F49CCF-9353-496E-AF6B-8D74B67EC876}">
          <p14:sldIdLst/>
        </p14:section>
        <p14:section name="Seção sem Título" id="{E3CAE1D8-C4E4-409D-A604-67D2D958A557}">
          <p14:sldIdLst>
            <p14:sldId id="257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2D30"/>
    <a:srgbClr val="727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504" autoAdjust="0"/>
    <p:restoredTop sz="94660"/>
  </p:normalViewPr>
  <p:slideViewPr>
    <p:cSldViewPr snapToGrid="0">
      <p:cViewPr>
        <p:scale>
          <a:sx n="33" d="100"/>
          <a:sy n="33" d="100"/>
        </p:scale>
        <p:origin x="-72" y="1680"/>
      </p:cViewPr>
      <p:guideLst>
        <p:guide orient="horz" pos="13606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8001000"/>
            <a:ext cx="27539395" cy="14109330"/>
          </a:xfrm>
          <a:prstGeom prst="rect">
            <a:avLst/>
          </a:prstGeo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CFC72E3F-DC70-4274-B66E-EB985F5A03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5355" y="40186200"/>
            <a:ext cx="5444289" cy="280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6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="" xmlns:a16="http://schemas.microsoft.com/office/drawing/2014/main" id="{AC21E4D0-055C-4631-82BA-F35E4A68F3C2}"/>
              </a:ext>
            </a:extLst>
          </p:cNvPr>
          <p:cNvSpPr/>
          <p:nvPr userDrawn="1"/>
        </p:nvSpPr>
        <p:spPr>
          <a:xfrm>
            <a:off x="70337" y="2951092"/>
            <a:ext cx="32399288" cy="4114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9209104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94CDC0F3-3C8F-4B12-A253-A623DF10D44E}"/>
              </a:ext>
            </a:extLst>
          </p:cNvPr>
          <p:cNvSpPr/>
          <p:nvPr userDrawn="1"/>
        </p:nvSpPr>
        <p:spPr>
          <a:xfrm>
            <a:off x="0" y="0"/>
            <a:ext cx="32399288" cy="4114800"/>
          </a:xfrm>
          <a:prstGeom prst="rect">
            <a:avLst/>
          </a:prstGeom>
          <a:solidFill>
            <a:srgbClr val="AF0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4A8EE983-FAD0-47A0-8DCC-B25D03B1FB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" t="-6997" r="-70" b="9711"/>
          <a:stretch/>
        </p:blipFill>
        <p:spPr>
          <a:xfrm>
            <a:off x="70337" y="38475138"/>
            <a:ext cx="32355693" cy="474293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="" xmlns:a16="http://schemas.microsoft.com/office/drawing/2014/main" id="{487A2E1F-504A-4EFC-89EF-79EDAB567C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1213" y="626949"/>
            <a:ext cx="5444289" cy="280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3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1885156" y="8151149"/>
            <a:ext cx="12240000" cy="1224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360">
            <a:solidFill>
              <a:srgbClr val="C0000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800" b="1" dirty="0">
                <a:solidFill>
                  <a:srgbClr val="FFFFFF"/>
                </a:solidFill>
              </a:rPr>
              <a:t>1. Introdução</a:t>
            </a:r>
            <a:r>
              <a:rPr lang="pt-BR" sz="48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18421602" y="14864507"/>
            <a:ext cx="12240000" cy="1224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360">
            <a:solidFill>
              <a:srgbClr val="C0000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800" b="1" dirty="0">
                <a:solidFill>
                  <a:srgbClr val="FFFFFF"/>
                </a:solidFill>
              </a:rPr>
              <a:t>4. Resultados e Discussões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1885156" y="13869907"/>
            <a:ext cx="12240000" cy="1224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360">
            <a:solidFill>
              <a:srgbClr val="C0000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800" b="1" dirty="0">
                <a:solidFill>
                  <a:srgbClr val="FFFFFF"/>
                </a:solidFill>
              </a:rPr>
              <a:t>2. Objetivos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18421602" y="22207586"/>
            <a:ext cx="12240000" cy="1224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360">
            <a:solidFill>
              <a:srgbClr val="C0000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800" b="1" dirty="0">
                <a:solidFill>
                  <a:srgbClr val="FFFFFF"/>
                </a:solidFill>
              </a:rPr>
              <a:t>5. Considerações Finais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1885156" y="19080792"/>
            <a:ext cx="12240000" cy="1224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360">
            <a:solidFill>
              <a:srgbClr val="C0000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800" b="1" dirty="0">
                <a:solidFill>
                  <a:srgbClr val="FFFFFF"/>
                </a:solidFill>
              </a:rPr>
              <a:t>3. Métodos</a:t>
            </a: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18421602" y="30080876"/>
            <a:ext cx="12240000" cy="1224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360">
            <a:solidFill>
              <a:srgbClr val="C0000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800" b="1" dirty="0">
                <a:solidFill>
                  <a:srgbClr val="FFFFFF"/>
                </a:solidFill>
              </a:rPr>
              <a:t>6. Referências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885156" y="9439205"/>
            <a:ext cx="1224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/>
              <a:t>O objetivo deste projeto é o desenvolvimento de uma plataforma intitulada </a:t>
            </a:r>
            <a:r>
              <a:rPr lang="pt-BR" sz="3500" dirty="0" err="1"/>
              <a:t>MathForm</a:t>
            </a:r>
            <a:r>
              <a:rPr lang="pt-BR" sz="3500" dirty="0"/>
              <a:t>, que foi codificada em linguagem C e tem por objetivo a resolução de cálculos de somatório, constante, lógica proposicional, matriz, função, combinatório, derivada numérica e integração numérica. O projeto é baseado em outras plataformas de cálculo já existentes, entretanto é uma versão simplificada, possibilitando melhor experiência ao usuário.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885156" y="15185665"/>
            <a:ext cx="12320336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/>
              <a:t>O </a:t>
            </a:r>
            <a:r>
              <a:rPr lang="pt-BR" sz="3500" dirty="0" err="1"/>
              <a:t>MathForm</a:t>
            </a:r>
            <a:r>
              <a:rPr lang="pt-BR" sz="3500" dirty="0"/>
              <a:t> tem a função de realizar vários tipos de cálculos </a:t>
            </a:r>
            <a:r>
              <a:rPr lang="pt-BR" sz="3500" dirty="0" smtClean="0"/>
              <a:t>matemáticos que </a:t>
            </a:r>
            <a:r>
              <a:rPr lang="pt-BR" sz="3500" dirty="0"/>
              <a:t>não estão presentes nas </a:t>
            </a:r>
            <a:r>
              <a:rPr lang="pt-BR" sz="3500"/>
              <a:t>calculadoras </a:t>
            </a:r>
            <a:r>
              <a:rPr lang="pt-BR" sz="3500" smtClean="0"/>
              <a:t>comuns, </a:t>
            </a:r>
            <a:r>
              <a:rPr lang="pt-BR" sz="3500" dirty="0" smtClean="0"/>
              <a:t>como por exemplo Integral </a:t>
            </a:r>
            <a:r>
              <a:rPr lang="pt-BR" sz="3500" dirty="0"/>
              <a:t>e </a:t>
            </a:r>
            <a:r>
              <a:rPr lang="pt-BR" sz="3500" dirty="0" smtClean="0"/>
              <a:t> </a:t>
            </a:r>
            <a:r>
              <a:rPr lang="pt-BR" sz="3500" dirty="0"/>
              <a:t>Derivada Numérica.</a:t>
            </a:r>
          </a:p>
          <a:p>
            <a:pPr algn="just"/>
            <a:r>
              <a:rPr lang="pt-BR" sz="3500" dirty="0" smtClean="0"/>
              <a:t>Por sua vez, essas funcionalidades trazem maior </a:t>
            </a:r>
            <a:r>
              <a:rPr lang="pt-BR" sz="3500" dirty="0"/>
              <a:t>comodidade e economia de tempo para o usuário, pois o mesmo não </a:t>
            </a:r>
            <a:r>
              <a:rPr lang="pt-BR" sz="3500" dirty="0" smtClean="0"/>
              <a:t>precisa realizar </a:t>
            </a:r>
            <a:r>
              <a:rPr lang="pt-BR" sz="3500" dirty="0"/>
              <a:t>várias </a:t>
            </a:r>
            <a:r>
              <a:rPr lang="pt-BR" sz="3500" dirty="0" smtClean="0"/>
              <a:t>operações manualmente para </a:t>
            </a:r>
            <a:r>
              <a:rPr lang="pt-BR" sz="3500" dirty="0"/>
              <a:t>chegar a um resultado.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885156" y="20351279"/>
            <a:ext cx="12320336" cy="1848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/>
              <a:t>Para o desenvolvimento deste projeto, foi criado um menu principal de seleção onde o usuário pode escolher que tipo de cálculo ele deseja realizar e a aplicação roda um algoritmo correspondente a cada opção presente no programa. (Figura 1)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500" dirty="0"/>
              <a:t>O Somatório é a primeira opção do menu e o mesmo é dividido em três tipos diferentes.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500" dirty="0"/>
              <a:t>Na Constante, é possível calcular uma aproximação dos valores da constante 𝜋 (</a:t>
            </a:r>
            <a:r>
              <a:rPr lang="pt-BR" sz="3500" dirty="0" err="1"/>
              <a:t>Pi</a:t>
            </a:r>
            <a:r>
              <a:rPr lang="pt-BR" sz="3500" dirty="0"/>
              <a:t>) e da constante </a:t>
            </a:r>
            <a:r>
              <a:rPr lang="pt-BR" sz="3500" i="1" dirty="0"/>
              <a:t>e, </a:t>
            </a:r>
            <a:r>
              <a:rPr lang="pt-BR" sz="3500" dirty="0"/>
              <a:t>onde serão executadas fórmulas propostas e que quanto maior o valor de entrada em </a:t>
            </a:r>
            <a:r>
              <a:rPr lang="pt-BR" sz="3500" i="1" dirty="0"/>
              <a:t>k,</a:t>
            </a:r>
            <a:r>
              <a:rPr lang="pt-BR" sz="3500" dirty="0"/>
              <a:t> maior será a precisão do resultado.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500" dirty="0"/>
              <a:t>Em Lógica Proposicional, ao selecionar a opção desejada, é preciso entrar com “V” para verdadeiro ou “F” para falso nos valores P ou Q. Após receber essa informação a aplicação </a:t>
            </a:r>
            <a:r>
              <a:rPr lang="pt-BR" sz="3500" dirty="0" smtClean="0"/>
              <a:t>encontrará a </a:t>
            </a:r>
            <a:r>
              <a:rPr lang="pt-BR" sz="3500" dirty="0"/>
              <a:t>resolução para a proposição.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500" dirty="0" smtClean="0"/>
              <a:t>Em </a:t>
            </a:r>
            <a:r>
              <a:rPr lang="pt-BR" sz="3500" dirty="0"/>
              <a:t>Matriz é possível calcular duas matrizes inseridas compostas somente por números inteiros, onde as opções de cálculo são: Soma, Subtração, Produto e Determinante.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500" dirty="0"/>
              <a:t>Em Combinatória é tratado Permutações, Arranjos e Combinações. </a:t>
            </a:r>
            <a:r>
              <a:rPr lang="pt-BR" sz="3500" dirty="0" smtClean="0"/>
              <a:t>Nesta opção </a:t>
            </a:r>
            <a:r>
              <a:rPr lang="pt-BR" sz="3500" dirty="0"/>
              <a:t>são inseridos os valores desejados em “n” e “p” para obter o resultado.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500" dirty="0"/>
              <a:t>Em Função existem 11 tipos de opções possíveis, as quais são calculadas através de funções da biblioteca </a:t>
            </a:r>
            <a:r>
              <a:rPr lang="pt-BR" sz="3500" i="1" dirty="0" err="1"/>
              <a:t>math.h</a:t>
            </a:r>
            <a:r>
              <a:rPr lang="pt-BR" sz="3500" i="1" dirty="0"/>
              <a:t>, </a:t>
            </a:r>
            <a:r>
              <a:rPr lang="pt-BR" sz="3500" dirty="0"/>
              <a:t>que é a responsável por operações matemáticas na linguagem C.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500" dirty="0"/>
              <a:t>Derivada Numérica dá a possibilidade de calcular a derivada das funções disponíveis na parte de Funções.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500" dirty="0"/>
              <a:t>Integração Numérica possuí as mesmas opções de funções, e o resultado será dado por uma fórmula matemática específica, utilizando como base para o cálculo a Regra dos Trapézios.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500" dirty="0"/>
          </a:p>
          <a:p>
            <a:pPr algn="just"/>
            <a:endParaRPr lang="pt-BR" sz="3500" dirty="0"/>
          </a:p>
          <a:p>
            <a:pPr algn="just"/>
            <a:endParaRPr lang="pt-BR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8421602" y="16170644"/>
            <a:ext cx="12251243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/>
              <a:t>Todos os requisitos do projeto foram atendidos e foram desenvolvidas estruturas de tratamento de erros responsáveis por filtrar os valores inseridos e mostrar uma mensagem de erro ao receber caracteres inválidos. Além disso foi desenvolvida uma Calculadora Científica capaz de aceitar cálculos compostos por  algumas funcionalidades individuais do </a:t>
            </a:r>
            <a:r>
              <a:rPr lang="pt-BR" sz="3500" dirty="0" err="1"/>
              <a:t>MathForm</a:t>
            </a:r>
            <a:r>
              <a:rPr lang="pt-BR" sz="3500" dirty="0"/>
              <a:t> juntamente com operações </a:t>
            </a:r>
            <a:r>
              <a:rPr lang="pt-BR" sz="3500" dirty="0" smtClean="0"/>
              <a:t>comuns </a:t>
            </a:r>
            <a:r>
              <a:rPr lang="pt-BR" sz="3500" dirty="0"/>
              <a:t>como adição, subtração, multiplicação e divisão.</a:t>
            </a:r>
          </a:p>
          <a:p>
            <a:pPr algn="just"/>
            <a:r>
              <a:rPr lang="pt-BR" sz="3500" dirty="0"/>
              <a:t>Por fim foi desenvolvido um protótipo no Adobe XD, de forma a apresentar como seria o </a:t>
            </a:r>
            <a:r>
              <a:rPr lang="pt-BR" sz="3500" dirty="0" smtClean="0"/>
              <a:t>design da aplicação </a:t>
            </a:r>
            <a:r>
              <a:rPr lang="pt-BR" sz="3500" dirty="0"/>
              <a:t>em uma possível migração do nosso projeto para a Web.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8566614" y="23488247"/>
            <a:ext cx="1197246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/>
              <a:t>Devido à grande quantidade de funcionalidades propostas, o projeto mostrou-se como um desafio a ser superado. Utilizando os </a:t>
            </a:r>
            <a:r>
              <a:rPr lang="pt-BR" sz="3500" dirty="0" smtClean="0"/>
              <a:t>materiais </a:t>
            </a:r>
            <a:r>
              <a:rPr lang="pt-BR" sz="3500" dirty="0"/>
              <a:t>bibliográficos e recursos oferecidos pela FATEC Mogi Mirim, </a:t>
            </a:r>
            <a:r>
              <a:rPr lang="pt-BR" sz="3500" dirty="0" smtClean="0"/>
              <a:t>a </a:t>
            </a:r>
            <a:r>
              <a:rPr lang="pt-BR" sz="3500" dirty="0"/>
              <a:t>aplicação demonstrada atendeu todos os requisitos solicitados nas diretrizes do Projeto integrador, sendo satisfatório quanto aos resultados obtidos.</a:t>
            </a:r>
            <a:endParaRPr lang="pt-BR" altLang="pt-BR" sz="35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pt-BR" altLang="pt-BR" sz="3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 maior conhecimento técnico e testes poderemos desenvolver e criar melhorias </a:t>
            </a:r>
            <a:r>
              <a:rPr lang="pt-BR" altLang="pt-BR" sz="35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nos algoritmos da aplicação através </a:t>
            </a:r>
            <a:r>
              <a:rPr lang="pt-BR" altLang="pt-BR" sz="3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outras linguagens de programação, podendo transformar o </a:t>
            </a:r>
            <a:r>
              <a:rPr lang="pt-BR" altLang="pt-BR" sz="35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MathForm</a:t>
            </a:r>
            <a:r>
              <a:rPr lang="pt-BR" altLang="pt-BR" sz="3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 uma plataforma </a:t>
            </a:r>
            <a:r>
              <a:rPr lang="pt-BR" altLang="pt-BR" sz="35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ser aplicada em meios didáticos.</a:t>
            </a:r>
            <a:endParaRPr lang="pt-BR" sz="6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8432845" y="31364521"/>
            <a:ext cx="1224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b="1" dirty="0"/>
              <a:t>SCHIDT</a:t>
            </a:r>
            <a:r>
              <a:rPr lang="pt-BR" sz="3500" dirty="0"/>
              <a:t>, H. C Completo e Total. 3ª Edição. São Paulo - SP: Makron Books, 1996.</a:t>
            </a:r>
          </a:p>
          <a:p>
            <a:pPr algn="just"/>
            <a:r>
              <a:rPr lang="pt-BR" sz="3500" b="1" dirty="0"/>
              <a:t>STEWART</a:t>
            </a:r>
            <a:r>
              <a:rPr lang="pt-BR" sz="3500" dirty="0"/>
              <a:t>, J. Cálculo – Vol. 1, 6ª Edição. São Paulo - SP: Editora </a:t>
            </a:r>
            <a:r>
              <a:rPr lang="pt-BR" sz="3500" dirty="0" err="1"/>
              <a:t>Cengage</a:t>
            </a:r>
            <a:r>
              <a:rPr lang="pt-BR" sz="3500" dirty="0"/>
              <a:t>, 2011.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945730" y="335690"/>
            <a:ext cx="252417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0" dirty="0">
                <a:solidFill>
                  <a:schemeClr val="bg1"/>
                </a:solidFill>
                <a:latin typeface="+mj-lt"/>
              </a:rPr>
              <a:t>MATH FORM: </a:t>
            </a:r>
          </a:p>
          <a:p>
            <a:pPr algn="ctr"/>
            <a:r>
              <a:rPr lang="pt-BR" sz="10000" dirty="0">
                <a:solidFill>
                  <a:schemeClr val="bg1"/>
                </a:solidFill>
                <a:latin typeface="+mj-lt"/>
              </a:rPr>
              <a:t>Plataforma Educacional de Matemática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ACE46968-585C-44A8-9ABA-BAD0D0214F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1602" y="8258242"/>
            <a:ext cx="12240000" cy="5419578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="" xmlns:a16="http://schemas.microsoft.com/office/drawing/2014/main" id="{992C0A53-84D2-44BF-AC8E-238E2D053452}"/>
              </a:ext>
            </a:extLst>
          </p:cNvPr>
          <p:cNvSpPr txBox="1"/>
          <p:nvPr/>
        </p:nvSpPr>
        <p:spPr>
          <a:xfrm>
            <a:off x="18432845" y="13707718"/>
            <a:ext cx="122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/>
              <a:t>Figura 1 - Menu Principal</a:t>
            </a:r>
          </a:p>
          <a:p>
            <a:pPr algn="ctr"/>
            <a:r>
              <a:rPr lang="pt-BR" sz="3000" dirty="0"/>
              <a:t>Fonte: Os Autores.</a:t>
            </a:r>
          </a:p>
        </p:txBody>
      </p:sp>
      <p:sp>
        <p:nvSpPr>
          <p:cNvPr id="22" name="Rectangle 7">
            <a:extLst>
              <a:ext uri="{FF2B5EF4-FFF2-40B4-BE49-F238E27FC236}">
                <a16:creationId xmlns="" xmlns:a16="http://schemas.microsoft.com/office/drawing/2014/main" id="{FE1F8626-272D-4156-A431-8C3103BD3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01456"/>
            <a:ext cx="32399288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352" tIns="182673" rIns="365352" bIns="182673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just" eaLnBrk="1" hangingPunct="1">
              <a:buFontTx/>
              <a:buNone/>
              <a:defRPr/>
            </a:pPr>
            <a:r>
              <a:rPr lang="pt-BR" altLang="pt-BR" sz="3800" b="1" kern="0" dirty="0"/>
              <a:t>Caio Faria Pedroso – caio.pedroso@fatec.sp.gov.br | Danilo Madruga Ferri – danilo.ferri@fatec.sp.gov.br | Gabriel Oliveira de Sá –gabriel.sa7@fatec.sp.gov.br | Lucas Rafael Paulino – lucas.paulino01@fatec.sp.gov.br | Wesley Ferreira Campana – wesley.ferreira13@fatec.sp.gov.br</a:t>
            </a:r>
          </a:p>
          <a:p>
            <a:pPr algn="ctr" eaLnBrk="1" hangingPunct="1">
              <a:buFontTx/>
              <a:buNone/>
              <a:defRPr/>
            </a:pPr>
            <a:r>
              <a:rPr lang="pt-BR" altLang="pt-BR" sz="3800" b="1" kern="0" dirty="0"/>
              <a:t>Orientador(es)</a:t>
            </a:r>
          </a:p>
          <a:p>
            <a:pPr algn="ctr" eaLnBrk="1" hangingPunct="1">
              <a:buFontTx/>
              <a:buNone/>
              <a:defRPr/>
            </a:pPr>
            <a:r>
              <a:rPr lang="pt-BR" altLang="pt-BR" sz="3800" b="1" kern="0" dirty="0"/>
              <a:t>Prof. </a:t>
            </a:r>
            <a:r>
              <a:rPr lang="pt-BR" altLang="pt-BR" sz="3800" b="1" kern="0" dirty="0" err="1" smtClean="0"/>
              <a:t>MSc</a:t>
            </a:r>
            <a:r>
              <a:rPr lang="pt-BR" altLang="pt-BR" sz="3800" b="1" kern="0" dirty="0" smtClean="0"/>
              <a:t>. </a:t>
            </a:r>
            <a:r>
              <a:rPr lang="pt-BR" altLang="pt-BR" sz="3800" b="1" kern="0" dirty="0"/>
              <a:t>Márcio Sabino– email@fatec.sp.gov.br</a:t>
            </a:r>
          </a:p>
        </p:txBody>
      </p:sp>
    </p:spTree>
    <p:extLst>
      <p:ext uri="{BB962C8B-B14F-4D97-AF65-F5344CB8AC3E}">
        <p14:creationId xmlns:p14="http://schemas.microsoft.com/office/powerpoint/2010/main" val="2412787220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</TotalTime>
  <Words>722</Words>
  <Application>Microsoft Office PowerPoint</Application>
  <PresentationFormat>Personalizar</PresentationFormat>
  <Paragraphs>32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1_Tema do Office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Laboratório GP</dc:creator>
  <cp:lastModifiedBy>aluno</cp:lastModifiedBy>
  <cp:revision>54</cp:revision>
  <dcterms:created xsi:type="dcterms:W3CDTF">2017-12-19T19:51:00Z</dcterms:created>
  <dcterms:modified xsi:type="dcterms:W3CDTF">2018-11-30T23:03:33Z</dcterms:modified>
</cp:coreProperties>
</file>