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514" r:id="rId3"/>
    <p:sldId id="515" r:id="rId4"/>
    <p:sldId id="517" r:id="rId5"/>
    <p:sldId id="518" r:id="rId6"/>
    <p:sldId id="521" r:id="rId7"/>
    <p:sldId id="503" r:id="rId8"/>
    <p:sldId id="504" r:id="rId9"/>
    <p:sldId id="505" r:id="rId10"/>
    <p:sldId id="506" r:id="rId11"/>
    <p:sldId id="507" r:id="rId12"/>
    <p:sldId id="508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2" r:id="rId21"/>
    <p:sldId id="463" r:id="rId22"/>
    <p:sldId id="460" r:id="rId23"/>
    <p:sldId id="464" r:id="rId24"/>
    <p:sldId id="461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3" r:id="rId52"/>
    <p:sldId id="494" r:id="rId53"/>
    <p:sldId id="495" r:id="rId54"/>
    <p:sldId id="492" r:id="rId55"/>
    <p:sldId id="496" r:id="rId56"/>
    <p:sldId id="497" r:id="rId57"/>
    <p:sldId id="498" r:id="rId58"/>
    <p:sldId id="39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Pareto Óptimos</c:v>
          </c:tx>
          <c:spPr>
            <a:ln w="571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82550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Hoja1!$A$2:$A$3</c:f>
              <c:numCache>
                <c:formatCode>General</c:formatCode>
                <c:ptCount val="2"/>
                <c:pt idx="0">
                  <c:v>20</c:v>
                </c:pt>
                <c:pt idx="1">
                  <c:v>40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90</c:v>
                </c:pt>
                <c:pt idx="1">
                  <c:v>60</c:v>
                </c:pt>
              </c:numCache>
            </c:numRef>
          </c:yVal>
          <c:smooth val="1"/>
        </c:ser>
        <c:ser>
          <c:idx val="1"/>
          <c:order val="1"/>
          <c:tx>
            <c:v>No óptimos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76200">
                <a:solidFill>
                  <a:schemeClr val="accen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Hoja1!$A$4</c:f>
              <c:numCache>
                <c:formatCode>General</c:formatCode>
                <c:ptCount val="1"/>
                <c:pt idx="0">
                  <c:v>50</c:v>
                </c:pt>
              </c:numCache>
            </c:numRef>
          </c:xVal>
          <c:yVal>
            <c:numRef>
              <c:f>Hoja1!$B$4</c:f>
              <c:numCache>
                <c:formatCode>General</c:formatCode>
                <c:ptCount val="1"/>
                <c:pt idx="0">
                  <c:v>70</c:v>
                </c:pt>
              </c:numCache>
            </c:numRef>
          </c:yVal>
          <c:smooth val="1"/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546277984"/>
        <c:axId val="546288568"/>
      </c:scatterChart>
      <c:valAx>
        <c:axId val="54627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Fallos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46288568"/>
        <c:crosses val="autoZero"/>
        <c:crossBetween val="midCat"/>
      </c:valAx>
      <c:valAx>
        <c:axId val="546288568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Costo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46277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FDEDA-713C-4B74-91BC-3F5D3D01DBA2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A326200-9F8E-4E3F-B3AD-EAFC8A484FC1}">
      <dgm:prSet phldrT="[Texto]"/>
      <dgm:spPr/>
      <dgm:t>
        <a:bodyPr/>
        <a:lstStyle/>
        <a:p>
          <a:r>
            <a:rPr lang="es-ES" dirty="0" smtClean="0"/>
            <a:t>Población</a:t>
          </a:r>
          <a:endParaRPr lang="es-ES" dirty="0"/>
        </a:p>
      </dgm:t>
    </dgm:pt>
    <dgm:pt modelId="{6EE9D824-E998-4FC8-A022-FCDE2435657A}" type="parTrans" cxnId="{F0336BE3-86AC-41E5-A758-AB872C34FA10}">
      <dgm:prSet/>
      <dgm:spPr/>
      <dgm:t>
        <a:bodyPr/>
        <a:lstStyle/>
        <a:p>
          <a:endParaRPr lang="es-ES"/>
        </a:p>
      </dgm:t>
    </dgm:pt>
    <dgm:pt modelId="{2E4A2590-3DD0-499F-B001-49A230974868}" type="sibTrans" cxnId="{F0336BE3-86AC-41E5-A758-AB872C34FA10}">
      <dgm:prSet/>
      <dgm:spPr/>
      <dgm:t>
        <a:bodyPr/>
        <a:lstStyle/>
        <a:p>
          <a:endParaRPr lang="es-ES"/>
        </a:p>
      </dgm:t>
    </dgm:pt>
    <dgm:pt modelId="{0AE6D2E0-DF1D-4B7C-A511-A59FE2E702B0}">
      <dgm:prSet phldrT="[Texto]"/>
      <dgm:spPr/>
      <dgm:t>
        <a:bodyPr/>
        <a:lstStyle/>
        <a:p>
          <a:r>
            <a:rPr lang="es-ES" dirty="0" smtClean="0"/>
            <a:t>Padres</a:t>
          </a:r>
          <a:endParaRPr lang="es-ES" dirty="0"/>
        </a:p>
      </dgm:t>
    </dgm:pt>
    <dgm:pt modelId="{583FFF33-12B2-4543-B8BB-1CF1A8642B9C}" type="parTrans" cxnId="{B71E1D85-03B3-4DBC-B5D1-42BB9B5A28AD}">
      <dgm:prSet/>
      <dgm:spPr/>
      <dgm:t>
        <a:bodyPr/>
        <a:lstStyle/>
        <a:p>
          <a:endParaRPr lang="es-ES"/>
        </a:p>
      </dgm:t>
    </dgm:pt>
    <dgm:pt modelId="{B1C076E1-AE09-4F24-838F-183CACFD0DB8}" type="sibTrans" cxnId="{B71E1D85-03B3-4DBC-B5D1-42BB9B5A28AD}">
      <dgm:prSet/>
      <dgm:spPr/>
      <dgm:t>
        <a:bodyPr/>
        <a:lstStyle/>
        <a:p>
          <a:endParaRPr lang="es-ES"/>
        </a:p>
      </dgm:t>
    </dgm:pt>
    <dgm:pt modelId="{68DEED7F-3B0D-4498-ACF7-F16F7D41C6B4}">
      <dgm:prSet phldrT="[Texto]"/>
      <dgm:spPr/>
      <dgm:t>
        <a:bodyPr/>
        <a:lstStyle/>
        <a:p>
          <a:r>
            <a:rPr lang="es-ES" dirty="0" smtClean="0"/>
            <a:t>Descendientes</a:t>
          </a:r>
          <a:endParaRPr lang="es-ES" dirty="0"/>
        </a:p>
      </dgm:t>
    </dgm:pt>
    <dgm:pt modelId="{69A764E0-F6F8-4969-861D-E98DDF2086B6}" type="parTrans" cxnId="{FA2C5554-4B02-4114-B41E-84AFEBBF6A5D}">
      <dgm:prSet/>
      <dgm:spPr/>
      <dgm:t>
        <a:bodyPr/>
        <a:lstStyle/>
        <a:p>
          <a:endParaRPr lang="es-ES"/>
        </a:p>
      </dgm:t>
    </dgm:pt>
    <dgm:pt modelId="{C918F38B-8E4D-49D8-915A-3653A27FFDF9}" type="sibTrans" cxnId="{FA2C5554-4B02-4114-B41E-84AFEBBF6A5D}">
      <dgm:prSet/>
      <dgm:spPr/>
      <dgm:t>
        <a:bodyPr/>
        <a:lstStyle/>
        <a:p>
          <a:endParaRPr lang="es-ES"/>
        </a:p>
      </dgm:t>
    </dgm:pt>
    <dgm:pt modelId="{B49EBE7A-4228-41A0-BC2A-96EEEA56AB48}" type="pres">
      <dgm:prSet presAssocID="{E77FDEDA-713C-4B74-91BC-3F5D3D01DB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155961A-07B0-4E93-9211-CE1323FCF146}" type="pres">
      <dgm:prSet presAssocID="{8A326200-9F8E-4E3F-B3AD-EAFC8A484FC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C8B041-83B3-4066-8B99-D7CE8454DD4C}" type="pres">
      <dgm:prSet presAssocID="{8A326200-9F8E-4E3F-B3AD-EAFC8A484FC1}" presName="spNode" presStyleCnt="0"/>
      <dgm:spPr/>
    </dgm:pt>
    <dgm:pt modelId="{534D14BD-A2FB-43DB-A862-61F9704DA532}" type="pres">
      <dgm:prSet presAssocID="{2E4A2590-3DD0-499F-B001-49A230974868}" presName="sibTrans" presStyleLbl="sibTrans1D1" presStyleIdx="0" presStyleCnt="3"/>
      <dgm:spPr/>
      <dgm:t>
        <a:bodyPr/>
        <a:lstStyle/>
        <a:p>
          <a:endParaRPr lang="es-ES"/>
        </a:p>
      </dgm:t>
    </dgm:pt>
    <dgm:pt modelId="{97CF1224-8221-4B95-9E0D-5EDF8F7D93D2}" type="pres">
      <dgm:prSet presAssocID="{0AE6D2E0-DF1D-4B7C-A511-A59FE2E702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5F02B1-247C-44CF-9E28-D06ABE15CD33}" type="pres">
      <dgm:prSet presAssocID="{0AE6D2E0-DF1D-4B7C-A511-A59FE2E702B0}" presName="spNode" presStyleCnt="0"/>
      <dgm:spPr/>
    </dgm:pt>
    <dgm:pt modelId="{C1847E62-FB55-4C8F-A7C9-08E1A02EA641}" type="pres">
      <dgm:prSet presAssocID="{B1C076E1-AE09-4F24-838F-183CACFD0DB8}" presName="sibTrans" presStyleLbl="sibTrans1D1" presStyleIdx="1" presStyleCnt="3"/>
      <dgm:spPr/>
      <dgm:t>
        <a:bodyPr/>
        <a:lstStyle/>
        <a:p>
          <a:endParaRPr lang="es-ES"/>
        </a:p>
      </dgm:t>
    </dgm:pt>
    <dgm:pt modelId="{C1F301BE-EA56-410E-A42E-1488B42C2B1C}" type="pres">
      <dgm:prSet presAssocID="{68DEED7F-3B0D-4498-ACF7-F16F7D41C6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AF5DF6-EF27-4B9B-B8F6-76A1A648D110}" type="pres">
      <dgm:prSet presAssocID="{68DEED7F-3B0D-4498-ACF7-F16F7D41C6B4}" presName="spNode" presStyleCnt="0"/>
      <dgm:spPr/>
    </dgm:pt>
    <dgm:pt modelId="{D393E1FA-71AD-4737-8247-DC9CC73797C4}" type="pres">
      <dgm:prSet presAssocID="{C918F38B-8E4D-49D8-915A-3653A27FFDF9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C4BBD3D8-07CB-45D4-B989-A2356639163F}" type="presOf" srcId="{68DEED7F-3B0D-4498-ACF7-F16F7D41C6B4}" destId="{C1F301BE-EA56-410E-A42E-1488B42C2B1C}" srcOrd="0" destOrd="0" presId="urn:microsoft.com/office/officeart/2005/8/layout/cycle5"/>
    <dgm:cxn modelId="{F0336BE3-86AC-41E5-A758-AB872C34FA10}" srcId="{E77FDEDA-713C-4B74-91BC-3F5D3D01DBA2}" destId="{8A326200-9F8E-4E3F-B3AD-EAFC8A484FC1}" srcOrd="0" destOrd="0" parTransId="{6EE9D824-E998-4FC8-A022-FCDE2435657A}" sibTransId="{2E4A2590-3DD0-499F-B001-49A230974868}"/>
    <dgm:cxn modelId="{E610916A-2310-4B02-8F9A-F8FA981F1F33}" type="presOf" srcId="{C918F38B-8E4D-49D8-915A-3653A27FFDF9}" destId="{D393E1FA-71AD-4737-8247-DC9CC73797C4}" srcOrd="0" destOrd="0" presId="urn:microsoft.com/office/officeart/2005/8/layout/cycle5"/>
    <dgm:cxn modelId="{B71E1D85-03B3-4DBC-B5D1-42BB9B5A28AD}" srcId="{E77FDEDA-713C-4B74-91BC-3F5D3D01DBA2}" destId="{0AE6D2E0-DF1D-4B7C-A511-A59FE2E702B0}" srcOrd="1" destOrd="0" parTransId="{583FFF33-12B2-4543-B8BB-1CF1A8642B9C}" sibTransId="{B1C076E1-AE09-4F24-838F-183CACFD0DB8}"/>
    <dgm:cxn modelId="{FA2C5554-4B02-4114-B41E-84AFEBBF6A5D}" srcId="{E77FDEDA-713C-4B74-91BC-3F5D3D01DBA2}" destId="{68DEED7F-3B0D-4498-ACF7-F16F7D41C6B4}" srcOrd="2" destOrd="0" parTransId="{69A764E0-F6F8-4969-861D-E98DDF2086B6}" sibTransId="{C918F38B-8E4D-49D8-915A-3653A27FFDF9}"/>
    <dgm:cxn modelId="{025B2F22-CA84-4481-BD75-ECA435D13D98}" type="presOf" srcId="{E77FDEDA-713C-4B74-91BC-3F5D3D01DBA2}" destId="{B49EBE7A-4228-41A0-BC2A-96EEEA56AB48}" srcOrd="0" destOrd="0" presId="urn:microsoft.com/office/officeart/2005/8/layout/cycle5"/>
    <dgm:cxn modelId="{EFB34BB3-E6DE-47AC-A4A9-A87CA1967B30}" type="presOf" srcId="{2E4A2590-3DD0-499F-B001-49A230974868}" destId="{534D14BD-A2FB-43DB-A862-61F9704DA532}" srcOrd="0" destOrd="0" presId="urn:microsoft.com/office/officeart/2005/8/layout/cycle5"/>
    <dgm:cxn modelId="{4F143864-8E4D-425A-B09D-3AE5C62304B3}" type="presOf" srcId="{8A326200-9F8E-4E3F-B3AD-EAFC8A484FC1}" destId="{1155961A-07B0-4E93-9211-CE1323FCF146}" srcOrd="0" destOrd="0" presId="urn:microsoft.com/office/officeart/2005/8/layout/cycle5"/>
    <dgm:cxn modelId="{557F88E2-A79E-448F-931F-93A0D19045A3}" type="presOf" srcId="{0AE6D2E0-DF1D-4B7C-A511-A59FE2E702B0}" destId="{97CF1224-8221-4B95-9E0D-5EDF8F7D93D2}" srcOrd="0" destOrd="0" presId="urn:microsoft.com/office/officeart/2005/8/layout/cycle5"/>
    <dgm:cxn modelId="{5735C693-29F2-434C-A826-57C2C158B793}" type="presOf" srcId="{B1C076E1-AE09-4F24-838F-183CACFD0DB8}" destId="{C1847E62-FB55-4C8F-A7C9-08E1A02EA641}" srcOrd="0" destOrd="0" presId="urn:microsoft.com/office/officeart/2005/8/layout/cycle5"/>
    <dgm:cxn modelId="{4CAE4E16-8AF4-4E01-A7BE-F7F1E877843B}" type="presParOf" srcId="{B49EBE7A-4228-41A0-BC2A-96EEEA56AB48}" destId="{1155961A-07B0-4E93-9211-CE1323FCF146}" srcOrd="0" destOrd="0" presId="urn:microsoft.com/office/officeart/2005/8/layout/cycle5"/>
    <dgm:cxn modelId="{2A545729-36B4-4162-8445-B8B83D5D1B64}" type="presParOf" srcId="{B49EBE7A-4228-41A0-BC2A-96EEEA56AB48}" destId="{45C8B041-83B3-4066-8B99-D7CE8454DD4C}" srcOrd="1" destOrd="0" presId="urn:microsoft.com/office/officeart/2005/8/layout/cycle5"/>
    <dgm:cxn modelId="{22725551-FAB4-4EE9-860A-FB20FB8D194D}" type="presParOf" srcId="{B49EBE7A-4228-41A0-BC2A-96EEEA56AB48}" destId="{534D14BD-A2FB-43DB-A862-61F9704DA532}" srcOrd="2" destOrd="0" presId="urn:microsoft.com/office/officeart/2005/8/layout/cycle5"/>
    <dgm:cxn modelId="{831E8868-A991-4D6C-890E-4871F9F0D50A}" type="presParOf" srcId="{B49EBE7A-4228-41A0-BC2A-96EEEA56AB48}" destId="{97CF1224-8221-4B95-9E0D-5EDF8F7D93D2}" srcOrd="3" destOrd="0" presId="urn:microsoft.com/office/officeart/2005/8/layout/cycle5"/>
    <dgm:cxn modelId="{90398691-E0BE-475D-B54B-ACEE907CD9E2}" type="presParOf" srcId="{B49EBE7A-4228-41A0-BC2A-96EEEA56AB48}" destId="{F75F02B1-247C-44CF-9E28-D06ABE15CD33}" srcOrd="4" destOrd="0" presId="urn:microsoft.com/office/officeart/2005/8/layout/cycle5"/>
    <dgm:cxn modelId="{2EDDBB5D-53E4-44FF-AF4E-D475CCF4635D}" type="presParOf" srcId="{B49EBE7A-4228-41A0-BC2A-96EEEA56AB48}" destId="{C1847E62-FB55-4C8F-A7C9-08E1A02EA641}" srcOrd="5" destOrd="0" presId="urn:microsoft.com/office/officeart/2005/8/layout/cycle5"/>
    <dgm:cxn modelId="{C37B0622-B5A5-4165-9CA4-279CFB5362B2}" type="presParOf" srcId="{B49EBE7A-4228-41A0-BC2A-96EEEA56AB48}" destId="{C1F301BE-EA56-410E-A42E-1488B42C2B1C}" srcOrd="6" destOrd="0" presId="urn:microsoft.com/office/officeart/2005/8/layout/cycle5"/>
    <dgm:cxn modelId="{22154CB9-76A3-4393-8192-F8B227BD6F02}" type="presParOf" srcId="{B49EBE7A-4228-41A0-BC2A-96EEEA56AB48}" destId="{04AF5DF6-EF27-4B9B-B8F6-76A1A648D110}" srcOrd="7" destOrd="0" presId="urn:microsoft.com/office/officeart/2005/8/layout/cycle5"/>
    <dgm:cxn modelId="{5BAC9A5C-E0CB-45FB-A29A-5FF6A0419BFA}" type="presParOf" srcId="{B49EBE7A-4228-41A0-BC2A-96EEEA56AB48}" destId="{D393E1FA-71AD-4737-8247-DC9CC73797C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7A2E-439F-4A45-9702-A7DF600FF6D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8A7AAB7-22FD-4197-8328-2061BDFA22E0}">
      <dgm:prSet phldrT="[Texto]"/>
      <dgm:spPr/>
      <dgm:t>
        <a:bodyPr/>
        <a:lstStyle/>
        <a:p>
          <a:r>
            <a:rPr lang="es-ES" dirty="0" smtClean="0"/>
            <a:t>Determinista</a:t>
          </a:r>
          <a:endParaRPr lang="es-ES" dirty="0"/>
        </a:p>
      </dgm:t>
    </dgm:pt>
    <dgm:pt modelId="{B1EFD007-56E9-4940-816A-83E0A603F4A2}" type="parTrans" cxnId="{ABC05010-8154-4F7A-A070-9950AD850E43}">
      <dgm:prSet/>
      <dgm:spPr/>
      <dgm:t>
        <a:bodyPr/>
        <a:lstStyle/>
        <a:p>
          <a:endParaRPr lang="es-ES"/>
        </a:p>
      </dgm:t>
    </dgm:pt>
    <dgm:pt modelId="{E3074615-C5A2-489A-835C-E840A1DFFC12}" type="sibTrans" cxnId="{ABC05010-8154-4F7A-A070-9950AD850E43}">
      <dgm:prSet/>
      <dgm:spPr/>
      <dgm:t>
        <a:bodyPr/>
        <a:lstStyle/>
        <a:p>
          <a:endParaRPr lang="es-ES"/>
        </a:p>
      </dgm:t>
    </dgm:pt>
    <dgm:pt modelId="{64D750DE-6348-4C8E-8759-6F2E8A3BC37B}">
      <dgm:prSet phldrT="[Texto]"/>
      <dgm:spPr/>
      <dgm:t>
        <a:bodyPr/>
        <a:lstStyle/>
        <a:p>
          <a:r>
            <a:rPr lang="es-ES" dirty="0" smtClean="0"/>
            <a:t>Adaptativo</a:t>
          </a:r>
          <a:endParaRPr lang="es-ES" dirty="0"/>
        </a:p>
      </dgm:t>
    </dgm:pt>
    <dgm:pt modelId="{89CE22E7-FB40-41E1-A0BD-61E98C7F363D}" type="parTrans" cxnId="{39CE46F9-36C5-4EAB-8878-B635791AD7AF}">
      <dgm:prSet/>
      <dgm:spPr/>
      <dgm:t>
        <a:bodyPr/>
        <a:lstStyle/>
        <a:p>
          <a:endParaRPr lang="es-ES"/>
        </a:p>
      </dgm:t>
    </dgm:pt>
    <dgm:pt modelId="{049C5E9B-1635-4329-8575-007C89308602}" type="sibTrans" cxnId="{39CE46F9-36C5-4EAB-8878-B635791AD7AF}">
      <dgm:prSet/>
      <dgm:spPr/>
      <dgm:t>
        <a:bodyPr/>
        <a:lstStyle/>
        <a:p>
          <a:endParaRPr lang="es-ES"/>
        </a:p>
      </dgm:t>
    </dgm:pt>
    <dgm:pt modelId="{A704ACC8-1A64-4679-92F6-1E4137E9D10F}">
      <dgm:prSet phldrT="[Texto]"/>
      <dgm:spPr/>
      <dgm:t>
        <a:bodyPr/>
        <a:lstStyle/>
        <a:p>
          <a:r>
            <a:rPr lang="es-ES" dirty="0" smtClean="0"/>
            <a:t>Auto-Adaptativo</a:t>
          </a:r>
          <a:endParaRPr lang="es-ES" dirty="0"/>
        </a:p>
      </dgm:t>
    </dgm:pt>
    <dgm:pt modelId="{ED6B5794-9B42-4B4D-BCBA-003ED8FBB2F3}" type="parTrans" cxnId="{99B17343-603F-402B-AC54-2A893CD3FC1D}">
      <dgm:prSet/>
      <dgm:spPr/>
      <dgm:t>
        <a:bodyPr/>
        <a:lstStyle/>
        <a:p>
          <a:endParaRPr lang="es-ES"/>
        </a:p>
      </dgm:t>
    </dgm:pt>
    <dgm:pt modelId="{C4CB737D-EA34-4A5F-9CFB-77863E4A8C7D}" type="sibTrans" cxnId="{99B17343-603F-402B-AC54-2A893CD3FC1D}">
      <dgm:prSet/>
      <dgm:spPr/>
      <dgm:t>
        <a:bodyPr/>
        <a:lstStyle/>
        <a:p>
          <a:endParaRPr lang="es-ES"/>
        </a:p>
      </dgm:t>
    </dgm:pt>
    <dgm:pt modelId="{F25BA134-FFF2-4BED-B0AC-B6CF0E50D368}">
      <dgm:prSet phldrT="[Texto]"/>
      <dgm:spPr/>
      <dgm:t>
        <a:bodyPr/>
        <a:lstStyle/>
        <a:p>
          <a:r>
            <a:rPr lang="es-ES" dirty="0" smtClean="0"/>
            <a:t>Los parámetros se ajustan a través de reglas heurísticas que solo dependen de las generaciones</a:t>
          </a:r>
          <a:endParaRPr lang="es-ES" dirty="0"/>
        </a:p>
      </dgm:t>
    </dgm:pt>
    <dgm:pt modelId="{8036E2E6-9018-4191-B125-D6A52D84FA5A}" type="parTrans" cxnId="{6EB87DA3-8162-42B4-AE8D-EA635B86917F}">
      <dgm:prSet/>
      <dgm:spPr/>
      <dgm:t>
        <a:bodyPr/>
        <a:lstStyle/>
        <a:p>
          <a:endParaRPr lang="es-ES"/>
        </a:p>
      </dgm:t>
    </dgm:pt>
    <dgm:pt modelId="{9F5B16C2-D7B7-4EE1-BDB7-16E829B9A890}" type="sibTrans" cxnId="{6EB87DA3-8162-42B4-AE8D-EA635B86917F}">
      <dgm:prSet/>
      <dgm:spPr/>
      <dgm:t>
        <a:bodyPr/>
        <a:lstStyle/>
        <a:p>
          <a:endParaRPr lang="es-ES"/>
        </a:p>
      </dgm:t>
    </dgm:pt>
    <dgm:pt modelId="{878B5953-AA23-4C88-A7FF-9E8F30C54A18}">
      <dgm:prSet phldrT="[Texto]"/>
      <dgm:spPr/>
      <dgm:t>
        <a:bodyPr/>
        <a:lstStyle/>
        <a:p>
          <a:r>
            <a:rPr lang="es-ES" dirty="0" smtClean="0"/>
            <a:t>Los parámetros se ajustan a través de reglas heurísticas que reciben retroalimentación de la generación actual o pasada</a:t>
          </a:r>
          <a:endParaRPr lang="es-ES" dirty="0"/>
        </a:p>
      </dgm:t>
    </dgm:pt>
    <dgm:pt modelId="{162B05E5-13FE-47AF-BA2E-9E9DD695A562}" type="parTrans" cxnId="{E1641F36-3571-4913-B7F8-A1E342159BDC}">
      <dgm:prSet/>
      <dgm:spPr/>
      <dgm:t>
        <a:bodyPr/>
        <a:lstStyle/>
        <a:p>
          <a:endParaRPr lang="es-ES"/>
        </a:p>
      </dgm:t>
    </dgm:pt>
    <dgm:pt modelId="{66D22176-1035-4D82-8397-11B5404AB3D3}" type="sibTrans" cxnId="{E1641F36-3571-4913-B7F8-A1E342159BDC}">
      <dgm:prSet/>
      <dgm:spPr/>
      <dgm:t>
        <a:bodyPr/>
        <a:lstStyle/>
        <a:p>
          <a:endParaRPr lang="es-ES"/>
        </a:p>
      </dgm:t>
    </dgm:pt>
    <dgm:pt modelId="{770262FF-4DEA-43EE-8689-FB112188D03D}">
      <dgm:prSet phldrT="[Texto]"/>
      <dgm:spPr/>
      <dgm:t>
        <a:bodyPr/>
        <a:lstStyle/>
        <a:p>
          <a:r>
            <a:rPr lang="es-ES" dirty="0" smtClean="0"/>
            <a:t>Los parámetros se codifican en cromosomas y se ajustan en caliente con el propio Algoritmo Genético</a:t>
          </a:r>
          <a:endParaRPr lang="es-ES" dirty="0"/>
        </a:p>
      </dgm:t>
    </dgm:pt>
    <dgm:pt modelId="{95D8774B-2C94-4E95-AC0E-337CEAD2DDDE}" type="parTrans" cxnId="{A9AEBD70-C032-4820-9FD1-F202B8AB20B9}">
      <dgm:prSet/>
      <dgm:spPr/>
      <dgm:t>
        <a:bodyPr/>
        <a:lstStyle/>
        <a:p>
          <a:endParaRPr lang="es-ES"/>
        </a:p>
      </dgm:t>
    </dgm:pt>
    <dgm:pt modelId="{A01861AB-BD8C-46E1-A521-280721EFE26A}" type="sibTrans" cxnId="{A9AEBD70-C032-4820-9FD1-F202B8AB20B9}">
      <dgm:prSet/>
      <dgm:spPr/>
      <dgm:t>
        <a:bodyPr/>
        <a:lstStyle/>
        <a:p>
          <a:endParaRPr lang="es-ES"/>
        </a:p>
      </dgm:t>
    </dgm:pt>
    <dgm:pt modelId="{BCE05B1B-2A07-4646-B149-9B7E2537DC03}" type="pres">
      <dgm:prSet presAssocID="{FA5C7A2E-439F-4A45-9702-A7DF600FF6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20CFA99-BA23-44F4-9658-9E7FF20805D3}" type="pres">
      <dgm:prSet presAssocID="{A8A7AAB7-22FD-4197-8328-2061BDFA22E0}" presName="parentLin" presStyleCnt="0"/>
      <dgm:spPr/>
    </dgm:pt>
    <dgm:pt modelId="{F8037C55-45BA-4D6D-ADA0-FD79A97BE57C}" type="pres">
      <dgm:prSet presAssocID="{A8A7AAB7-22FD-4197-8328-2061BDFA22E0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A78F24B8-4A7C-4D82-9A27-0A6A5E047308}" type="pres">
      <dgm:prSet presAssocID="{A8A7AAB7-22FD-4197-8328-2061BDFA22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F8A01D-0868-43A2-A035-0C5960EF1FF3}" type="pres">
      <dgm:prSet presAssocID="{A8A7AAB7-22FD-4197-8328-2061BDFA22E0}" presName="negativeSpace" presStyleCnt="0"/>
      <dgm:spPr/>
    </dgm:pt>
    <dgm:pt modelId="{F5373325-EA1F-4572-A388-253DDB14E864}" type="pres">
      <dgm:prSet presAssocID="{A8A7AAB7-22FD-4197-8328-2061BDFA22E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F67DA-ACBA-4F4E-9D5C-B676D7CE7151}" type="pres">
      <dgm:prSet presAssocID="{E3074615-C5A2-489A-835C-E840A1DFFC12}" presName="spaceBetweenRectangles" presStyleCnt="0"/>
      <dgm:spPr/>
    </dgm:pt>
    <dgm:pt modelId="{456A0241-F197-42C6-AF93-E5579FD30735}" type="pres">
      <dgm:prSet presAssocID="{64D750DE-6348-4C8E-8759-6F2E8A3BC37B}" presName="parentLin" presStyleCnt="0"/>
      <dgm:spPr/>
    </dgm:pt>
    <dgm:pt modelId="{91C14623-F8B3-440F-86F7-529611E503C1}" type="pres">
      <dgm:prSet presAssocID="{64D750DE-6348-4C8E-8759-6F2E8A3BC37B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D5806B49-A3A7-40B4-85DD-2A5535541743}" type="pres">
      <dgm:prSet presAssocID="{64D750DE-6348-4C8E-8759-6F2E8A3BC37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FEF5DC-CFC6-4488-98E1-31B21AD1BF96}" type="pres">
      <dgm:prSet presAssocID="{64D750DE-6348-4C8E-8759-6F2E8A3BC37B}" presName="negativeSpace" presStyleCnt="0"/>
      <dgm:spPr/>
    </dgm:pt>
    <dgm:pt modelId="{8E2A2D86-2AF7-4C97-9410-8FDD89FD8948}" type="pres">
      <dgm:prSet presAssocID="{64D750DE-6348-4C8E-8759-6F2E8A3BC37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4209B8-66DA-4107-8A2C-689663130CDC}" type="pres">
      <dgm:prSet presAssocID="{049C5E9B-1635-4329-8575-007C89308602}" presName="spaceBetweenRectangles" presStyleCnt="0"/>
      <dgm:spPr/>
    </dgm:pt>
    <dgm:pt modelId="{6582D773-79AD-4170-99AC-DFFABF6C6146}" type="pres">
      <dgm:prSet presAssocID="{A704ACC8-1A64-4679-92F6-1E4137E9D10F}" presName="parentLin" presStyleCnt="0"/>
      <dgm:spPr/>
    </dgm:pt>
    <dgm:pt modelId="{1F8D981F-21D3-4996-90C4-86B58FC3BBEF}" type="pres">
      <dgm:prSet presAssocID="{A704ACC8-1A64-4679-92F6-1E4137E9D10F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83EA5378-10CE-4581-A43E-6BE22B67DA4C}" type="pres">
      <dgm:prSet presAssocID="{A704ACC8-1A64-4679-92F6-1E4137E9D1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DBE953-228D-48CF-A2B2-0D076DFE3F99}" type="pres">
      <dgm:prSet presAssocID="{A704ACC8-1A64-4679-92F6-1E4137E9D10F}" presName="negativeSpace" presStyleCnt="0"/>
      <dgm:spPr/>
    </dgm:pt>
    <dgm:pt modelId="{8A88DCF3-12BB-4EBD-A1AF-680C47D34068}" type="pres">
      <dgm:prSet presAssocID="{A704ACC8-1A64-4679-92F6-1E4137E9D10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EB87DA3-8162-42B4-AE8D-EA635B86917F}" srcId="{A8A7AAB7-22FD-4197-8328-2061BDFA22E0}" destId="{F25BA134-FFF2-4BED-B0AC-B6CF0E50D368}" srcOrd="0" destOrd="0" parTransId="{8036E2E6-9018-4191-B125-D6A52D84FA5A}" sibTransId="{9F5B16C2-D7B7-4EE1-BDB7-16E829B9A890}"/>
    <dgm:cxn modelId="{ABC05010-8154-4F7A-A070-9950AD850E43}" srcId="{FA5C7A2E-439F-4A45-9702-A7DF600FF6DF}" destId="{A8A7AAB7-22FD-4197-8328-2061BDFA22E0}" srcOrd="0" destOrd="0" parTransId="{B1EFD007-56E9-4940-816A-83E0A603F4A2}" sibTransId="{E3074615-C5A2-489A-835C-E840A1DFFC12}"/>
    <dgm:cxn modelId="{13AB39CA-7471-42B8-BD04-1994D4B7E1E6}" type="presOf" srcId="{878B5953-AA23-4C88-A7FF-9E8F30C54A18}" destId="{8E2A2D86-2AF7-4C97-9410-8FDD89FD8948}" srcOrd="0" destOrd="0" presId="urn:microsoft.com/office/officeart/2005/8/layout/list1"/>
    <dgm:cxn modelId="{C6C32174-ACBE-4247-B0FF-B09DF2904A48}" type="presOf" srcId="{64D750DE-6348-4C8E-8759-6F2E8A3BC37B}" destId="{D5806B49-A3A7-40B4-85DD-2A5535541743}" srcOrd="1" destOrd="0" presId="urn:microsoft.com/office/officeart/2005/8/layout/list1"/>
    <dgm:cxn modelId="{8DCD5420-3AAB-45BD-8941-6F809BFB7E6D}" type="presOf" srcId="{A8A7AAB7-22FD-4197-8328-2061BDFA22E0}" destId="{A78F24B8-4A7C-4D82-9A27-0A6A5E047308}" srcOrd="1" destOrd="0" presId="urn:microsoft.com/office/officeart/2005/8/layout/list1"/>
    <dgm:cxn modelId="{A9AEBD70-C032-4820-9FD1-F202B8AB20B9}" srcId="{A704ACC8-1A64-4679-92F6-1E4137E9D10F}" destId="{770262FF-4DEA-43EE-8689-FB112188D03D}" srcOrd="0" destOrd="0" parTransId="{95D8774B-2C94-4E95-AC0E-337CEAD2DDDE}" sibTransId="{A01861AB-BD8C-46E1-A521-280721EFE26A}"/>
    <dgm:cxn modelId="{20133091-9CD5-4A50-9472-5819FE9C757A}" type="presOf" srcId="{FA5C7A2E-439F-4A45-9702-A7DF600FF6DF}" destId="{BCE05B1B-2A07-4646-B149-9B7E2537DC03}" srcOrd="0" destOrd="0" presId="urn:microsoft.com/office/officeart/2005/8/layout/list1"/>
    <dgm:cxn modelId="{4995E8E2-8D88-4E7F-9EA6-3CD297E563B4}" type="presOf" srcId="{F25BA134-FFF2-4BED-B0AC-B6CF0E50D368}" destId="{F5373325-EA1F-4572-A388-253DDB14E864}" srcOrd="0" destOrd="0" presId="urn:microsoft.com/office/officeart/2005/8/layout/list1"/>
    <dgm:cxn modelId="{15C285ED-D200-48E4-98CB-4325346ACDB8}" type="presOf" srcId="{A704ACC8-1A64-4679-92F6-1E4137E9D10F}" destId="{1F8D981F-21D3-4996-90C4-86B58FC3BBEF}" srcOrd="0" destOrd="0" presId="urn:microsoft.com/office/officeart/2005/8/layout/list1"/>
    <dgm:cxn modelId="{39CE46F9-36C5-4EAB-8878-B635791AD7AF}" srcId="{FA5C7A2E-439F-4A45-9702-A7DF600FF6DF}" destId="{64D750DE-6348-4C8E-8759-6F2E8A3BC37B}" srcOrd="1" destOrd="0" parTransId="{89CE22E7-FB40-41E1-A0BD-61E98C7F363D}" sibTransId="{049C5E9B-1635-4329-8575-007C89308602}"/>
    <dgm:cxn modelId="{924C91B4-77DC-41AD-962F-2D9A58D4B36B}" type="presOf" srcId="{64D750DE-6348-4C8E-8759-6F2E8A3BC37B}" destId="{91C14623-F8B3-440F-86F7-529611E503C1}" srcOrd="0" destOrd="0" presId="urn:microsoft.com/office/officeart/2005/8/layout/list1"/>
    <dgm:cxn modelId="{A70CED59-4247-485D-9CA1-27939FEBAB07}" type="presOf" srcId="{A8A7AAB7-22FD-4197-8328-2061BDFA22E0}" destId="{F8037C55-45BA-4D6D-ADA0-FD79A97BE57C}" srcOrd="0" destOrd="0" presId="urn:microsoft.com/office/officeart/2005/8/layout/list1"/>
    <dgm:cxn modelId="{99B17343-603F-402B-AC54-2A893CD3FC1D}" srcId="{FA5C7A2E-439F-4A45-9702-A7DF600FF6DF}" destId="{A704ACC8-1A64-4679-92F6-1E4137E9D10F}" srcOrd="2" destOrd="0" parTransId="{ED6B5794-9B42-4B4D-BCBA-003ED8FBB2F3}" sibTransId="{C4CB737D-EA34-4A5F-9CFB-77863E4A8C7D}"/>
    <dgm:cxn modelId="{E1641F36-3571-4913-B7F8-A1E342159BDC}" srcId="{64D750DE-6348-4C8E-8759-6F2E8A3BC37B}" destId="{878B5953-AA23-4C88-A7FF-9E8F30C54A18}" srcOrd="0" destOrd="0" parTransId="{162B05E5-13FE-47AF-BA2E-9E9DD695A562}" sibTransId="{66D22176-1035-4D82-8397-11B5404AB3D3}"/>
    <dgm:cxn modelId="{38058EF1-A334-4533-B40C-933750F7826F}" type="presOf" srcId="{770262FF-4DEA-43EE-8689-FB112188D03D}" destId="{8A88DCF3-12BB-4EBD-A1AF-680C47D34068}" srcOrd="0" destOrd="0" presId="urn:microsoft.com/office/officeart/2005/8/layout/list1"/>
    <dgm:cxn modelId="{8CF1ECE9-DD75-4280-80C0-A6C73D05E70A}" type="presOf" srcId="{A704ACC8-1A64-4679-92F6-1E4137E9D10F}" destId="{83EA5378-10CE-4581-A43E-6BE22B67DA4C}" srcOrd="1" destOrd="0" presId="urn:microsoft.com/office/officeart/2005/8/layout/list1"/>
    <dgm:cxn modelId="{B59635D6-AB8D-4ECC-85FE-3F8411883064}" type="presParOf" srcId="{BCE05B1B-2A07-4646-B149-9B7E2537DC03}" destId="{420CFA99-BA23-44F4-9658-9E7FF20805D3}" srcOrd="0" destOrd="0" presId="urn:microsoft.com/office/officeart/2005/8/layout/list1"/>
    <dgm:cxn modelId="{215E5196-E06A-4ADA-AB81-0CFF0B70BE66}" type="presParOf" srcId="{420CFA99-BA23-44F4-9658-9E7FF20805D3}" destId="{F8037C55-45BA-4D6D-ADA0-FD79A97BE57C}" srcOrd="0" destOrd="0" presId="urn:microsoft.com/office/officeart/2005/8/layout/list1"/>
    <dgm:cxn modelId="{4BEAF087-2AD6-4D6D-B544-04AC4E6C67D3}" type="presParOf" srcId="{420CFA99-BA23-44F4-9658-9E7FF20805D3}" destId="{A78F24B8-4A7C-4D82-9A27-0A6A5E047308}" srcOrd="1" destOrd="0" presId="urn:microsoft.com/office/officeart/2005/8/layout/list1"/>
    <dgm:cxn modelId="{CC242CAF-A17C-45A4-AD3D-7138898CD7E2}" type="presParOf" srcId="{BCE05B1B-2A07-4646-B149-9B7E2537DC03}" destId="{D8F8A01D-0868-43A2-A035-0C5960EF1FF3}" srcOrd="1" destOrd="0" presId="urn:microsoft.com/office/officeart/2005/8/layout/list1"/>
    <dgm:cxn modelId="{6120633D-563B-4714-8602-305BC5CD74EA}" type="presParOf" srcId="{BCE05B1B-2A07-4646-B149-9B7E2537DC03}" destId="{F5373325-EA1F-4572-A388-253DDB14E864}" srcOrd="2" destOrd="0" presId="urn:microsoft.com/office/officeart/2005/8/layout/list1"/>
    <dgm:cxn modelId="{4DF6921E-EC9D-476A-8005-CAF1038D0114}" type="presParOf" srcId="{BCE05B1B-2A07-4646-B149-9B7E2537DC03}" destId="{F4AF67DA-ACBA-4F4E-9D5C-B676D7CE7151}" srcOrd="3" destOrd="0" presId="urn:microsoft.com/office/officeart/2005/8/layout/list1"/>
    <dgm:cxn modelId="{F561C7C0-D427-4397-9935-9DE8441AB76F}" type="presParOf" srcId="{BCE05B1B-2A07-4646-B149-9B7E2537DC03}" destId="{456A0241-F197-42C6-AF93-E5579FD30735}" srcOrd="4" destOrd="0" presId="urn:microsoft.com/office/officeart/2005/8/layout/list1"/>
    <dgm:cxn modelId="{97C39E95-C95B-418F-B2AA-65206EDE2CB9}" type="presParOf" srcId="{456A0241-F197-42C6-AF93-E5579FD30735}" destId="{91C14623-F8B3-440F-86F7-529611E503C1}" srcOrd="0" destOrd="0" presId="urn:microsoft.com/office/officeart/2005/8/layout/list1"/>
    <dgm:cxn modelId="{723F930D-DC92-4211-A527-2F0DDFFD0C14}" type="presParOf" srcId="{456A0241-F197-42C6-AF93-E5579FD30735}" destId="{D5806B49-A3A7-40B4-85DD-2A5535541743}" srcOrd="1" destOrd="0" presId="urn:microsoft.com/office/officeart/2005/8/layout/list1"/>
    <dgm:cxn modelId="{D3358511-D192-4577-8D7B-0DCDF536764F}" type="presParOf" srcId="{BCE05B1B-2A07-4646-B149-9B7E2537DC03}" destId="{DEFEF5DC-CFC6-4488-98E1-31B21AD1BF96}" srcOrd="5" destOrd="0" presId="urn:microsoft.com/office/officeart/2005/8/layout/list1"/>
    <dgm:cxn modelId="{CEAC1E65-E5DC-49D5-939E-6EDA7966C47F}" type="presParOf" srcId="{BCE05B1B-2A07-4646-B149-9B7E2537DC03}" destId="{8E2A2D86-2AF7-4C97-9410-8FDD89FD8948}" srcOrd="6" destOrd="0" presId="urn:microsoft.com/office/officeart/2005/8/layout/list1"/>
    <dgm:cxn modelId="{3FFA961C-AC76-478A-8070-444B16ACD24C}" type="presParOf" srcId="{BCE05B1B-2A07-4646-B149-9B7E2537DC03}" destId="{2F4209B8-66DA-4107-8A2C-689663130CDC}" srcOrd="7" destOrd="0" presId="urn:microsoft.com/office/officeart/2005/8/layout/list1"/>
    <dgm:cxn modelId="{DD89770E-8650-4BFF-B4FE-279753F04A1D}" type="presParOf" srcId="{BCE05B1B-2A07-4646-B149-9B7E2537DC03}" destId="{6582D773-79AD-4170-99AC-DFFABF6C6146}" srcOrd="8" destOrd="0" presId="urn:microsoft.com/office/officeart/2005/8/layout/list1"/>
    <dgm:cxn modelId="{6F90C225-7DD2-48C0-A98A-EA9B7AA64284}" type="presParOf" srcId="{6582D773-79AD-4170-99AC-DFFABF6C6146}" destId="{1F8D981F-21D3-4996-90C4-86B58FC3BBEF}" srcOrd="0" destOrd="0" presId="urn:microsoft.com/office/officeart/2005/8/layout/list1"/>
    <dgm:cxn modelId="{B5FF9B62-41B7-4C5C-9007-7A4261C97E8F}" type="presParOf" srcId="{6582D773-79AD-4170-99AC-DFFABF6C6146}" destId="{83EA5378-10CE-4581-A43E-6BE22B67DA4C}" srcOrd="1" destOrd="0" presId="urn:microsoft.com/office/officeart/2005/8/layout/list1"/>
    <dgm:cxn modelId="{32723EBF-018F-4931-930D-0CD290605430}" type="presParOf" srcId="{BCE05B1B-2A07-4646-B149-9B7E2537DC03}" destId="{94DBE953-228D-48CF-A2B2-0D076DFE3F99}" srcOrd="9" destOrd="0" presId="urn:microsoft.com/office/officeart/2005/8/layout/list1"/>
    <dgm:cxn modelId="{C73F1003-284E-4D86-BF62-4918D85F0E93}" type="presParOf" srcId="{BCE05B1B-2A07-4646-B149-9B7E2537DC03}" destId="{8A88DCF3-12BB-4EBD-A1AF-680C47D340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F1B84-FC54-49D1-AD4A-AF63BFC945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E9EF99-FB33-4C72-A4FB-8B60FBCBDB7C}">
      <dgm:prSet phldrT="[Texto]"/>
      <dgm:spPr/>
      <dgm:t>
        <a:bodyPr/>
        <a:lstStyle/>
        <a:p>
          <a:r>
            <a:rPr lang="es-ES" dirty="0" err="1" smtClean="0"/>
            <a:t>COEAs</a:t>
          </a:r>
          <a:endParaRPr lang="es-ES" dirty="0"/>
        </a:p>
      </dgm:t>
    </dgm:pt>
    <dgm:pt modelId="{A0656F2C-2075-4658-9B08-CA6AD468729E}" type="parTrans" cxnId="{727605BE-E0FD-4789-984F-36A18FA5882B}">
      <dgm:prSet/>
      <dgm:spPr/>
      <dgm:t>
        <a:bodyPr/>
        <a:lstStyle/>
        <a:p>
          <a:endParaRPr lang="es-ES"/>
        </a:p>
      </dgm:t>
    </dgm:pt>
    <dgm:pt modelId="{F0F5FDC7-CBF5-41C6-BBF3-CDDCAED6C253}" type="sibTrans" cxnId="{727605BE-E0FD-4789-984F-36A18FA5882B}">
      <dgm:prSet/>
      <dgm:spPr/>
      <dgm:t>
        <a:bodyPr/>
        <a:lstStyle/>
        <a:p>
          <a:endParaRPr lang="es-ES"/>
        </a:p>
      </dgm:t>
    </dgm:pt>
    <dgm:pt modelId="{2F600851-DB47-44E4-9560-AF3667138685}" type="asst">
      <dgm:prSet phldrT="[Texto]"/>
      <dgm:spPr/>
      <dgm:t>
        <a:bodyPr/>
        <a:lstStyle/>
        <a:p>
          <a:r>
            <a:rPr lang="es-ES" dirty="0" smtClean="0"/>
            <a:t>Mantenimiento de factibilidad</a:t>
          </a:r>
          <a:endParaRPr lang="es-ES" dirty="0"/>
        </a:p>
      </dgm:t>
    </dgm:pt>
    <dgm:pt modelId="{608227FE-4DFA-4147-99E5-8EDC3B23FAEA}" type="parTrans" cxnId="{333BA71F-CF15-45AE-86DA-49AF26911F5D}">
      <dgm:prSet/>
      <dgm:spPr/>
      <dgm:t>
        <a:bodyPr/>
        <a:lstStyle/>
        <a:p>
          <a:endParaRPr lang="es-ES"/>
        </a:p>
      </dgm:t>
    </dgm:pt>
    <dgm:pt modelId="{1E3DC7B7-0902-401F-8A0C-8452FF462409}" type="sibTrans" cxnId="{333BA71F-CF15-45AE-86DA-49AF26911F5D}">
      <dgm:prSet/>
      <dgm:spPr/>
      <dgm:t>
        <a:bodyPr/>
        <a:lstStyle/>
        <a:p>
          <a:endParaRPr lang="es-ES"/>
        </a:p>
      </dgm:t>
    </dgm:pt>
    <dgm:pt modelId="{F461A2FA-C080-459C-9E17-25C9CC0BF3C2}">
      <dgm:prSet phldrT="[Texto]"/>
      <dgm:spPr/>
      <dgm:t>
        <a:bodyPr/>
        <a:lstStyle/>
        <a:p>
          <a:r>
            <a:rPr lang="es-ES" dirty="0" smtClean="0"/>
            <a:t>Función de penalización</a:t>
          </a:r>
          <a:endParaRPr lang="es-ES" dirty="0"/>
        </a:p>
      </dgm:t>
    </dgm:pt>
    <dgm:pt modelId="{ABDB2ADC-C8ED-47AD-8221-76AE0E7B73ED}" type="parTrans" cxnId="{4D0A81BB-262A-4BE6-A41A-C3D958CBD4A8}">
      <dgm:prSet/>
      <dgm:spPr/>
      <dgm:t>
        <a:bodyPr/>
        <a:lstStyle/>
        <a:p>
          <a:endParaRPr lang="es-ES"/>
        </a:p>
      </dgm:t>
    </dgm:pt>
    <dgm:pt modelId="{1D73FD10-66F8-4DF1-AFA4-56899AFCD678}" type="sibTrans" cxnId="{4D0A81BB-262A-4BE6-A41A-C3D958CBD4A8}">
      <dgm:prSet/>
      <dgm:spPr/>
      <dgm:t>
        <a:bodyPr/>
        <a:lstStyle/>
        <a:p>
          <a:endParaRPr lang="es-ES"/>
        </a:p>
      </dgm:t>
    </dgm:pt>
    <dgm:pt modelId="{8768BC58-C2D2-4700-85A4-A13CDB37FEF5}">
      <dgm:prSet phldrT="[Texto]"/>
      <dgm:spPr/>
      <dgm:t>
        <a:bodyPr/>
        <a:lstStyle/>
        <a:p>
          <a:r>
            <a:rPr lang="es-ES" dirty="0" smtClean="0"/>
            <a:t>Separación de violación de restricciones  y </a:t>
          </a:r>
          <a:r>
            <a:rPr lang="es-ES" dirty="0" err="1" smtClean="0"/>
            <a:t>yalor</a:t>
          </a:r>
          <a:r>
            <a:rPr lang="es-ES" dirty="0" smtClean="0"/>
            <a:t> objetivo</a:t>
          </a:r>
          <a:endParaRPr lang="es-ES" dirty="0"/>
        </a:p>
      </dgm:t>
    </dgm:pt>
    <dgm:pt modelId="{4D4354EE-3962-4C83-8329-D1FE9503C9F3}" type="parTrans" cxnId="{8C3D97A3-6C6B-4EBF-BEED-2E2EDA13E832}">
      <dgm:prSet/>
      <dgm:spPr/>
      <dgm:t>
        <a:bodyPr/>
        <a:lstStyle/>
        <a:p>
          <a:endParaRPr lang="es-ES"/>
        </a:p>
      </dgm:t>
    </dgm:pt>
    <dgm:pt modelId="{AE3A58DB-F8D0-464C-941A-DD61FE5F9BA2}" type="sibTrans" cxnId="{8C3D97A3-6C6B-4EBF-BEED-2E2EDA13E832}">
      <dgm:prSet/>
      <dgm:spPr/>
      <dgm:t>
        <a:bodyPr/>
        <a:lstStyle/>
        <a:p>
          <a:endParaRPr lang="es-ES"/>
        </a:p>
      </dgm:t>
    </dgm:pt>
    <dgm:pt modelId="{9EA96F49-AF5B-43F4-91C3-5C4F66A68896}">
      <dgm:prSet phldrT="[Texto]"/>
      <dgm:spPr/>
      <dgm:t>
        <a:bodyPr/>
        <a:lstStyle/>
        <a:p>
          <a:r>
            <a:rPr lang="es-ES" dirty="0" err="1" smtClean="0"/>
            <a:t>MOEAs</a:t>
          </a:r>
          <a:endParaRPr lang="es-ES" dirty="0"/>
        </a:p>
      </dgm:t>
    </dgm:pt>
    <dgm:pt modelId="{1056557B-D477-49BC-8782-0620FDCC96C8}" type="parTrans" cxnId="{CCC8FCAC-C63A-4559-ADE5-1D8192BA3717}">
      <dgm:prSet/>
      <dgm:spPr/>
      <dgm:t>
        <a:bodyPr/>
        <a:lstStyle/>
        <a:p>
          <a:endParaRPr lang="es-ES"/>
        </a:p>
      </dgm:t>
    </dgm:pt>
    <dgm:pt modelId="{9F58A208-B4B6-43CF-BED5-240A909AC89B}" type="sibTrans" cxnId="{CCC8FCAC-C63A-4559-ADE5-1D8192BA3717}">
      <dgm:prSet/>
      <dgm:spPr/>
      <dgm:t>
        <a:bodyPr/>
        <a:lstStyle/>
        <a:p>
          <a:endParaRPr lang="es-ES"/>
        </a:p>
      </dgm:t>
    </dgm:pt>
    <dgm:pt modelId="{C9468BD3-C902-4088-8FDE-FEDE65BD1A21}" type="pres">
      <dgm:prSet presAssocID="{6B2F1B84-FC54-49D1-AD4A-AF63BFC945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31B8463-2DD8-4232-B177-65A2C1783194}" type="pres">
      <dgm:prSet presAssocID="{EDE9EF99-FB33-4C72-A4FB-8B60FBCBDB7C}" presName="hierRoot1" presStyleCnt="0"/>
      <dgm:spPr/>
    </dgm:pt>
    <dgm:pt modelId="{32008CE9-71AE-4022-8703-FECBAFCCCE51}" type="pres">
      <dgm:prSet presAssocID="{EDE9EF99-FB33-4C72-A4FB-8B60FBCBDB7C}" presName="composite" presStyleCnt="0"/>
      <dgm:spPr/>
    </dgm:pt>
    <dgm:pt modelId="{0DD727FB-48C8-4DB8-B949-2878D2B96DCF}" type="pres">
      <dgm:prSet presAssocID="{EDE9EF99-FB33-4C72-A4FB-8B60FBCBDB7C}" presName="background" presStyleLbl="node0" presStyleIdx="0" presStyleCnt="1"/>
      <dgm:spPr/>
    </dgm:pt>
    <dgm:pt modelId="{EF45528F-5540-4D5C-B3DC-556C8D951DB5}" type="pres">
      <dgm:prSet presAssocID="{EDE9EF99-FB33-4C72-A4FB-8B60FBCBDB7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739DFE-DA5A-442F-990C-2D6DA04A1572}" type="pres">
      <dgm:prSet presAssocID="{EDE9EF99-FB33-4C72-A4FB-8B60FBCBDB7C}" presName="hierChild2" presStyleCnt="0"/>
      <dgm:spPr/>
    </dgm:pt>
    <dgm:pt modelId="{CF1FA05B-9DA4-40A3-82BA-71215416F4A0}" type="pres">
      <dgm:prSet presAssocID="{608227FE-4DFA-4147-99E5-8EDC3B23FAEA}" presName="Name10" presStyleLbl="parChTrans1D2" presStyleIdx="0" presStyleCnt="4"/>
      <dgm:spPr/>
      <dgm:t>
        <a:bodyPr/>
        <a:lstStyle/>
        <a:p>
          <a:endParaRPr lang="es-ES"/>
        </a:p>
      </dgm:t>
    </dgm:pt>
    <dgm:pt modelId="{EA82C029-E406-4C81-9AA8-6A0571141BD2}" type="pres">
      <dgm:prSet presAssocID="{2F600851-DB47-44E4-9560-AF3667138685}" presName="hierRoot2" presStyleCnt="0"/>
      <dgm:spPr/>
    </dgm:pt>
    <dgm:pt modelId="{6BF7E407-3876-4382-97B1-4285BC2F9A85}" type="pres">
      <dgm:prSet presAssocID="{2F600851-DB47-44E4-9560-AF3667138685}" presName="composite2" presStyleCnt="0"/>
      <dgm:spPr/>
    </dgm:pt>
    <dgm:pt modelId="{081FDAB3-8B83-4203-AD6E-4C38BC96DC10}" type="pres">
      <dgm:prSet presAssocID="{2F600851-DB47-44E4-9560-AF3667138685}" presName="background2" presStyleLbl="asst1" presStyleIdx="0" presStyleCnt="1"/>
      <dgm:spPr/>
    </dgm:pt>
    <dgm:pt modelId="{99898E7B-CE4A-4743-9D38-1E0E85CE489E}" type="pres">
      <dgm:prSet presAssocID="{2F600851-DB47-44E4-9560-AF366713868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7807AFB-81DE-4E96-9086-F5EDACEBA86E}" type="pres">
      <dgm:prSet presAssocID="{2F600851-DB47-44E4-9560-AF3667138685}" presName="hierChild3" presStyleCnt="0"/>
      <dgm:spPr/>
    </dgm:pt>
    <dgm:pt modelId="{3B8BEDB8-DC71-4217-B719-0136B899983C}" type="pres">
      <dgm:prSet presAssocID="{ABDB2ADC-C8ED-47AD-8221-76AE0E7B73ED}" presName="Name10" presStyleLbl="parChTrans1D2" presStyleIdx="1" presStyleCnt="4"/>
      <dgm:spPr/>
      <dgm:t>
        <a:bodyPr/>
        <a:lstStyle/>
        <a:p>
          <a:endParaRPr lang="es-ES"/>
        </a:p>
      </dgm:t>
    </dgm:pt>
    <dgm:pt modelId="{0B86EDA3-4E7B-4DC1-9E87-85FBFA993603}" type="pres">
      <dgm:prSet presAssocID="{F461A2FA-C080-459C-9E17-25C9CC0BF3C2}" presName="hierRoot2" presStyleCnt="0"/>
      <dgm:spPr/>
    </dgm:pt>
    <dgm:pt modelId="{903B8F06-80D2-44A1-A5FC-88E857C2C9ED}" type="pres">
      <dgm:prSet presAssocID="{F461A2FA-C080-459C-9E17-25C9CC0BF3C2}" presName="composite2" presStyleCnt="0"/>
      <dgm:spPr/>
    </dgm:pt>
    <dgm:pt modelId="{905EBC6E-C157-49EC-980C-473AB05036A9}" type="pres">
      <dgm:prSet presAssocID="{F461A2FA-C080-459C-9E17-25C9CC0BF3C2}" presName="background2" presStyleLbl="node2" presStyleIdx="0" presStyleCnt="3"/>
      <dgm:spPr/>
    </dgm:pt>
    <dgm:pt modelId="{545FB8C7-3965-4E19-AC9B-EFE586EE83F5}" type="pres">
      <dgm:prSet presAssocID="{F461A2FA-C080-459C-9E17-25C9CC0BF3C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AD0C440-505B-4B87-9D38-2EBC51B5B785}" type="pres">
      <dgm:prSet presAssocID="{F461A2FA-C080-459C-9E17-25C9CC0BF3C2}" presName="hierChild3" presStyleCnt="0"/>
      <dgm:spPr/>
    </dgm:pt>
    <dgm:pt modelId="{C31E2530-C518-483B-9B52-109A8E2B23CB}" type="pres">
      <dgm:prSet presAssocID="{4D4354EE-3962-4C83-8329-D1FE9503C9F3}" presName="Name10" presStyleLbl="parChTrans1D2" presStyleIdx="2" presStyleCnt="4"/>
      <dgm:spPr/>
      <dgm:t>
        <a:bodyPr/>
        <a:lstStyle/>
        <a:p>
          <a:endParaRPr lang="es-ES"/>
        </a:p>
      </dgm:t>
    </dgm:pt>
    <dgm:pt modelId="{02AE9E12-D36A-491F-ACD0-8D8478DD348B}" type="pres">
      <dgm:prSet presAssocID="{8768BC58-C2D2-4700-85A4-A13CDB37FEF5}" presName="hierRoot2" presStyleCnt="0"/>
      <dgm:spPr/>
    </dgm:pt>
    <dgm:pt modelId="{7655033A-AC24-4B8B-B89E-12CE083C056A}" type="pres">
      <dgm:prSet presAssocID="{8768BC58-C2D2-4700-85A4-A13CDB37FEF5}" presName="composite2" presStyleCnt="0"/>
      <dgm:spPr/>
    </dgm:pt>
    <dgm:pt modelId="{F5AFF351-EAF9-44FE-BBD6-0A6366FF5946}" type="pres">
      <dgm:prSet presAssocID="{8768BC58-C2D2-4700-85A4-A13CDB37FEF5}" presName="background2" presStyleLbl="node2" presStyleIdx="1" presStyleCnt="3"/>
      <dgm:spPr/>
    </dgm:pt>
    <dgm:pt modelId="{2F624950-105C-4C19-8ED7-E8B980E9C7C7}" type="pres">
      <dgm:prSet presAssocID="{8768BC58-C2D2-4700-85A4-A13CDB37FEF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AFB08F-59DF-4D40-A02D-38C6D9112539}" type="pres">
      <dgm:prSet presAssocID="{8768BC58-C2D2-4700-85A4-A13CDB37FEF5}" presName="hierChild3" presStyleCnt="0"/>
      <dgm:spPr/>
    </dgm:pt>
    <dgm:pt modelId="{132D4E60-0592-41EF-BE90-2EB9DE5F3457}" type="pres">
      <dgm:prSet presAssocID="{1056557B-D477-49BC-8782-0620FDCC96C8}" presName="Name10" presStyleLbl="parChTrans1D2" presStyleIdx="3" presStyleCnt="4"/>
      <dgm:spPr/>
      <dgm:t>
        <a:bodyPr/>
        <a:lstStyle/>
        <a:p>
          <a:endParaRPr lang="es-ES"/>
        </a:p>
      </dgm:t>
    </dgm:pt>
    <dgm:pt modelId="{2A4F3B42-C37E-4E9B-94BC-D9A276E407B8}" type="pres">
      <dgm:prSet presAssocID="{9EA96F49-AF5B-43F4-91C3-5C4F66A68896}" presName="hierRoot2" presStyleCnt="0"/>
      <dgm:spPr/>
    </dgm:pt>
    <dgm:pt modelId="{D452C8BB-F233-4352-A0BD-F2043E97971D}" type="pres">
      <dgm:prSet presAssocID="{9EA96F49-AF5B-43F4-91C3-5C4F66A68896}" presName="composite2" presStyleCnt="0"/>
      <dgm:spPr/>
    </dgm:pt>
    <dgm:pt modelId="{41DF4C2A-1A0F-476C-930B-302ABD1145AC}" type="pres">
      <dgm:prSet presAssocID="{9EA96F49-AF5B-43F4-91C3-5C4F66A68896}" presName="background2" presStyleLbl="node2" presStyleIdx="2" presStyleCnt="3"/>
      <dgm:spPr/>
    </dgm:pt>
    <dgm:pt modelId="{FFEA6B30-037B-4D49-83EB-F5CA0743579C}" type="pres">
      <dgm:prSet presAssocID="{9EA96F49-AF5B-43F4-91C3-5C4F66A6889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4ACDDD2-9F22-4C9E-B633-29B4EB02B170}" type="pres">
      <dgm:prSet presAssocID="{9EA96F49-AF5B-43F4-91C3-5C4F66A68896}" presName="hierChild3" presStyleCnt="0"/>
      <dgm:spPr/>
    </dgm:pt>
  </dgm:ptLst>
  <dgm:cxnLst>
    <dgm:cxn modelId="{0A7350B6-9FEC-44B9-ABD7-324F0C5B3A41}" type="presOf" srcId="{ABDB2ADC-C8ED-47AD-8221-76AE0E7B73ED}" destId="{3B8BEDB8-DC71-4217-B719-0136B899983C}" srcOrd="0" destOrd="0" presId="urn:microsoft.com/office/officeart/2005/8/layout/hierarchy1"/>
    <dgm:cxn modelId="{4D0A81BB-262A-4BE6-A41A-C3D958CBD4A8}" srcId="{EDE9EF99-FB33-4C72-A4FB-8B60FBCBDB7C}" destId="{F461A2FA-C080-459C-9E17-25C9CC0BF3C2}" srcOrd="1" destOrd="0" parTransId="{ABDB2ADC-C8ED-47AD-8221-76AE0E7B73ED}" sibTransId="{1D73FD10-66F8-4DF1-AFA4-56899AFCD678}"/>
    <dgm:cxn modelId="{CCC8FCAC-C63A-4559-ADE5-1D8192BA3717}" srcId="{EDE9EF99-FB33-4C72-A4FB-8B60FBCBDB7C}" destId="{9EA96F49-AF5B-43F4-91C3-5C4F66A68896}" srcOrd="3" destOrd="0" parTransId="{1056557B-D477-49BC-8782-0620FDCC96C8}" sibTransId="{9F58A208-B4B6-43CF-BED5-240A909AC89B}"/>
    <dgm:cxn modelId="{EABEDBF2-8E83-44F5-A64C-C40B9DFD2598}" type="presOf" srcId="{2F600851-DB47-44E4-9560-AF3667138685}" destId="{99898E7B-CE4A-4743-9D38-1E0E85CE489E}" srcOrd="0" destOrd="0" presId="urn:microsoft.com/office/officeart/2005/8/layout/hierarchy1"/>
    <dgm:cxn modelId="{2EAF54AE-FDBF-4BBA-9813-4AE9A8815FCC}" type="presOf" srcId="{F461A2FA-C080-459C-9E17-25C9CC0BF3C2}" destId="{545FB8C7-3965-4E19-AC9B-EFE586EE83F5}" srcOrd="0" destOrd="0" presId="urn:microsoft.com/office/officeart/2005/8/layout/hierarchy1"/>
    <dgm:cxn modelId="{DCC3E6DB-B8F3-4A09-950C-BC1FE60B854A}" type="presOf" srcId="{4D4354EE-3962-4C83-8329-D1FE9503C9F3}" destId="{C31E2530-C518-483B-9B52-109A8E2B23CB}" srcOrd="0" destOrd="0" presId="urn:microsoft.com/office/officeart/2005/8/layout/hierarchy1"/>
    <dgm:cxn modelId="{74C44CAA-A143-46E6-8F64-557EB911566C}" type="presOf" srcId="{1056557B-D477-49BC-8782-0620FDCC96C8}" destId="{132D4E60-0592-41EF-BE90-2EB9DE5F3457}" srcOrd="0" destOrd="0" presId="urn:microsoft.com/office/officeart/2005/8/layout/hierarchy1"/>
    <dgm:cxn modelId="{3114F12D-82D0-4B8A-99A0-266DFC6D70C2}" type="presOf" srcId="{6B2F1B84-FC54-49D1-AD4A-AF63BFC9451A}" destId="{C9468BD3-C902-4088-8FDE-FEDE65BD1A21}" srcOrd="0" destOrd="0" presId="urn:microsoft.com/office/officeart/2005/8/layout/hierarchy1"/>
    <dgm:cxn modelId="{86A46A03-165B-424D-923D-894EB1D5E5E3}" type="presOf" srcId="{608227FE-4DFA-4147-99E5-8EDC3B23FAEA}" destId="{CF1FA05B-9DA4-40A3-82BA-71215416F4A0}" srcOrd="0" destOrd="0" presId="urn:microsoft.com/office/officeart/2005/8/layout/hierarchy1"/>
    <dgm:cxn modelId="{8C3D97A3-6C6B-4EBF-BEED-2E2EDA13E832}" srcId="{EDE9EF99-FB33-4C72-A4FB-8B60FBCBDB7C}" destId="{8768BC58-C2D2-4700-85A4-A13CDB37FEF5}" srcOrd="2" destOrd="0" parTransId="{4D4354EE-3962-4C83-8329-D1FE9503C9F3}" sibTransId="{AE3A58DB-F8D0-464C-941A-DD61FE5F9BA2}"/>
    <dgm:cxn modelId="{333BA71F-CF15-45AE-86DA-49AF26911F5D}" srcId="{EDE9EF99-FB33-4C72-A4FB-8B60FBCBDB7C}" destId="{2F600851-DB47-44E4-9560-AF3667138685}" srcOrd="0" destOrd="0" parTransId="{608227FE-4DFA-4147-99E5-8EDC3B23FAEA}" sibTransId="{1E3DC7B7-0902-401F-8A0C-8452FF462409}"/>
    <dgm:cxn modelId="{51C64FAB-A675-43C0-99F5-DB546AC4E8E8}" type="presOf" srcId="{EDE9EF99-FB33-4C72-A4FB-8B60FBCBDB7C}" destId="{EF45528F-5540-4D5C-B3DC-556C8D951DB5}" srcOrd="0" destOrd="0" presId="urn:microsoft.com/office/officeart/2005/8/layout/hierarchy1"/>
    <dgm:cxn modelId="{764C8576-903A-4109-90E4-B96240114B4A}" type="presOf" srcId="{8768BC58-C2D2-4700-85A4-A13CDB37FEF5}" destId="{2F624950-105C-4C19-8ED7-E8B980E9C7C7}" srcOrd="0" destOrd="0" presId="urn:microsoft.com/office/officeart/2005/8/layout/hierarchy1"/>
    <dgm:cxn modelId="{727605BE-E0FD-4789-984F-36A18FA5882B}" srcId="{6B2F1B84-FC54-49D1-AD4A-AF63BFC9451A}" destId="{EDE9EF99-FB33-4C72-A4FB-8B60FBCBDB7C}" srcOrd="0" destOrd="0" parTransId="{A0656F2C-2075-4658-9B08-CA6AD468729E}" sibTransId="{F0F5FDC7-CBF5-41C6-BBF3-CDDCAED6C253}"/>
    <dgm:cxn modelId="{4E34DD52-4F83-4A50-9936-75198ACAE184}" type="presOf" srcId="{9EA96F49-AF5B-43F4-91C3-5C4F66A68896}" destId="{FFEA6B30-037B-4D49-83EB-F5CA0743579C}" srcOrd="0" destOrd="0" presId="urn:microsoft.com/office/officeart/2005/8/layout/hierarchy1"/>
    <dgm:cxn modelId="{4198AEF3-3D24-403A-9910-DC581FFF197B}" type="presParOf" srcId="{C9468BD3-C902-4088-8FDE-FEDE65BD1A21}" destId="{D31B8463-2DD8-4232-B177-65A2C1783194}" srcOrd="0" destOrd="0" presId="urn:microsoft.com/office/officeart/2005/8/layout/hierarchy1"/>
    <dgm:cxn modelId="{804B3593-D13A-44AB-B10E-28D58E299504}" type="presParOf" srcId="{D31B8463-2DD8-4232-B177-65A2C1783194}" destId="{32008CE9-71AE-4022-8703-FECBAFCCCE51}" srcOrd="0" destOrd="0" presId="urn:microsoft.com/office/officeart/2005/8/layout/hierarchy1"/>
    <dgm:cxn modelId="{A4A63EE4-7FFA-476E-A0DF-9DC452809FD3}" type="presParOf" srcId="{32008CE9-71AE-4022-8703-FECBAFCCCE51}" destId="{0DD727FB-48C8-4DB8-B949-2878D2B96DCF}" srcOrd="0" destOrd="0" presId="urn:microsoft.com/office/officeart/2005/8/layout/hierarchy1"/>
    <dgm:cxn modelId="{B1294982-5899-495C-B393-DAEB8B792507}" type="presParOf" srcId="{32008CE9-71AE-4022-8703-FECBAFCCCE51}" destId="{EF45528F-5540-4D5C-B3DC-556C8D951DB5}" srcOrd="1" destOrd="0" presId="urn:microsoft.com/office/officeart/2005/8/layout/hierarchy1"/>
    <dgm:cxn modelId="{CB060B5D-474E-4440-BAE8-08262A6D3F6D}" type="presParOf" srcId="{D31B8463-2DD8-4232-B177-65A2C1783194}" destId="{99739DFE-DA5A-442F-990C-2D6DA04A1572}" srcOrd="1" destOrd="0" presId="urn:microsoft.com/office/officeart/2005/8/layout/hierarchy1"/>
    <dgm:cxn modelId="{E7A5E51A-B10B-4EBA-B629-4DDA7F22C3A1}" type="presParOf" srcId="{99739DFE-DA5A-442F-990C-2D6DA04A1572}" destId="{CF1FA05B-9DA4-40A3-82BA-71215416F4A0}" srcOrd="0" destOrd="0" presId="urn:microsoft.com/office/officeart/2005/8/layout/hierarchy1"/>
    <dgm:cxn modelId="{8E272782-7BC7-4C9C-82B1-CBAB3424F989}" type="presParOf" srcId="{99739DFE-DA5A-442F-990C-2D6DA04A1572}" destId="{EA82C029-E406-4C81-9AA8-6A0571141BD2}" srcOrd="1" destOrd="0" presId="urn:microsoft.com/office/officeart/2005/8/layout/hierarchy1"/>
    <dgm:cxn modelId="{F1981A09-8A45-4BAF-9BAB-AEDFF8429236}" type="presParOf" srcId="{EA82C029-E406-4C81-9AA8-6A0571141BD2}" destId="{6BF7E407-3876-4382-97B1-4285BC2F9A85}" srcOrd="0" destOrd="0" presId="urn:microsoft.com/office/officeart/2005/8/layout/hierarchy1"/>
    <dgm:cxn modelId="{53E4BFE1-7E5C-47F3-8CE9-2AA0A2533F0B}" type="presParOf" srcId="{6BF7E407-3876-4382-97B1-4285BC2F9A85}" destId="{081FDAB3-8B83-4203-AD6E-4C38BC96DC10}" srcOrd="0" destOrd="0" presId="urn:microsoft.com/office/officeart/2005/8/layout/hierarchy1"/>
    <dgm:cxn modelId="{92B123B3-5A39-4A4C-8799-4BF764A43030}" type="presParOf" srcId="{6BF7E407-3876-4382-97B1-4285BC2F9A85}" destId="{99898E7B-CE4A-4743-9D38-1E0E85CE489E}" srcOrd="1" destOrd="0" presId="urn:microsoft.com/office/officeart/2005/8/layout/hierarchy1"/>
    <dgm:cxn modelId="{F1EDC1D5-D417-4CDA-96B3-1E48B5EC5A5A}" type="presParOf" srcId="{EA82C029-E406-4C81-9AA8-6A0571141BD2}" destId="{27807AFB-81DE-4E96-9086-F5EDACEBA86E}" srcOrd="1" destOrd="0" presId="urn:microsoft.com/office/officeart/2005/8/layout/hierarchy1"/>
    <dgm:cxn modelId="{A187B6D8-F0F1-4E31-B786-8C206F1AAC13}" type="presParOf" srcId="{99739DFE-DA5A-442F-990C-2D6DA04A1572}" destId="{3B8BEDB8-DC71-4217-B719-0136B899983C}" srcOrd="2" destOrd="0" presId="urn:microsoft.com/office/officeart/2005/8/layout/hierarchy1"/>
    <dgm:cxn modelId="{66340C72-E114-4E66-B4D5-90032DA332F9}" type="presParOf" srcId="{99739DFE-DA5A-442F-990C-2D6DA04A1572}" destId="{0B86EDA3-4E7B-4DC1-9E87-85FBFA993603}" srcOrd="3" destOrd="0" presId="urn:microsoft.com/office/officeart/2005/8/layout/hierarchy1"/>
    <dgm:cxn modelId="{18932EF6-8C53-4F56-AB47-820633575E8D}" type="presParOf" srcId="{0B86EDA3-4E7B-4DC1-9E87-85FBFA993603}" destId="{903B8F06-80D2-44A1-A5FC-88E857C2C9ED}" srcOrd="0" destOrd="0" presId="urn:microsoft.com/office/officeart/2005/8/layout/hierarchy1"/>
    <dgm:cxn modelId="{2C06CACF-FB5A-4F29-A86B-7791680C29D2}" type="presParOf" srcId="{903B8F06-80D2-44A1-A5FC-88E857C2C9ED}" destId="{905EBC6E-C157-49EC-980C-473AB05036A9}" srcOrd="0" destOrd="0" presId="urn:microsoft.com/office/officeart/2005/8/layout/hierarchy1"/>
    <dgm:cxn modelId="{1388E4ED-8B40-4EB1-AA5E-9F237165CC63}" type="presParOf" srcId="{903B8F06-80D2-44A1-A5FC-88E857C2C9ED}" destId="{545FB8C7-3965-4E19-AC9B-EFE586EE83F5}" srcOrd="1" destOrd="0" presId="urn:microsoft.com/office/officeart/2005/8/layout/hierarchy1"/>
    <dgm:cxn modelId="{AB0A1A83-317A-4528-A3D1-E27540B740A1}" type="presParOf" srcId="{0B86EDA3-4E7B-4DC1-9E87-85FBFA993603}" destId="{3AD0C440-505B-4B87-9D38-2EBC51B5B785}" srcOrd="1" destOrd="0" presId="urn:microsoft.com/office/officeart/2005/8/layout/hierarchy1"/>
    <dgm:cxn modelId="{0AA23608-0DA7-473B-A3E9-319B7A9F89F0}" type="presParOf" srcId="{99739DFE-DA5A-442F-990C-2D6DA04A1572}" destId="{C31E2530-C518-483B-9B52-109A8E2B23CB}" srcOrd="4" destOrd="0" presId="urn:microsoft.com/office/officeart/2005/8/layout/hierarchy1"/>
    <dgm:cxn modelId="{3139377A-096A-4C1E-82AA-7BC69AD2B526}" type="presParOf" srcId="{99739DFE-DA5A-442F-990C-2D6DA04A1572}" destId="{02AE9E12-D36A-491F-ACD0-8D8478DD348B}" srcOrd="5" destOrd="0" presId="urn:microsoft.com/office/officeart/2005/8/layout/hierarchy1"/>
    <dgm:cxn modelId="{F2427B8E-0426-422F-995D-E4041DD8D4E5}" type="presParOf" srcId="{02AE9E12-D36A-491F-ACD0-8D8478DD348B}" destId="{7655033A-AC24-4B8B-B89E-12CE083C056A}" srcOrd="0" destOrd="0" presId="urn:microsoft.com/office/officeart/2005/8/layout/hierarchy1"/>
    <dgm:cxn modelId="{7032714A-3DB6-44E0-89EB-C9E2856B08E9}" type="presParOf" srcId="{7655033A-AC24-4B8B-B89E-12CE083C056A}" destId="{F5AFF351-EAF9-44FE-BBD6-0A6366FF5946}" srcOrd="0" destOrd="0" presId="urn:microsoft.com/office/officeart/2005/8/layout/hierarchy1"/>
    <dgm:cxn modelId="{333AA349-7453-4936-AE70-52C57B485962}" type="presParOf" srcId="{7655033A-AC24-4B8B-B89E-12CE083C056A}" destId="{2F624950-105C-4C19-8ED7-E8B980E9C7C7}" srcOrd="1" destOrd="0" presId="urn:microsoft.com/office/officeart/2005/8/layout/hierarchy1"/>
    <dgm:cxn modelId="{D9B77020-E100-4888-85B4-C708827E1E85}" type="presParOf" srcId="{02AE9E12-D36A-491F-ACD0-8D8478DD348B}" destId="{1CAFB08F-59DF-4D40-A02D-38C6D9112539}" srcOrd="1" destOrd="0" presId="urn:microsoft.com/office/officeart/2005/8/layout/hierarchy1"/>
    <dgm:cxn modelId="{92CC1996-6FF0-4846-B717-C10E15696CCB}" type="presParOf" srcId="{99739DFE-DA5A-442F-990C-2D6DA04A1572}" destId="{132D4E60-0592-41EF-BE90-2EB9DE5F3457}" srcOrd="6" destOrd="0" presId="urn:microsoft.com/office/officeart/2005/8/layout/hierarchy1"/>
    <dgm:cxn modelId="{675C4C00-7552-44EA-A9C0-FBE5439D05D0}" type="presParOf" srcId="{99739DFE-DA5A-442F-990C-2D6DA04A1572}" destId="{2A4F3B42-C37E-4E9B-94BC-D9A276E407B8}" srcOrd="7" destOrd="0" presId="urn:microsoft.com/office/officeart/2005/8/layout/hierarchy1"/>
    <dgm:cxn modelId="{EF36191C-7CAD-4E1A-B52F-CDD594CE7299}" type="presParOf" srcId="{2A4F3B42-C37E-4E9B-94BC-D9A276E407B8}" destId="{D452C8BB-F233-4352-A0BD-F2043E97971D}" srcOrd="0" destOrd="0" presId="urn:microsoft.com/office/officeart/2005/8/layout/hierarchy1"/>
    <dgm:cxn modelId="{5513BD34-A9D1-4705-B9C6-331115887C7D}" type="presParOf" srcId="{D452C8BB-F233-4352-A0BD-F2043E97971D}" destId="{41DF4C2A-1A0F-476C-930B-302ABD1145AC}" srcOrd="0" destOrd="0" presId="urn:microsoft.com/office/officeart/2005/8/layout/hierarchy1"/>
    <dgm:cxn modelId="{DD9CA8F1-CD19-4140-A548-ED0F28D89282}" type="presParOf" srcId="{D452C8BB-F233-4352-A0BD-F2043E97971D}" destId="{FFEA6B30-037B-4D49-83EB-F5CA0743579C}" srcOrd="1" destOrd="0" presId="urn:microsoft.com/office/officeart/2005/8/layout/hierarchy1"/>
    <dgm:cxn modelId="{C5460CA4-E2A4-4E8E-95F9-80CDC8535C73}" type="presParOf" srcId="{2A4F3B42-C37E-4E9B-94BC-D9A276E407B8}" destId="{B4ACDDD2-9F22-4C9E-B633-29B4EB02B1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5961A-07B0-4E93-9211-CE1323FCF146}">
      <dsp:nvSpPr>
        <dsp:cNvPr id="0" name=""/>
        <dsp:cNvSpPr/>
      </dsp:nvSpPr>
      <dsp:spPr>
        <a:xfrm>
          <a:off x="3596756" y="1198"/>
          <a:ext cx="1567899" cy="10191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Población</a:t>
          </a:r>
          <a:endParaRPr lang="es-ES" sz="1400" kern="1200" dirty="0"/>
        </a:p>
      </dsp:txBody>
      <dsp:txXfrm>
        <a:off x="3646506" y="50948"/>
        <a:ext cx="1468399" cy="919634"/>
      </dsp:txXfrm>
    </dsp:sp>
    <dsp:sp modelId="{534D14BD-A2FB-43DB-A862-61F9704DA532}">
      <dsp:nvSpPr>
        <dsp:cNvPr id="0" name=""/>
        <dsp:cNvSpPr/>
      </dsp:nvSpPr>
      <dsp:spPr>
        <a:xfrm>
          <a:off x="3022612" y="510765"/>
          <a:ext cx="2716188" cy="2716188"/>
        </a:xfrm>
        <a:custGeom>
          <a:avLst/>
          <a:gdLst/>
          <a:ahLst/>
          <a:cxnLst/>
          <a:rect l="0" t="0" r="0" b="0"/>
          <a:pathLst>
            <a:path>
              <a:moveTo>
                <a:pt x="2352077" y="432665"/>
              </a:moveTo>
              <a:arcTo wR="1358094" hR="1358094" stAng="19022732" swAng="2300072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F1224-8221-4B95-9E0D-5EDF8F7D93D2}">
      <dsp:nvSpPr>
        <dsp:cNvPr id="0" name=""/>
        <dsp:cNvSpPr/>
      </dsp:nvSpPr>
      <dsp:spPr>
        <a:xfrm>
          <a:off x="4772900" y="2038339"/>
          <a:ext cx="1567899" cy="10191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Padres</a:t>
          </a:r>
          <a:endParaRPr lang="es-ES" sz="1400" kern="1200" dirty="0"/>
        </a:p>
      </dsp:txBody>
      <dsp:txXfrm>
        <a:off x="4822650" y="2088089"/>
        <a:ext cx="1468399" cy="919634"/>
      </dsp:txXfrm>
    </dsp:sp>
    <dsp:sp modelId="{C1847E62-FB55-4C8F-A7C9-08E1A02EA641}">
      <dsp:nvSpPr>
        <dsp:cNvPr id="0" name=""/>
        <dsp:cNvSpPr/>
      </dsp:nvSpPr>
      <dsp:spPr>
        <a:xfrm>
          <a:off x="3022612" y="510765"/>
          <a:ext cx="2716188" cy="2716188"/>
        </a:xfrm>
        <a:custGeom>
          <a:avLst/>
          <a:gdLst/>
          <a:ahLst/>
          <a:cxnLst/>
          <a:rect l="0" t="0" r="0" b="0"/>
          <a:pathLst>
            <a:path>
              <a:moveTo>
                <a:pt x="1774244" y="2650858"/>
              </a:moveTo>
              <a:arcTo wR="1358094" hR="1358094" stAng="4329374" swAng="2141252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301BE-EA56-410E-A42E-1488B42C2B1C}">
      <dsp:nvSpPr>
        <dsp:cNvPr id="0" name=""/>
        <dsp:cNvSpPr/>
      </dsp:nvSpPr>
      <dsp:spPr>
        <a:xfrm>
          <a:off x="2420612" y="2038339"/>
          <a:ext cx="1567899" cy="10191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Descendientes</a:t>
          </a:r>
          <a:endParaRPr lang="es-ES" sz="1400" kern="1200" dirty="0"/>
        </a:p>
      </dsp:txBody>
      <dsp:txXfrm>
        <a:off x="2470362" y="2088089"/>
        <a:ext cx="1468399" cy="919634"/>
      </dsp:txXfrm>
    </dsp:sp>
    <dsp:sp modelId="{D393E1FA-71AD-4737-8247-DC9CC73797C4}">
      <dsp:nvSpPr>
        <dsp:cNvPr id="0" name=""/>
        <dsp:cNvSpPr/>
      </dsp:nvSpPr>
      <dsp:spPr>
        <a:xfrm>
          <a:off x="3022612" y="510765"/>
          <a:ext cx="2716188" cy="2716188"/>
        </a:xfrm>
        <a:custGeom>
          <a:avLst/>
          <a:gdLst/>
          <a:ahLst/>
          <a:cxnLst/>
          <a:rect l="0" t="0" r="0" b="0"/>
          <a:pathLst>
            <a:path>
              <a:moveTo>
                <a:pt x="4412" y="1248705"/>
              </a:moveTo>
              <a:arcTo wR="1358094" hR="1358094" stAng="11077196" swAng="2300072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73325-EA1F-4572-A388-253DDB14E864}">
      <dsp:nvSpPr>
        <dsp:cNvPr id="0" name=""/>
        <dsp:cNvSpPr/>
      </dsp:nvSpPr>
      <dsp:spPr>
        <a:xfrm>
          <a:off x="0" y="240699"/>
          <a:ext cx="876141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983" tIns="312420" rIns="6799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Los parámetros se ajustan a través de reglas heurísticas que solo dependen de las generaciones</a:t>
          </a:r>
          <a:endParaRPr lang="es-ES" sz="1500" kern="1200" dirty="0"/>
        </a:p>
      </dsp:txBody>
      <dsp:txXfrm>
        <a:off x="0" y="240699"/>
        <a:ext cx="8761413" cy="850500"/>
      </dsp:txXfrm>
    </dsp:sp>
    <dsp:sp modelId="{A78F24B8-4A7C-4D82-9A27-0A6A5E047308}">
      <dsp:nvSpPr>
        <dsp:cNvPr id="0" name=""/>
        <dsp:cNvSpPr/>
      </dsp:nvSpPr>
      <dsp:spPr>
        <a:xfrm>
          <a:off x="438070" y="19299"/>
          <a:ext cx="6132989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12" tIns="0" rIns="23181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Determinista</a:t>
          </a:r>
          <a:endParaRPr lang="es-ES" sz="1500" kern="1200" dirty="0"/>
        </a:p>
      </dsp:txBody>
      <dsp:txXfrm>
        <a:off x="459686" y="40915"/>
        <a:ext cx="6089757" cy="399568"/>
      </dsp:txXfrm>
    </dsp:sp>
    <dsp:sp modelId="{8E2A2D86-2AF7-4C97-9410-8FDD89FD8948}">
      <dsp:nvSpPr>
        <dsp:cNvPr id="0" name=""/>
        <dsp:cNvSpPr/>
      </dsp:nvSpPr>
      <dsp:spPr>
        <a:xfrm>
          <a:off x="0" y="1393600"/>
          <a:ext cx="876141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983" tIns="312420" rIns="6799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Los parámetros se ajustan a través de reglas heurísticas que reciben retroalimentación de la generación actual o pasada</a:t>
          </a:r>
          <a:endParaRPr lang="es-ES" sz="1500" kern="1200" dirty="0"/>
        </a:p>
      </dsp:txBody>
      <dsp:txXfrm>
        <a:off x="0" y="1393600"/>
        <a:ext cx="8761413" cy="850500"/>
      </dsp:txXfrm>
    </dsp:sp>
    <dsp:sp modelId="{D5806B49-A3A7-40B4-85DD-2A5535541743}">
      <dsp:nvSpPr>
        <dsp:cNvPr id="0" name=""/>
        <dsp:cNvSpPr/>
      </dsp:nvSpPr>
      <dsp:spPr>
        <a:xfrm>
          <a:off x="438070" y="1172200"/>
          <a:ext cx="6132989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12" tIns="0" rIns="23181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Adaptativo</a:t>
          </a:r>
          <a:endParaRPr lang="es-ES" sz="1500" kern="1200" dirty="0"/>
        </a:p>
      </dsp:txBody>
      <dsp:txXfrm>
        <a:off x="459686" y="1193816"/>
        <a:ext cx="6089757" cy="399568"/>
      </dsp:txXfrm>
    </dsp:sp>
    <dsp:sp modelId="{8A88DCF3-12BB-4EBD-A1AF-680C47D34068}">
      <dsp:nvSpPr>
        <dsp:cNvPr id="0" name=""/>
        <dsp:cNvSpPr/>
      </dsp:nvSpPr>
      <dsp:spPr>
        <a:xfrm>
          <a:off x="0" y="2546500"/>
          <a:ext cx="876141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983" tIns="312420" rIns="67998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Los parámetros se codifican en cromosomas y se ajustan en caliente con el propio Algoritmo Genético</a:t>
          </a:r>
          <a:endParaRPr lang="es-ES" sz="1500" kern="1200" dirty="0"/>
        </a:p>
      </dsp:txBody>
      <dsp:txXfrm>
        <a:off x="0" y="2546500"/>
        <a:ext cx="8761413" cy="850500"/>
      </dsp:txXfrm>
    </dsp:sp>
    <dsp:sp modelId="{83EA5378-10CE-4581-A43E-6BE22B67DA4C}">
      <dsp:nvSpPr>
        <dsp:cNvPr id="0" name=""/>
        <dsp:cNvSpPr/>
      </dsp:nvSpPr>
      <dsp:spPr>
        <a:xfrm>
          <a:off x="438070" y="2325100"/>
          <a:ext cx="6132989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12" tIns="0" rIns="23181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Auto-Adaptativo</a:t>
          </a:r>
          <a:endParaRPr lang="es-ES" sz="1500" kern="1200" dirty="0"/>
        </a:p>
      </dsp:txBody>
      <dsp:txXfrm>
        <a:off x="459686" y="2346716"/>
        <a:ext cx="608975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D4E60-0592-41EF-BE90-2EB9DE5F3457}">
      <dsp:nvSpPr>
        <dsp:cNvPr id="0" name=""/>
        <dsp:cNvSpPr/>
      </dsp:nvSpPr>
      <dsp:spPr>
        <a:xfrm>
          <a:off x="4278889" y="1344917"/>
          <a:ext cx="3359967" cy="533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32"/>
              </a:lnTo>
              <a:lnTo>
                <a:pt x="3359967" y="363232"/>
              </a:lnTo>
              <a:lnTo>
                <a:pt x="3359967" y="533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E2530-C518-483B-9B52-109A8E2B23CB}">
      <dsp:nvSpPr>
        <dsp:cNvPr id="0" name=""/>
        <dsp:cNvSpPr/>
      </dsp:nvSpPr>
      <dsp:spPr>
        <a:xfrm>
          <a:off x="4278889" y="1344917"/>
          <a:ext cx="1119989" cy="533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32"/>
              </a:lnTo>
              <a:lnTo>
                <a:pt x="1119989" y="363232"/>
              </a:lnTo>
              <a:lnTo>
                <a:pt x="1119989" y="533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EDB8-DC71-4217-B719-0136B899983C}">
      <dsp:nvSpPr>
        <dsp:cNvPr id="0" name=""/>
        <dsp:cNvSpPr/>
      </dsp:nvSpPr>
      <dsp:spPr>
        <a:xfrm>
          <a:off x="3158900" y="1344917"/>
          <a:ext cx="1119989" cy="533013"/>
        </a:xfrm>
        <a:custGeom>
          <a:avLst/>
          <a:gdLst/>
          <a:ahLst/>
          <a:cxnLst/>
          <a:rect l="0" t="0" r="0" b="0"/>
          <a:pathLst>
            <a:path>
              <a:moveTo>
                <a:pt x="1119989" y="0"/>
              </a:moveTo>
              <a:lnTo>
                <a:pt x="1119989" y="363232"/>
              </a:lnTo>
              <a:lnTo>
                <a:pt x="0" y="363232"/>
              </a:lnTo>
              <a:lnTo>
                <a:pt x="0" y="533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FA05B-9DA4-40A3-82BA-71215416F4A0}">
      <dsp:nvSpPr>
        <dsp:cNvPr id="0" name=""/>
        <dsp:cNvSpPr/>
      </dsp:nvSpPr>
      <dsp:spPr>
        <a:xfrm>
          <a:off x="918921" y="1344917"/>
          <a:ext cx="3359967" cy="533013"/>
        </a:xfrm>
        <a:custGeom>
          <a:avLst/>
          <a:gdLst/>
          <a:ahLst/>
          <a:cxnLst/>
          <a:rect l="0" t="0" r="0" b="0"/>
          <a:pathLst>
            <a:path>
              <a:moveTo>
                <a:pt x="3359967" y="0"/>
              </a:moveTo>
              <a:lnTo>
                <a:pt x="3359967" y="363232"/>
              </a:lnTo>
              <a:lnTo>
                <a:pt x="0" y="363232"/>
              </a:lnTo>
              <a:lnTo>
                <a:pt x="0" y="533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727FB-48C8-4DB8-B949-2878D2B96DCF}">
      <dsp:nvSpPr>
        <dsp:cNvPr id="0" name=""/>
        <dsp:cNvSpPr/>
      </dsp:nvSpPr>
      <dsp:spPr>
        <a:xfrm>
          <a:off x="3362534" y="181146"/>
          <a:ext cx="1832709" cy="116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5528F-5540-4D5C-B3DC-556C8D951DB5}">
      <dsp:nvSpPr>
        <dsp:cNvPr id="0" name=""/>
        <dsp:cNvSpPr/>
      </dsp:nvSpPr>
      <dsp:spPr>
        <a:xfrm>
          <a:off x="3566168" y="374599"/>
          <a:ext cx="1832709" cy="116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COEAs</a:t>
          </a:r>
          <a:endParaRPr lang="es-ES" sz="1700" kern="1200" dirty="0"/>
        </a:p>
      </dsp:txBody>
      <dsp:txXfrm>
        <a:off x="3600254" y="408685"/>
        <a:ext cx="1764537" cy="1095598"/>
      </dsp:txXfrm>
    </dsp:sp>
    <dsp:sp modelId="{081FDAB3-8B83-4203-AD6E-4C38BC96DC10}">
      <dsp:nvSpPr>
        <dsp:cNvPr id="0" name=""/>
        <dsp:cNvSpPr/>
      </dsp:nvSpPr>
      <dsp:spPr>
        <a:xfrm>
          <a:off x="2566" y="1877930"/>
          <a:ext cx="1832709" cy="116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98E7B-CE4A-4743-9D38-1E0E85CE489E}">
      <dsp:nvSpPr>
        <dsp:cNvPr id="0" name=""/>
        <dsp:cNvSpPr/>
      </dsp:nvSpPr>
      <dsp:spPr>
        <a:xfrm>
          <a:off x="206201" y="2071382"/>
          <a:ext cx="1832709" cy="116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Mantenimiento de factibilidad</a:t>
          </a:r>
          <a:endParaRPr lang="es-ES" sz="1700" kern="1200" dirty="0"/>
        </a:p>
      </dsp:txBody>
      <dsp:txXfrm>
        <a:off x="240287" y="2105468"/>
        <a:ext cx="1764537" cy="1095598"/>
      </dsp:txXfrm>
    </dsp:sp>
    <dsp:sp modelId="{905EBC6E-C157-49EC-980C-473AB05036A9}">
      <dsp:nvSpPr>
        <dsp:cNvPr id="0" name=""/>
        <dsp:cNvSpPr/>
      </dsp:nvSpPr>
      <dsp:spPr>
        <a:xfrm>
          <a:off x="2242545" y="1877930"/>
          <a:ext cx="1832709" cy="116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FB8C7-3965-4E19-AC9B-EFE586EE83F5}">
      <dsp:nvSpPr>
        <dsp:cNvPr id="0" name=""/>
        <dsp:cNvSpPr/>
      </dsp:nvSpPr>
      <dsp:spPr>
        <a:xfrm>
          <a:off x="2446179" y="2071382"/>
          <a:ext cx="1832709" cy="116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Función de penalización</a:t>
          </a:r>
          <a:endParaRPr lang="es-ES" sz="1700" kern="1200" dirty="0"/>
        </a:p>
      </dsp:txBody>
      <dsp:txXfrm>
        <a:off x="2480265" y="2105468"/>
        <a:ext cx="1764537" cy="1095598"/>
      </dsp:txXfrm>
    </dsp:sp>
    <dsp:sp modelId="{F5AFF351-EAF9-44FE-BBD6-0A6366FF5946}">
      <dsp:nvSpPr>
        <dsp:cNvPr id="0" name=""/>
        <dsp:cNvSpPr/>
      </dsp:nvSpPr>
      <dsp:spPr>
        <a:xfrm>
          <a:off x="4482523" y="1877930"/>
          <a:ext cx="1832709" cy="116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4950-105C-4C19-8ED7-E8B980E9C7C7}">
      <dsp:nvSpPr>
        <dsp:cNvPr id="0" name=""/>
        <dsp:cNvSpPr/>
      </dsp:nvSpPr>
      <dsp:spPr>
        <a:xfrm>
          <a:off x="4686158" y="2071382"/>
          <a:ext cx="1832709" cy="116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Separación de violación de restricciones  y </a:t>
          </a:r>
          <a:r>
            <a:rPr lang="es-ES" sz="1700" kern="1200" dirty="0" err="1" smtClean="0"/>
            <a:t>yalor</a:t>
          </a:r>
          <a:r>
            <a:rPr lang="es-ES" sz="1700" kern="1200" dirty="0" smtClean="0"/>
            <a:t> objetivo</a:t>
          </a:r>
          <a:endParaRPr lang="es-ES" sz="1700" kern="1200" dirty="0"/>
        </a:p>
      </dsp:txBody>
      <dsp:txXfrm>
        <a:off x="4720244" y="2105468"/>
        <a:ext cx="1764537" cy="1095598"/>
      </dsp:txXfrm>
    </dsp:sp>
    <dsp:sp modelId="{41DF4C2A-1A0F-476C-930B-302ABD1145AC}">
      <dsp:nvSpPr>
        <dsp:cNvPr id="0" name=""/>
        <dsp:cNvSpPr/>
      </dsp:nvSpPr>
      <dsp:spPr>
        <a:xfrm>
          <a:off x="6722502" y="1877930"/>
          <a:ext cx="1832709" cy="116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6B30-037B-4D49-83EB-F5CA0743579C}">
      <dsp:nvSpPr>
        <dsp:cNvPr id="0" name=""/>
        <dsp:cNvSpPr/>
      </dsp:nvSpPr>
      <dsp:spPr>
        <a:xfrm>
          <a:off x="6926136" y="2071382"/>
          <a:ext cx="1832709" cy="116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MOEAs</a:t>
          </a:r>
          <a:endParaRPr lang="es-ES" sz="1700" kern="1200" dirty="0"/>
        </a:p>
      </dsp:txBody>
      <dsp:txXfrm>
        <a:off x="6960222" y="2105468"/>
        <a:ext cx="1764537" cy="109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DE285-668A-4098-A092-6EE767E61EA0}" type="datetimeFigureOut">
              <a:rPr lang="es-ES" smtClean="0"/>
              <a:t>27/08/2014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F16A-2A90-4342-B9EE-2DB2AAA765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0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Metaheurísticas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En la solución de problemas de optimización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2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de penalización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crea una función que cuantifique la magnitud de la penalización a las soluciones no factibles</a:t>
            </a:r>
          </a:p>
          <a:p>
            <a:r>
              <a:rPr lang="es-ES" dirty="0" smtClean="0"/>
              <a:t>La aptitud del individuo es afectada por dicha función de penalización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065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Separación de restricciones y 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tienen dos funciones: una para la aptitud, y otra que cuantifica las violaciones de las restricciones</a:t>
            </a:r>
          </a:p>
          <a:p>
            <a:endParaRPr lang="es-ES" dirty="0"/>
          </a:p>
          <a:p>
            <a:r>
              <a:rPr lang="es-ES" dirty="0" smtClean="0"/>
              <a:t>Cuando es necesario comparar entre individuos, se siguen las siguientes reglas:</a:t>
            </a:r>
          </a:p>
          <a:p>
            <a:pPr lvl="1"/>
            <a:r>
              <a:rPr lang="es-ES" dirty="0" smtClean="0"/>
              <a:t>Entre 2 factibles, gana el más apto</a:t>
            </a:r>
          </a:p>
          <a:p>
            <a:pPr lvl="1"/>
            <a:r>
              <a:rPr lang="es-ES" dirty="0" smtClean="0"/>
              <a:t>Entre 2 no factibles, gana el que viole menos restricciones</a:t>
            </a:r>
          </a:p>
          <a:p>
            <a:pPr lvl="1"/>
            <a:r>
              <a:rPr lang="es-ES" dirty="0" smtClean="0"/>
              <a:t>Entre </a:t>
            </a:r>
            <a:r>
              <a:rPr lang="es-ES" dirty="0" smtClean="0"/>
              <a:t>1 </a:t>
            </a:r>
            <a:r>
              <a:rPr lang="es-ES" dirty="0" smtClean="0"/>
              <a:t>factible y 1 no factible, gana el factible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845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Independiente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Stochastic</a:t>
            </a:r>
            <a:r>
              <a:rPr lang="es-ES" dirty="0" smtClean="0"/>
              <a:t> Ranking</a:t>
            </a:r>
          </a:p>
          <a:p>
            <a:r>
              <a:rPr lang="es-ES" dirty="0" err="1" smtClean="0"/>
              <a:t>Constrained</a:t>
            </a:r>
            <a:r>
              <a:rPr lang="es-ES" dirty="0" smtClean="0"/>
              <a:t> </a:t>
            </a:r>
            <a:r>
              <a:rPr lang="es-ES" dirty="0" err="1" smtClean="0"/>
              <a:t>Optimization</a:t>
            </a:r>
            <a:r>
              <a:rPr lang="es-ES" dirty="0" smtClean="0"/>
              <a:t> </a:t>
            </a:r>
            <a:r>
              <a:rPr lang="es-ES" dirty="0" err="1" smtClean="0"/>
              <a:t>Evolutionary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Ranks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314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 multimodales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03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multimodales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problemas multimodales se presentan en 2 situaciones:</a:t>
            </a:r>
          </a:p>
          <a:p>
            <a:endParaRPr lang="es-ES" dirty="0" smtClean="0"/>
          </a:p>
          <a:p>
            <a:r>
              <a:rPr lang="es-ES" dirty="0" smtClean="0"/>
              <a:t>La función objetivo tiene varios óptimos </a:t>
            </a:r>
            <a:r>
              <a:rPr lang="es-ES" dirty="0"/>
              <a:t>y se quieren obtener todos</a:t>
            </a:r>
          </a:p>
          <a:p>
            <a:r>
              <a:rPr lang="es-ES" dirty="0" smtClean="0"/>
              <a:t>La función tiene un óptimo y pocos óptimos locales, y se                  quieren obtener todos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70" y="3850783"/>
            <a:ext cx="3525460" cy="26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querer varios óptimos?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importante contar con varias soluciones candidatas, para evaluar por expertos humanos, en cuanto a factores que no son fácilmente expresados matemáticamente</a:t>
            </a:r>
          </a:p>
          <a:p>
            <a:endParaRPr lang="es-ES" dirty="0" smtClean="0"/>
          </a:p>
          <a:p>
            <a:r>
              <a:rPr lang="es-ES" dirty="0" smtClean="0"/>
              <a:t>Si no hay garantía de encontrar un óptimo, al menos contar con varias soluciones diferentes que tengan un grado similar de aptitud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7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Nichos, Especies y Especiación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Nicho</a:t>
            </a:r>
            <a:endParaRPr lang="es-ES" dirty="0" smtClean="0"/>
          </a:p>
          <a:p>
            <a:pPr lvl="1"/>
            <a:r>
              <a:rPr lang="es-ES" dirty="0" smtClean="0"/>
              <a:t>Condiciones del entorno donde se desarrolla exitosamente una determinada forma de vida</a:t>
            </a:r>
          </a:p>
          <a:p>
            <a:r>
              <a:rPr lang="es-ES" dirty="0" smtClean="0"/>
              <a:t>Especie</a:t>
            </a:r>
          </a:p>
          <a:p>
            <a:pPr lvl="1"/>
            <a:r>
              <a:rPr lang="es-ES" dirty="0" smtClean="0"/>
              <a:t>Es un tipo de forma de vida, cuyos integrantes tienen características similares y  la capacidad de reproducirse entre ellos</a:t>
            </a:r>
          </a:p>
          <a:p>
            <a:r>
              <a:rPr lang="es-ES" dirty="0" smtClean="0"/>
              <a:t>Especiación </a:t>
            </a:r>
          </a:p>
          <a:p>
            <a:pPr lvl="1"/>
            <a:r>
              <a:rPr lang="es-ES" dirty="0" smtClean="0"/>
              <a:t>Proceso por el que se forman nuevas especies durante la evolución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07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Nichos, Especies y Especiación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Nicho</a:t>
            </a:r>
            <a:endParaRPr lang="es-ES" dirty="0" smtClean="0"/>
          </a:p>
          <a:p>
            <a:pPr lvl="1"/>
            <a:r>
              <a:rPr lang="es-ES" dirty="0" smtClean="0"/>
              <a:t>Parte del espacio de búsqueda donde está una única solución “óptima”. Dicha solución se denomina comúnmente “Pico”</a:t>
            </a:r>
          </a:p>
          <a:p>
            <a:r>
              <a:rPr lang="es-ES" dirty="0" smtClean="0"/>
              <a:t>Especie</a:t>
            </a:r>
          </a:p>
          <a:p>
            <a:pPr lvl="1"/>
            <a:r>
              <a:rPr lang="es-ES" dirty="0" smtClean="0"/>
              <a:t>Subpoblación mantenida en la región correspondiente a un nicho (soluciones candidatas que se encuentran alrededor de un pico)</a:t>
            </a:r>
          </a:p>
          <a:p>
            <a:r>
              <a:rPr lang="es-ES" dirty="0" smtClean="0"/>
              <a:t>Especiación </a:t>
            </a:r>
          </a:p>
          <a:p>
            <a:pPr lvl="1"/>
            <a:r>
              <a:rPr lang="es-ES" dirty="0" smtClean="0"/>
              <a:t>Proceso de formación de nuevas especies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34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las especies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individuos de una misma especie, residen en un mismo nicho, por lo que son cercanos entre sí (similares entre sí)</a:t>
            </a:r>
          </a:p>
          <a:p>
            <a:endParaRPr lang="es-ES" dirty="0"/>
          </a:p>
          <a:p>
            <a:r>
              <a:rPr lang="es-ES" dirty="0" smtClean="0"/>
              <a:t>Cada especie tiene un pico (</a:t>
            </a:r>
            <a:r>
              <a:rPr lang="es-ES" dirty="0" err="1" smtClean="0"/>
              <a:t>centroide</a:t>
            </a:r>
            <a:r>
              <a:rPr lang="es-ES" dirty="0" smtClean="0"/>
              <a:t>) alrededor del cual </a:t>
            </a:r>
            <a:r>
              <a:rPr lang="es-ES" dirty="0" smtClean="0"/>
              <a:t>coexisten los otros individuos </a:t>
            </a:r>
            <a:r>
              <a:rPr lang="es-ES" dirty="0" smtClean="0"/>
              <a:t>de la especie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620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smtClean="0"/>
              <a:t>Standard </a:t>
            </a:r>
            <a:r>
              <a:rPr lang="es-ES" i="1" dirty="0" err="1" smtClean="0"/>
              <a:t>Fitness</a:t>
            </a:r>
            <a:r>
              <a:rPr lang="es-ES" i="1" dirty="0" smtClean="0"/>
              <a:t> </a:t>
            </a:r>
            <a:r>
              <a:rPr lang="es-ES" i="1" dirty="0" err="1" smtClean="0"/>
              <a:t>Sharing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Asume que los individuos en un nicho comparten los recursos (la aptitud), y que en la medida que aumentan los individuos en dicho nicho, esta decrece</a:t>
            </a:r>
          </a:p>
          <a:p>
            <a:r>
              <a:rPr lang="es-ES" dirty="0" smtClean="0"/>
              <a:t>Este procedimiento se lleva a cabo antes de la selección de los padres para cruzamiento</a:t>
            </a:r>
          </a:p>
          <a:p>
            <a:r>
              <a:rPr lang="es-ES" dirty="0" smtClean="0"/>
              <a:t>Garantiza que los individuos de todos los nichos tengan posibilidades de reproducirse</a:t>
            </a:r>
          </a:p>
          <a:p>
            <a:r>
              <a:rPr lang="es-ES" dirty="0" smtClean="0"/>
              <a:t>Disminuye la presión selectiva y promueve la diversidad poblacional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45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 rot="4085770">
            <a:off x="6502400" y="349794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519600" y="605245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Cruce y mutación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 rot="17907103">
            <a:off x="3047999" y="34979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Reemplazo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43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smtClean="0"/>
              <a:t>Standard </a:t>
            </a:r>
            <a:r>
              <a:rPr lang="es-ES" i="1" dirty="0" err="1" smtClean="0"/>
              <a:t>Fitness</a:t>
            </a:r>
            <a:r>
              <a:rPr lang="es-ES" i="1" dirty="0" smtClean="0"/>
              <a:t> </a:t>
            </a:r>
            <a:r>
              <a:rPr lang="es-ES" i="1" dirty="0" err="1" smtClean="0"/>
              <a:t>Sharing</a:t>
            </a:r>
            <a:endParaRPr lang="es-E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Calcular la distancia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 smtClean="0"/>
                  <a:t> para par de individuos </a:t>
                </a:r>
                <a:r>
                  <a:rPr lang="es-ES" dirty="0" err="1" smtClean="0"/>
                  <a:t>i,j</a:t>
                </a:r>
                <a:r>
                  <a:rPr lang="es-ES" dirty="0" smtClean="0"/>
                  <a:t> </a:t>
                </a:r>
              </a:p>
              <a:p>
                <a:r>
                  <a:rPr lang="es-ES" dirty="0" smtClean="0"/>
                  <a:t>Calcular la función de compartido para cada par de individuos, como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𝑠h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en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otro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caso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 smtClean="0"/>
                  <a:t> </a:t>
                </a:r>
                <a:endParaRPr lang="es-ES" dirty="0" smtClean="0"/>
              </a:p>
              <a:p>
                <a:pPr marL="0" indent="0">
                  <a:buNone/>
                </a:pPr>
                <a:r>
                  <a:rPr lang="es-ES" dirty="0"/>
                  <a:t> </a:t>
                </a:r>
                <a:r>
                  <a:rPr lang="es-ES" dirty="0" smtClean="0"/>
                  <a:t>    </a:t>
                </a:r>
                <a:r>
                  <a:rPr lang="es-ES" dirty="0" smtClean="0"/>
                  <a:t>donde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 smtClean="0"/>
                  <a:t> es el radio del nicho, y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 smtClean="0"/>
                  <a:t> es un parámetro del algoritmo</a:t>
                </a:r>
              </a:p>
              <a:p>
                <a:r>
                  <a:rPr lang="es-ES" dirty="0" smtClean="0"/>
                  <a:t>Calcular la aptitud compartida de cada individuo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dirty="0"/>
                  <a:t>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𝑝𝑜𝑝𝑠𝑖𝑧𝑒</m:t>
                        </m:r>
                      </m:sup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𝑠h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1070" b="-65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03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smtClean="0"/>
              <a:t>Standard </a:t>
            </a:r>
            <a:r>
              <a:rPr lang="es-ES" i="1" dirty="0" err="1" smtClean="0"/>
              <a:t>Fitness</a:t>
            </a:r>
            <a:r>
              <a:rPr lang="es-ES" i="1" dirty="0" smtClean="0"/>
              <a:t> </a:t>
            </a:r>
            <a:r>
              <a:rPr lang="es-ES" i="1" dirty="0" err="1" smtClean="0"/>
              <a:t>Sharing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Garantiza que los individuos de todos los nichos tengan posibilidades de reproducirse</a:t>
            </a:r>
          </a:p>
          <a:p>
            <a:r>
              <a:rPr lang="es-ES" dirty="0" smtClean="0"/>
              <a:t>Disminuye la presión selectiva y promueve la diversidad poblacional</a:t>
            </a:r>
          </a:p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Pero…</a:t>
            </a:r>
          </a:p>
          <a:p>
            <a:r>
              <a:rPr lang="es-ES" dirty="0" smtClean="0"/>
              <a:t>Estimar el valor del radio de los nichos es difícil</a:t>
            </a:r>
          </a:p>
          <a:p>
            <a:r>
              <a:rPr lang="es-ES" dirty="0" smtClean="0"/>
              <a:t>Se asume que todos los nichos tienen el mismo radio</a:t>
            </a:r>
          </a:p>
          <a:p>
            <a:r>
              <a:rPr lang="es-ES" dirty="0" smtClean="0"/>
              <a:t>No hay generación directa de especies, los individuos pueden cruzarse con otros de otras especies</a:t>
            </a:r>
          </a:p>
          <a:p>
            <a:r>
              <a:rPr lang="es-ES" dirty="0" smtClean="0"/>
              <a:t>El costo de cálculo de distancias es elevado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78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Clearing</a:t>
            </a:r>
            <a:r>
              <a:rPr lang="es-ES" i="1" dirty="0" smtClean="0"/>
              <a:t> </a:t>
            </a:r>
            <a:r>
              <a:rPr lang="es-ES" i="1" dirty="0" err="1" smtClean="0"/>
              <a:t>Procedure</a:t>
            </a:r>
            <a:endParaRPr lang="es-E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" dirty="0" smtClean="0"/>
                  <a:t>Parámetro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smtClean="0"/>
                  <a:t>es</a:t>
                </a:r>
                <a:r>
                  <a:rPr lang="es-ES" dirty="0" smtClean="0"/>
                  <a:t> </a:t>
                </a:r>
                <a:r>
                  <a:rPr lang="es-ES" dirty="0" smtClean="0"/>
                  <a:t>el </a:t>
                </a:r>
                <a:r>
                  <a:rPr lang="es-ES" dirty="0" smtClean="0"/>
                  <a:t>radio mínimo que puede tener </a:t>
                </a:r>
                <a:r>
                  <a:rPr lang="es-ES" dirty="0" smtClean="0"/>
                  <a:t>de un </a:t>
                </a:r>
                <a:r>
                  <a:rPr lang="es-ES" dirty="0" smtClean="0"/>
                  <a:t>nicho</a:t>
                </a:r>
                <a:endParaRPr lang="es-ES" dirty="0" smtClean="0"/>
              </a:p>
              <a:p>
                <a:r>
                  <a:rPr lang="es-ES" dirty="0" smtClean="0"/>
                  <a:t>Ordenar la población de mejor a peor aptitud</a:t>
                </a:r>
              </a:p>
              <a:p>
                <a:r>
                  <a:rPr lang="es-ES" dirty="0" smtClean="0"/>
                  <a:t>Asignar el 1er individuo como centro de la primera especie, y denominarlo ganador</a:t>
                </a:r>
              </a:p>
              <a:p>
                <a:r>
                  <a:rPr lang="es-ES" dirty="0" smtClean="0"/>
                  <a:t>Repetir (del 2do al último individuo)</a:t>
                </a:r>
              </a:p>
              <a:p>
                <a:pPr lvl="1"/>
                <a:r>
                  <a:rPr lang="es-ES" dirty="0" smtClean="0"/>
                  <a:t>Calcular la distancia del individuo actual a todos los centros de todas las especies</a:t>
                </a:r>
              </a:p>
              <a:p>
                <a:pPr lvl="1"/>
                <a:r>
                  <a:rPr lang="es-ES" dirty="0"/>
                  <a:t>Si la distancia a </a:t>
                </a:r>
                <a:r>
                  <a:rPr lang="es-ES" dirty="0" smtClean="0"/>
                  <a:t>todos los centros </a:t>
                </a:r>
                <a:r>
                  <a:rPr lang="es-ES" dirty="0"/>
                  <a:t>es </a:t>
                </a:r>
                <a:r>
                  <a:rPr lang="es-ES" dirty="0" smtClean="0"/>
                  <a:t>mayor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agregarlo como centro de una nueva especie y denominarlo </a:t>
                </a:r>
                <a:r>
                  <a:rPr lang="es-ES" dirty="0" smtClean="0"/>
                  <a:t>ganador</a:t>
                </a:r>
                <a:endParaRPr lang="es-ES" dirty="0"/>
              </a:p>
              <a:p>
                <a:pPr lvl="1"/>
                <a:r>
                  <a:rPr lang="es-ES" dirty="0" smtClean="0"/>
                  <a:t>Si no, 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Si </a:t>
                </a:r>
                <a:r>
                  <a:rPr lang="es-ES" dirty="0" smtClean="0"/>
                  <a:t>la distancia a algún centro es menor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 y la cantidad de individuos de dicha especie es menor que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 smtClean="0"/>
                  <a:t>, asignarlo a dicha especie, y denominarlo ganador</a:t>
                </a:r>
              </a:p>
              <a:p>
                <a:pPr lvl="2"/>
                <a:r>
                  <a:rPr lang="es-ES" dirty="0" smtClean="0"/>
                  <a:t>Si no, denominarlo </a:t>
                </a:r>
                <a:r>
                  <a:rPr lang="es-ES" dirty="0"/>
                  <a:t>p</a:t>
                </a:r>
                <a:r>
                  <a:rPr lang="es-ES" dirty="0" smtClean="0"/>
                  <a:t>erdedor</a:t>
                </a: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" t="-19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9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Clearing</a:t>
            </a:r>
            <a:r>
              <a:rPr lang="es-ES" i="1" dirty="0" smtClean="0"/>
              <a:t> </a:t>
            </a:r>
            <a:r>
              <a:rPr lang="es-ES" i="1" dirty="0" err="1" smtClean="0"/>
              <a:t>Procedure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ganadores mantienen su valor de aptitud. Es decir, no modifican su aptitud compartida</a:t>
            </a:r>
          </a:p>
          <a:p>
            <a:r>
              <a:rPr lang="es-ES" dirty="0" smtClean="0"/>
              <a:t>Los perdedores reciben la peor aptitud posible</a:t>
            </a:r>
          </a:p>
          <a:p>
            <a:r>
              <a:rPr lang="es-ES" dirty="0" smtClean="0"/>
              <a:t>Los ganadores se guardan en una memoria aparte</a:t>
            </a:r>
          </a:p>
          <a:p>
            <a:r>
              <a:rPr lang="es-ES" i="1" dirty="0" smtClean="0"/>
              <a:t>…</a:t>
            </a:r>
          </a:p>
          <a:p>
            <a:r>
              <a:rPr lang="es-ES" dirty="0" smtClean="0"/>
              <a:t>Los ganadores compiten con su vecino más cercano en la población, y solo sobrevive el mejor entre ellos</a:t>
            </a:r>
          </a:p>
        </p:txBody>
      </p:sp>
    </p:spTree>
    <p:extLst>
      <p:ext uri="{BB962C8B-B14F-4D97-AF65-F5344CB8AC3E}">
        <p14:creationId xmlns:p14="http://schemas.microsoft.com/office/powerpoint/2010/main" val="3257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Clustering</a:t>
            </a:r>
            <a:r>
              <a:rPr lang="es-ES" i="1" dirty="0" smtClean="0"/>
              <a:t> </a:t>
            </a:r>
            <a:r>
              <a:rPr lang="es-ES" i="1" dirty="0" err="1" smtClean="0"/>
              <a:t>for</a:t>
            </a:r>
            <a:r>
              <a:rPr lang="es-ES" i="1" dirty="0" smtClean="0"/>
              <a:t> </a:t>
            </a:r>
            <a:r>
              <a:rPr lang="es-ES" i="1" dirty="0" err="1" smtClean="0"/>
              <a:t>Speciation</a:t>
            </a:r>
            <a:endParaRPr lang="es-E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Se considera que el proceso de especiación consiste en agrupar individuos por la región del espacio de búsqueda a la que pertenecen</a:t>
                </a:r>
              </a:p>
              <a:p>
                <a:r>
                  <a:rPr lang="es-ES" dirty="0" smtClean="0"/>
                  <a:t>Se aplican técnicas de agrupamiento con este fin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Ejemplo </a:t>
                </a:r>
                <a:r>
                  <a:rPr lang="es-ES" i="1" dirty="0" err="1" smtClean="0"/>
                  <a:t>Adaptative</a:t>
                </a:r>
                <a:r>
                  <a:rPr lang="es-ES" i="1" dirty="0" smtClean="0"/>
                  <a:t> k-</a:t>
                </a:r>
                <a:r>
                  <a:rPr lang="es-ES" i="1" dirty="0" err="1" smtClean="0"/>
                  <a:t>means</a:t>
                </a:r>
              </a:p>
              <a:p>
                <a:pPr lvl="1"/>
                <a:r>
                  <a:rPr lang="es-ES" dirty="0" smtClean="0"/>
                  <a:t>Se necesitan 2 parámetros:</a:t>
                </a:r>
              </a:p>
              <a:p>
                <a:pPr lvl="1"/>
                <a:r>
                  <a:rPr lang="es-ES" dirty="0" smtClean="0"/>
                  <a:t>Mínima distancia entre especies diferentes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Máxima distancia </a:t>
                </a:r>
                <a:r>
                  <a:rPr lang="es-ES" dirty="0" smtClean="0"/>
                  <a:t>entre individuos de la misma especie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75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Adaptive</a:t>
            </a:r>
            <a:r>
              <a:rPr lang="es-ES" dirty="0" smtClean="0"/>
              <a:t> k-</a:t>
            </a:r>
            <a:r>
              <a:rPr lang="es-ES" dirty="0" err="1" smtClean="0"/>
              <a:t>means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fitness</a:t>
            </a:r>
            <a:r>
              <a:rPr lang="es-ES" dirty="0" smtClean="0"/>
              <a:t> </a:t>
            </a:r>
            <a:r>
              <a:rPr lang="es-ES" dirty="0" err="1" smtClean="0"/>
              <a:t>sharing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Ordenar la población de mejor a peor aptitud</a:t>
                </a:r>
              </a:p>
              <a:p>
                <a:r>
                  <a:rPr lang="es-ES" dirty="0" smtClean="0"/>
                  <a:t>Generar un número aleatorio </a:t>
                </a:r>
                <a:r>
                  <a:rPr lang="es-ES" i="1" dirty="0" smtClean="0"/>
                  <a:t>k</a:t>
                </a:r>
                <a:r>
                  <a:rPr lang="es-ES" dirty="0" smtClean="0"/>
                  <a:t> y tomar los </a:t>
                </a:r>
                <a:r>
                  <a:rPr lang="es-ES" i="1" dirty="0" smtClean="0"/>
                  <a:t>k </a:t>
                </a:r>
                <a:r>
                  <a:rPr lang="es-ES" dirty="0" smtClean="0"/>
                  <a:t> primeros individuos como centro de las especies. </a:t>
                </a:r>
              </a:p>
              <a:p>
                <a:r>
                  <a:rPr lang="es-ES" dirty="0" smtClean="0"/>
                  <a:t>Si se sobrepasa la distancia entre especies, unir las especies y tomar como centro de la nueva especie un </a:t>
                </a:r>
                <a:r>
                  <a:rPr lang="es-ES" dirty="0" err="1" smtClean="0"/>
                  <a:t>centroide</a:t>
                </a:r>
                <a:endParaRPr lang="es-ES" dirty="0"/>
              </a:p>
              <a:p>
                <a:r>
                  <a:rPr lang="es-ES" dirty="0" smtClean="0"/>
                  <a:t>Calcular la distancia mínima del resto de los individuos de la población a una especie. </a:t>
                </a:r>
                <a:endParaRPr lang="es-ES" dirty="0"/>
              </a:p>
              <a:p>
                <a:r>
                  <a:rPr lang="es-ES" dirty="0" smtClean="0"/>
                  <a:t>Asignar al individuo a la especie más cercana, si la distancia no sobrepasa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750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Adaptive</a:t>
            </a:r>
            <a:r>
              <a:rPr lang="es-ES" dirty="0" smtClean="0"/>
              <a:t> k-</a:t>
            </a:r>
            <a:r>
              <a:rPr lang="es-ES" dirty="0" err="1" smtClean="0"/>
              <a:t>means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fitness</a:t>
            </a:r>
            <a:r>
              <a:rPr lang="es-ES" dirty="0" smtClean="0"/>
              <a:t> </a:t>
            </a:r>
            <a:r>
              <a:rPr lang="es-ES" dirty="0" err="1" smtClean="0"/>
              <a:t>sharing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Si sobrepasa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ES" dirty="0" smtClean="0"/>
                  <a:t>, </a:t>
                </a:r>
                <a:r>
                  <a:rPr lang="es-ES" dirty="0"/>
                  <a:t>crear una nueva especie, con dicho individuo como </a:t>
                </a:r>
                <a:r>
                  <a:rPr lang="es-ES" dirty="0" smtClean="0"/>
                  <a:t>centro</a:t>
                </a:r>
              </a:p>
              <a:p>
                <a:r>
                  <a:rPr lang="es-ES" dirty="0" smtClean="0"/>
                  <a:t>Recalcular todos los centros de las especies</a:t>
                </a:r>
              </a:p>
              <a:p>
                <a:r>
                  <a:rPr lang="es-ES" dirty="0" smtClean="0"/>
                  <a:t>Verificar que no se sobrepase la distancia mínima entre especies, si sucediera, se fusionan las especies y se recalcula el </a:t>
                </a:r>
                <a:r>
                  <a:rPr lang="es-ES" dirty="0" err="1" smtClean="0"/>
                  <a:t>centroide</a:t>
                </a:r>
                <a:endParaRPr lang="es-ES" dirty="0"/>
              </a:p>
              <a:p>
                <a:r>
                  <a:rPr lang="es-ES" dirty="0" smtClean="0"/>
                  <a:t>Cuando todos los individuos estén ubicados, fijar los centros de las especies, y asignar cada individuo a su centro más cercano</a:t>
                </a:r>
                <a:endParaRPr lang="es-ES" dirty="0"/>
              </a:p>
              <a:p>
                <a:r>
                  <a:rPr lang="es-ES" dirty="0" smtClean="0"/>
                  <a:t>Calcular la cantidad de individuos de cada especie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r="-4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7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Adaptive</a:t>
            </a:r>
            <a:r>
              <a:rPr lang="es-ES" dirty="0" smtClean="0"/>
              <a:t> k-</a:t>
            </a:r>
            <a:r>
              <a:rPr lang="es-ES" dirty="0" err="1" smtClean="0"/>
              <a:t>means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fitness</a:t>
            </a:r>
            <a:r>
              <a:rPr lang="es-ES" dirty="0" smtClean="0"/>
              <a:t> </a:t>
            </a:r>
            <a:r>
              <a:rPr lang="es-ES" dirty="0" err="1" smtClean="0"/>
              <a:t>sharing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Calcular la aptitud compartida de cada individuo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dirty="0" smtClean="0"/>
                  <a:t>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dirty="0"/>
                  <a:t>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s-ES" dirty="0" smtClean="0"/>
                  <a:t>, y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r>
                  <a:rPr lang="es-ES" dirty="0" smtClean="0"/>
                  <a:t> es la distancia del individuo a su centro,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dirty="0" smtClean="0"/>
                  <a:t> es la cantidad de individuos de la especie </a:t>
                </a:r>
                <a:r>
                  <a:rPr lang="es-ES" i="1" dirty="0" smtClean="0"/>
                  <a:t>c</a:t>
                </a:r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 smtClean="0"/>
                  <a:t> es un parámetro de control, usualmente igual a 1. </a:t>
                </a:r>
              </a:p>
              <a:p>
                <a:endParaRPr lang="es-ES" dirty="0"/>
              </a:p>
              <a:p>
                <a:r>
                  <a:rPr lang="es-ES" dirty="0" smtClean="0"/>
                  <a:t>El algoritmo prohíbe la reproducción entre individuos de especies diferentes.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27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Dynamic</a:t>
            </a:r>
            <a:r>
              <a:rPr lang="es-ES" i="1" dirty="0" smtClean="0"/>
              <a:t> Niche </a:t>
            </a:r>
            <a:r>
              <a:rPr lang="es-ES" i="1" dirty="0" err="1" smtClean="0"/>
              <a:t>Sharing</a:t>
            </a:r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Requiere 2 parámetros</a:t>
                </a:r>
              </a:p>
              <a:p>
                <a:pPr lvl="1"/>
                <a:r>
                  <a:rPr lang="es-ES" dirty="0" smtClean="0"/>
                  <a:t>Cantidad de picos </a:t>
                </a:r>
                <a:r>
                  <a:rPr lang="es-ES" i="1" dirty="0" smtClean="0"/>
                  <a:t>k</a:t>
                </a:r>
                <a:endParaRPr lang="es-ES" dirty="0" smtClean="0"/>
              </a:p>
              <a:p>
                <a:pPr lvl="1"/>
                <a:r>
                  <a:rPr lang="es-ES" dirty="0" smtClean="0"/>
                  <a:t>Radio menor de un nicho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s-ES" dirty="0" smtClean="0"/>
              </a:p>
              <a:p>
                <a:endParaRPr lang="es-ES" dirty="0" smtClean="0"/>
              </a:p>
              <a:p>
                <a:r>
                  <a:rPr lang="es-ES" dirty="0" smtClean="0"/>
                  <a:t>Ordenar </a:t>
                </a:r>
                <a:r>
                  <a:rPr lang="es-ES" dirty="0"/>
                  <a:t>la población de mejor a peor aptitud</a:t>
                </a:r>
              </a:p>
              <a:p>
                <a:r>
                  <a:rPr lang="es-ES" dirty="0"/>
                  <a:t>Asignar el 1er individuo como centro de la primera especie, y denominarlo </a:t>
                </a:r>
                <a:r>
                  <a:rPr lang="es-ES" dirty="0" smtClean="0"/>
                  <a:t>ganador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19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Dynamic</a:t>
            </a:r>
            <a:r>
              <a:rPr lang="es-ES" i="1" dirty="0" smtClean="0"/>
              <a:t> Niche </a:t>
            </a:r>
            <a:r>
              <a:rPr lang="es-ES" i="1" dirty="0" err="1" smtClean="0"/>
              <a:t>Sharing</a:t>
            </a:r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Repetir (del 2do al último individuo)</a:t>
                </a:r>
              </a:p>
              <a:p>
                <a:pPr lvl="1"/>
                <a:r>
                  <a:rPr lang="es-ES" dirty="0"/>
                  <a:t>Calcular la menor distancia a uno de los centros </a:t>
                </a:r>
              </a:p>
              <a:p>
                <a:pPr lvl="2"/>
                <a:r>
                  <a:rPr lang="es-ES" dirty="0"/>
                  <a:t>Si la distancia sobrepasa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/>
                  <a:t> </a:t>
                </a:r>
              </a:p>
              <a:p>
                <a:pPr lvl="3"/>
                <a:r>
                  <a:rPr lang="es-ES" dirty="0"/>
                  <a:t>Si el número de especies es menor que </a:t>
                </a:r>
                <a:r>
                  <a:rPr lang="es-ES" i="1" dirty="0"/>
                  <a:t>k</a:t>
                </a:r>
                <a:r>
                  <a:rPr lang="es-ES" dirty="0"/>
                  <a:t>, crear una nueva </a:t>
                </a:r>
                <a:r>
                  <a:rPr lang="es-ES" dirty="0" smtClean="0"/>
                  <a:t>especie donde el individuo es su centro</a:t>
                </a:r>
              </a:p>
              <a:p>
                <a:pPr lvl="3"/>
                <a:r>
                  <a:rPr lang="es-ES" dirty="0" smtClean="0"/>
                  <a:t>Si no, asignar el individuo actual como un individuo independiente</a:t>
                </a:r>
              </a:p>
              <a:p>
                <a:pPr lvl="2"/>
                <a:r>
                  <a:rPr lang="es-ES" dirty="0"/>
                  <a:t>Si dicha distancia es menor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dirty="0"/>
                  <a:t> asignar el individuo a dicha especie</a:t>
                </a:r>
              </a:p>
              <a:p>
                <a:r>
                  <a:rPr lang="es-ES" dirty="0"/>
                  <a:t>Calcular la aptitud compartida de cada individuo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es la cantidad de individuos en el nicho al que pertenece, 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𝑝𝑜𝑝𝑠𝑖𝑧𝑒</m:t>
                        </m:r>
                      </m:sup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𝑠h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dirty="0" smtClean="0"/>
                  <a:t> si el individuo es independiente 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1783" b="-117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Genéticos: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Tamaño de la población</a:t>
            </a:r>
          </a:p>
          <a:p>
            <a:pPr lvl="1"/>
            <a:r>
              <a:rPr lang="es-ES" dirty="0" smtClean="0"/>
              <a:t>Indica la cantidad de soluciones que manejará el algoritmo</a:t>
            </a:r>
          </a:p>
          <a:p>
            <a:r>
              <a:rPr lang="es-ES" dirty="0" smtClean="0"/>
              <a:t>Número de generaciones</a:t>
            </a:r>
          </a:p>
          <a:p>
            <a:pPr lvl="1"/>
            <a:r>
              <a:rPr lang="es-ES" dirty="0" smtClean="0"/>
              <a:t>Cantidad de iteraciones que realizará el algoritmo para encontrar una buena solución</a:t>
            </a:r>
          </a:p>
          <a:p>
            <a:r>
              <a:rPr lang="es-ES" dirty="0" smtClean="0"/>
              <a:t>Probabilidad de cruzamiento</a:t>
            </a:r>
          </a:p>
          <a:p>
            <a:pPr lvl="1"/>
            <a:r>
              <a:rPr lang="es-ES_tradnl" dirty="0"/>
              <a:t>Valor entre 0 y 1 que permite determinar si procede o no el cruce. Como la frecuencia de cruce es alta este debe ser un valor </a:t>
            </a:r>
            <a:r>
              <a:rPr lang="es-ES_tradnl" dirty="0" smtClean="0"/>
              <a:t>alto</a:t>
            </a:r>
            <a:endParaRPr lang="es-ES" dirty="0" smtClean="0"/>
          </a:p>
          <a:p>
            <a:r>
              <a:rPr lang="es-ES" dirty="0" smtClean="0"/>
              <a:t>Probabilidad de mutación</a:t>
            </a:r>
          </a:p>
          <a:p>
            <a:pPr lvl="1"/>
            <a:r>
              <a:rPr lang="es-ES_tradnl" dirty="0"/>
              <a:t>Valor entre 0 y 1 que permite determinar si procede o no la mutación. Como la frecuencia de mutación es pequeña este debe ser un valor </a:t>
            </a:r>
            <a:r>
              <a:rPr lang="es-ES_tradnl" dirty="0" smtClean="0"/>
              <a:t>pequeño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3560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Crowding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 relacionado con el reemplazo de individuos</a:t>
            </a:r>
          </a:p>
          <a:p>
            <a:endParaRPr lang="es-ES" dirty="0" smtClean="0"/>
          </a:p>
          <a:p>
            <a:r>
              <a:rPr lang="es-ES" dirty="0" smtClean="0"/>
              <a:t>Se asume que el espacio de búsqueda está lleno, y que los nuevos individuos deben competir con los viejos durante el proceso evolutivo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err="1" smtClean="0"/>
              <a:t>crowding</a:t>
            </a:r>
            <a:r>
              <a:rPr lang="es-ES" dirty="0" smtClean="0"/>
              <a:t> se utiliza durante la estrategia de remplazo de los Algoritmos Evolutivos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8494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Mecanismos. </a:t>
            </a:r>
            <a:r>
              <a:rPr lang="es-ES" i="1" dirty="0" err="1" smtClean="0"/>
              <a:t>Deterministic</a:t>
            </a:r>
            <a:r>
              <a:rPr lang="es-ES" i="1" dirty="0" smtClean="0"/>
              <a:t> </a:t>
            </a:r>
            <a:r>
              <a:rPr lang="es-ES" i="1" dirty="0" err="1" smtClean="0"/>
              <a:t>Crowding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Sean 2 padres p1 y p2, y sus dos hijos h1 y h2</a:t>
            </a:r>
          </a:p>
          <a:p>
            <a:endParaRPr lang="es-ES" dirty="0"/>
          </a:p>
          <a:p>
            <a:r>
              <a:rPr lang="es-ES" dirty="0" smtClean="0"/>
              <a:t>Para los dos hijos:</a:t>
            </a:r>
          </a:p>
          <a:p>
            <a:pPr lvl="1"/>
            <a:r>
              <a:rPr lang="es-ES" dirty="0" smtClean="0"/>
              <a:t>Se hayan los pares más cercanos (padre, hijo)</a:t>
            </a:r>
          </a:p>
          <a:p>
            <a:pPr lvl="1"/>
            <a:r>
              <a:rPr lang="es-ES" dirty="0" smtClean="0"/>
              <a:t>Si la aptitud del hijo supera la del padre, se remplaza el padre por el hijo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870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Desempeño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En la optimización multimodal, hay que tener en cuenta que se desean obtener múltiples soluciones diferentes</a:t>
                </a:r>
              </a:p>
              <a:p>
                <a:endParaRPr lang="es-ES" dirty="0"/>
              </a:p>
              <a:p>
                <a:r>
                  <a:rPr lang="es-ES" dirty="0" smtClean="0"/>
                  <a:t>Si se conoce un pico x, con una aptitud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 smtClean="0"/>
                  <a:t> se considera que una solución y fue acertada si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ES" dirty="0" smtClean="0"/>
                  <a:t> y si la diferencia de aptitud entre ellas no sobrepasa un umbral, usualmente pequeño.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r="-4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Desempeño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Siempre hay que correr los algoritmos varias veces (usualmente 10 veces) y tener en cuenta la media y desviación estándar de las diferentes corridas</a:t>
                </a:r>
              </a:p>
              <a:p>
                <a:r>
                  <a:rPr lang="es-ES" dirty="0" smtClean="0"/>
                  <a:t>Medidas:</a:t>
                </a:r>
              </a:p>
              <a:p>
                <a:pPr lvl="1"/>
                <a:r>
                  <a:rPr lang="es-ES" dirty="0" smtClean="0"/>
                  <a:t>ENPM: número de picos mantenidos</a:t>
                </a:r>
              </a:p>
              <a:p>
                <a:pPr lvl="1"/>
                <a:r>
                  <a:rPr lang="es-ES" dirty="0" smtClean="0"/>
                  <a:t>MPR: razón de picos máxima</a:t>
                </a:r>
              </a:p>
              <a:p>
                <a:pPr lvl="2"/>
                <a:r>
                  <a:rPr lang="es-ES" dirty="0" smtClean="0"/>
                  <a:t>Sean k picos reales, con altura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 smtClean="0"/>
                  <a:t> y sean m picos encontrados, con alturas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 smtClean="0"/>
                  <a:t> MPR se define como: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𝑀𝑃𝑅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r="-4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Optimización </a:t>
            </a:r>
            <a:r>
              <a:rPr lang="es-ES" dirty="0" err="1" smtClean="0"/>
              <a:t>multiobjetivo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014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Dominancia de Pareto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Supongamos n objetivos</a:t>
            </a:r>
          </a:p>
          <a:p>
            <a:r>
              <a:rPr lang="es-ES" dirty="0" smtClean="0"/>
              <a:t>Si una solución a es mejor que una b en al menos un objetivo, e igual en el resto, se dice que a domina a b</a:t>
            </a:r>
          </a:p>
          <a:p>
            <a:r>
              <a:rPr lang="es-ES" dirty="0" smtClean="0"/>
              <a:t>Si una solución a es mejor que una b en un objetivo, y es peor en al menos 1 objetivo, se dice que son soluciones inconmensurables o de compromiso</a:t>
            </a:r>
          </a:p>
          <a:p>
            <a:r>
              <a:rPr lang="es-ES" dirty="0" smtClean="0"/>
              <a:t>El frente de Pareto está compuesto por las soluciones de compromiso</a:t>
            </a:r>
            <a:endParaRPr lang="es-ES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391927"/>
              </p:ext>
            </p:extLst>
          </p:nvPr>
        </p:nvGraphicFramePr>
        <p:xfrm>
          <a:off x="6194738" y="2603500"/>
          <a:ext cx="5394102" cy="363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5755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Dominancia de Pareto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Dominancia fuerte</a:t>
            </a:r>
          </a:p>
          <a:p>
            <a:pPr lvl="1"/>
            <a:r>
              <a:rPr lang="es-ES" dirty="0" smtClean="0"/>
              <a:t>Una solución a domina fuertemente a una b si es mejor que esta en todos los objetivos</a:t>
            </a:r>
          </a:p>
          <a:p>
            <a:endParaRPr lang="es-ES" dirty="0" smtClean="0"/>
          </a:p>
          <a:p>
            <a:r>
              <a:rPr lang="es-ES" dirty="0" smtClean="0"/>
              <a:t>Dominancia débil</a:t>
            </a:r>
          </a:p>
          <a:p>
            <a:pPr lvl="1"/>
            <a:r>
              <a:rPr lang="es-ES" dirty="0"/>
              <a:t>Una solución a domina fuertemente a una b si es mejor que esta en </a:t>
            </a:r>
            <a:r>
              <a:rPr lang="es-ES" dirty="0" smtClean="0"/>
              <a:t>algunos objetivos e igual en el resto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33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Evolutivos </a:t>
            </a:r>
            <a:r>
              <a:rPr lang="es-ES" dirty="0" err="1" smtClean="0"/>
              <a:t>Multiobjetivo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MOEAs</a:t>
            </a:r>
            <a:r>
              <a:rPr lang="es-ES" dirty="0" smtClean="0"/>
              <a:t> (</a:t>
            </a:r>
            <a:r>
              <a:rPr lang="es-ES" i="1" dirty="0" err="1" smtClean="0"/>
              <a:t>Multiobjective</a:t>
            </a:r>
            <a:r>
              <a:rPr lang="es-ES" i="1" dirty="0" smtClean="0"/>
              <a:t> </a:t>
            </a:r>
            <a:r>
              <a:rPr lang="es-ES" i="1" dirty="0" err="1" smtClean="0"/>
              <a:t>Evolutionary</a:t>
            </a:r>
            <a:r>
              <a:rPr lang="es-ES" i="1" dirty="0" smtClean="0"/>
              <a:t> </a:t>
            </a:r>
            <a:r>
              <a:rPr lang="es-ES" i="1" dirty="0" err="1"/>
              <a:t>A</a:t>
            </a:r>
            <a:r>
              <a:rPr lang="es-ES" i="1" dirty="0" err="1" smtClean="0"/>
              <a:t>lgorithms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Se trata de lograr que se </a:t>
            </a:r>
            <a:r>
              <a:rPr lang="es-ES" dirty="0" smtClean="0"/>
              <a:t>obtengan </a:t>
            </a:r>
            <a:r>
              <a:rPr lang="es-ES" dirty="0" smtClean="0"/>
              <a:t>individuos diversos, que sean no dominados entre sí (pertenezcan al frente de Pareto o que sean Pareto óptimos)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60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Vector-</a:t>
            </a:r>
            <a:r>
              <a:rPr lang="es-ES" dirty="0" err="1" smtClean="0"/>
              <a:t>Evaluated</a:t>
            </a:r>
            <a:r>
              <a:rPr lang="es-ES" dirty="0" smtClean="0"/>
              <a:t> </a:t>
            </a:r>
            <a:r>
              <a:rPr lang="es-ES" dirty="0" err="1" smtClean="0"/>
              <a:t>Genetic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VEGA es el primer trabajo de </a:t>
            </a:r>
            <a:r>
              <a:rPr lang="es-ES" dirty="0" err="1" smtClean="0"/>
              <a:t>MOEAs</a:t>
            </a:r>
            <a:r>
              <a:rPr lang="es-ES" dirty="0" smtClean="0"/>
              <a:t>. Fue en 1985</a:t>
            </a:r>
          </a:p>
          <a:p>
            <a:r>
              <a:rPr lang="es-ES" dirty="0" smtClean="0"/>
              <a:t>Se divide la población en m sub-poblaciones, y cada una de ellas evoluciona con un único objetivo </a:t>
            </a:r>
          </a:p>
          <a:p>
            <a:endParaRPr lang="es-ES" dirty="0" smtClean="0"/>
          </a:p>
          <a:p>
            <a:r>
              <a:rPr lang="es-ES" dirty="0" smtClean="0"/>
              <a:t>¿Cuál es el fallo?</a:t>
            </a:r>
          </a:p>
          <a:p>
            <a:r>
              <a:rPr lang="es-ES" dirty="0" smtClean="0"/>
              <a:t>Los objetivos evolucionan en paralelo, si hay dependencias entre ellos no se tienen en cuenta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36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es posible hacer selección proporcional</a:t>
            </a:r>
          </a:p>
          <a:p>
            <a:endParaRPr lang="es-ES" dirty="0" smtClean="0"/>
          </a:p>
          <a:p>
            <a:r>
              <a:rPr lang="es-ES" dirty="0" smtClean="0"/>
              <a:t>¿Cómo seleccionar los individuos?</a:t>
            </a:r>
            <a:endParaRPr lang="es-ES" dirty="0"/>
          </a:p>
          <a:p>
            <a:pPr lvl="1"/>
            <a:r>
              <a:rPr lang="es-ES" dirty="0" smtClean="0"/>
              <a:t>Torneo</a:t>
            </a:r>
          </a:p>
          <a:p>
            <a:pPr lvl="1"/>
            <a:r>
              <a:rPr lang="es-ES" dirty="0" smtClean="0"/>
              <a:t>Ranking</a:t>
            </a:r>
          </a:p>
          <a:p>
            <a:pPr lvl="1"/>
            <a:r>
              <a:rPr lang="es-ES" dirty="0" smtClean="0"/>
              <a:t>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03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parámetros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373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Ranking de Pareto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obtienen los individuos no dominados, y se les asigna valor 1. </a:t>
            </a:r>
            <a:r>
              <a:rPr lang="es-ES" dirty="0"/>
              <a:t> </a:t>
            </a:r>
            <a:r>
              <a:rPr lang="es-ES" dirty="0" smtClean="0"/>
              <a:t>Se eliminan de la competencia</a:t>
            </a:r>
          </a:p>
          <a:p>
            <a:r>
              <a:rPr lang="es-ES" dirty="0" smtClean="0"/>
              <a:t>Se obtienen los individuos no dominados (de los restantes) y se les asigna valor 2. Se eliminan de la competencia</a:t>
            </a:r>
          </a:p>
          <a:p>
            <a:r>
              <a:rPr lang="es-ES" dirty="0" smtClean="0"/>
              <a:t>El proceso se repite hasta que todos los individuos estén numerados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9919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Ranking MOP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capaz de distinguir entre individuos dominados</a:t>
            </a:r>
          </a:p>
          <a:p>
            <a:endParaRPr lang="es-ES" dirty="0"/>
          </a:p>
          <a:p>
            <a:r>
              <a:rPr lang="es-ES" dirty="0" smtClean="0"/>
              <a:t>Se calcula el frente de Pareto y a los individuos en él se les asigna valor 1</a:t>
            </a:r>
          </a:p>
          <a:p>
            <a:r>
              <a:rPr lang="es-ES" dirty="0" smtClean="0"/>
              <a:t>Al resto de los individuos se les cuenta cuántos individuos del frente lo dominan</a:t>
            </a:r>
          </a:p>
          <a:p>
            <a:r>
              <a:rPr lang="es-ES" dirty="0" smtClean="0"/>
              <a:t>A estos individuos se les asigna valor 1 + cantidad de individuos que lo dominan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28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 de Pareto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 para manejar torneos binarios</a:t>
            </a:r>
          </a:p>
          <a:p>
            <a:endParaRPr lang="es-ES" dirty="0"/>
          </a:p>
          <a:p>
            <a:r>
              <a:rPr lang="es-ES" dirty="0" smtClean="0"/>
              <a:t>Se seleccionan 2 competidores</a:t>
            </a:r>
          </a:p>
          <a:p>
            <a:r>
              <a:rPr lang="es-ES" dirty="0" smtClean="0"/>
              <a:t>Se selecciona un conjunto de competidores de referencia</a:t>
            </a:r>
          </a:p>
          <a:p>
            <a:r>
              <a:rPr lang="es-ES" dirty="0" smtClean="0"/>
              <a:t>Se compara cada competidor con el conjunto de referencia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18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 de Pareto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Posibles escenarios</a:t>
            </a:r>
          </a:p>
          <a:p>
            <a:pPr lvl="1"/>
            <a:r>
              <a:rPr lang="es-ES" dirty="0" smtClean="0"/>
              <a:t>Uno de ellos domina al conjunto de referencia y el otro no</a:t>
            </a:r>
          </a:p>
          <a:p>
            <a:pPr lvl="1"/>
            <a:r>
              <a:rPr lang="es-ES" dirty="0" smtClean="0"/>
              <a:t>Los 2 o ninguno dominan al conjunto de referencia</a:t>
            </a:r>
          </a:p>
          <a:p>
            <a:pPr lvl="2"/>
            <a:r>
              <a:rPr lang="es-ES" dirty="0" smtClean="0"/>
              <a:t>Gana el que está en la región menos poblada</a:t>
            </a:r>
            <a:endParaRPr lang="es-ES" dirty="0"/>
          </a:p>
          <a:p>
            <a:r>
              <a:rPr lang="es-ES" dirty="0" smtClean="0"/>
              <a:t>¿Cómo saber cuan poblada es una región?</a:t>
            </a:r>
          </a:p>
          <a:p>
            <a:pPr lvl="1"/>
            <a:r>
              <a:rPr lang="es-ES" dirty="0" smtClean="0"/>
              <a:t>Cantidad de individuos en los nichos</a:t>
            </a:r>
          </a:p>
          <a:p>
            <a:pPr lvl="1"/>
            <a:r>
              <a:rPr lang="es-E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0101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Distribución de los individuos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muy necesario tenerla en cuenta para obtener una buena representación de la frontera de Pareto</a:t>
            </a:r>
          </a:p>
          <a:p>
            <a:endParaRPr lang="es-ES" dirty="0" smtClean="0"/>
          </a:p>
          <a:p>
            <a:r>
              <a:rPr lang="es-ES" dirty="0" smtClean="0"/>
              <a:t>Es imprescindible en las etapas de selección y reemplazo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475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distribución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 smtClean="0"/>
              <a:t>Usando la cantidad de individuos</a:t>
            </a:r>
          </a:p>
          <a:p>
            <a:endParaRPr lang="es-ES" dirty="0"/>
          </a:p>
          <a:p>
            <a:r>
              <a:rPr lang="es-ES" dirty="0" smtClean="0"/>
              <a:t>Se divide el espacio de búsqueda en </a:t>
            </a:r>
            <a:r>
              <a:rPr lang="es-ES" dirty="0" err="1" smtClean="0"/>
              <a:t>hipercubos</a:t>
            </a:r>
            <a:r>
              <a:rPr lang="es-ES" dirty="0" smtClean="0"/>
              <a:t>, y se cuenta la cantidad de soluciones no dominadas en cada uno de ellos</a:t>
            </a:r>
          </a:p>
          <a:p>
            <a:r>
              <a:rPr lang="es-ES" dirty="0" smtClean="0"/>
              <a:t>A esta cantidad se le </a:t>
            </a:r>
            <a:r>
              <a:rPr lang="es-ES" dirty="0" smtClean="0"/>
              <a:t>denomina factor de </a:t>
            </a:r>
            <a:r>
              <a:rPr lang="es-ES" i="1" dirty="0" err="1" smtClean="0"/>
              <a:t>squeeze</a:t>
            </a:r>
            <a:r>
              <a:rPr lang="es-ES" i="1" dirty="0" smtClean="0"/>
              <a:t> </a:t>
            </a:r>
          </a:p>
          <a:p>
            <a:endParaRPr lang="es-ES" i="1" dirty="0"/>
          </a:p>
          <a:p>
            <a:r>
              <a:rPr lang="es-ES" dirty="0" smtClean="0"/>
              <a:t>Se prefieren los individuos con factor bajo (están en regiones menos pobladas)</a:t>
            </a:r>
          </a:p>
        </p:txBody>
      </p:sp>
    </p:spTree>
    <p:extLst>
      <p:ext uri="{BB962C8B-B14F-4D97-AF65-F5344CB8AC3E}">
        <p14:creationId xmlns:p14="http://schemas.microsoft.com/office/powerpoint/2010/main" val="160833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distribución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6636763" cy="34163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u="sng" dirty="0" smtClean="0"/>
                  <a:t>Usando medidas de distancia</a:t>
                </a:r>
              </a:p>
              <a:p>
                <a:endParaRPr lang="es-ES" dirty="0"/>
              </a:p>
              <a:p>
                <a:r>
                  <a:rPr lang="es-ES" dirty="0" smtClean="0"/>
                  <a:t>Distancia de </a:t>
                </a:r>
                <a:r>
                  <a:rPr lang="es-ES" i="1" dirty="0" err="1" smtClean="0"/>
                  <a:t>crowding</a:t>
                </a:r>
                <a:endParaRPr lang="es-ES" dirty="0" smtClean="0"/>
              </a:p>
              <a:p>
                <a:r>
                  <a:rPr lang="es-ES" dirty="0" smtClean="0"/>
                  <a:t>Se utiliza para comparar  entre individuos que tienen el mismo </a:t>
                </a:r>
                <a:r>
                  <a:rPr lang="es-ES" dirty="0" smtClean="0"/>
                  <a:t>Ranking </a:t>
                </a:r>
                <a:r>
                  <a:rPr lang="es-ES" dirty="0" smtClean="0"/>
                  <a:t>de Pareto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dirty="0" smtClean="0"/>
                  <a:t>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+1]</m:t>
                            </m:r>
                          </m:sup>
                        </m:sSub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</m:oMath>
                </a14:m>
                <a:endParaRPr lang="es-ES" i="1" dirty="0"/>
              </a:p>
              <a:p>
                <a:r>
                  <a:rPr lang="es-ES" dirty="0" smtClean="0"/>
                  <a:t>Se tiene la secuencia de individuos ordenados por el  valor de aptitud en el objetivo k,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s-ES" dirty="0" smtClean="0"/>
                  <a:t> representa la aptitud del individuo j en la secuencia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6636763" cy="3416300"/>
              </a:xfrm>
              <a:blipFill rotWithShape="0">
                <a:blip r:embed="rId2"/>
                <a:stretch>
                  <a:fillRect l="-184" t="-17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16" y="2603500"/>
            <a:ext cx="4471380" cy="39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NSGA-II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Nondominated </a:t>
                </a:r>
                <a:r>
                  <a:rPr lang="es-ES" dirty="0" err="1" smtClean="0"/>
                  <a:t>Sorting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Genetic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Algorithm</a:t>
                </a:r>
                <a:r>
                  <a:rPr lang="es-ES" dirty="0" smtClean="0"/>
                  <a:t> – II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Inicialización del algoritmo </a:t>
                </a:r>
              </a:p>
              <a:p>
                <a:r>
                  <a:rPr lang="es-ES" dirty="0" smtClean="0"/>
                  <a:t>Fase 1.</a:t>
                </a:r>
              </a:p>
              <a:p>
                <a:pPr lvl="1"/>
                <a:r>
                  <a:rPr lang="es-ES" dirty="0" smtClean="0"/>
                  <a:t>Combinar el archivo A(t) con la población existente P(t) para obtener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𝑝𝑜𝑝𝑠𝑖𝑧𝑒</m:t>
                    </m:r>
                  </m:oMath>
                </a14:m>
                <a:r>
                  <a:rPr lang="es-ES" dirty="0" smtClean="0"/>
                  <a:t> individuos</a:t>
                </a:r>
              </a:p>
              <a:p>
                <a:pPr lvl="1"/>
                <a:r>
                  <a:rPr lang="es-ES" dirty="0" smtClean="0"/>
                  <a:t>Asignarle un </a:t>
                </a:r>
                <a:r>
                  <a:rPr lang="es-ES" dirty="0" smtClean="0"/>
                  <a:t>Ranking </a:t>
                </a:r>
                <a:r>
                  <a:rPr lang="es-ES" dirty="0" smtClean="0"/>
                  <a:t>de Pareto a cada individuo</a:t>
                </a:r>
              </a:p>
              <a:p>
                <a:pPr lvl="1"/>
                <a:r>
                  <a:rPr lang="es-ES" dirty="0" smtClean="0"/>
                  <a:t>Calcular la distancia de </a:t>
                </a:r>
                <a:r>
                  <a:rPr lang="es-ES" i="1" dirty="0" err="1" smtClean="0"/>
                  <a:t>crowding</a:t>
                </a:r>
                <a:r>
                  <a:rPr lang="es-ES" dirty="0" smtClean="0"/>
                  <a:t> de cada individuo (para buscar diversidad)</a:t>
                </a:r>
              </a:p>
              <a:p>
                <a:pPr lvl="1"/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84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NSGA-II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Fase 2.</a:t>
            </a:r>
          </a:p>
          <a:p>
            <a:pPr lvl="1"/>
            <a:r>
              <a:rPr lang="es-ES" dirty="0" smtClean="0"/>
              <a:t>Insertar los individuos en el archivo A(t+1) de acuerdo a su ranking. Primero los de ranking 1, luego 2… Si todos los individuos de un determinado rango no caben en el archivo, se insertan de mayor a menor distancia de </a:t>
            </a:r>
            <a:r>
              <a:rPr lang="es-ES" i="1" dirty="0" err="1" smtClean="0"/>
              <a:t>crowding</a:t>
            </a:r>
            <a:endParaRPr lang="es-ES" i="1" dirty="0" smtClean="0"/>
          </a:p>
          <a:p>
            <a:r>
              <a:rPr lang="es-ES" dirty="0" smtClean="0"/>
              <a:t>Fase 3. </a:t>
            </a:r>
          </a:p>
          <a:p>
            <a:pPr lvl="1"/>
            <a:r>
              <a:rPr lang="es-ES" dirty="0" smtClean="0"/>
              <a:t>Seleccionar individuos del archivo A(t+1) mediante torneo binario para obtener un conjunto de progenitores</a:t>
            </a:r>
          </a:p>
          <a:p>
            <a:pPr lvl="2"/>
            <a:r>
              <a:rPr lang="es-ES" dirty="0" smtClean="0"/>
              <a:t>Gana el de menor ranking, en caso de empate el de mayor distancia</a:t>
            </a:r>
          </a:p>
          <a:p>
            <a:pPr lvl="1"/>
            <a:r>
              <a:rPr lang="es-ES" dirty="0" smtClean="0"/>
              <a:t>Generar la nueva población por cruzamiento y mutación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677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Independiente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implementación del NSGA-II</a:t>
            </a:r>
          </a:p>
          <a:p>
            <a:pPr lvl="1"/>
            <a:r>
              <a:rPr lang="es-ES" dirty="0" smtClean="0"/>
              <a:t>http://www.iitk.ac.in/kangal/codes.shtml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61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Ejemplo. Mutación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Control determinista de mutación con distribución normal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Se busca que la mutación sea cada vez menor en la medida en que converge el algoritmo</a:t>
                </a:r>
                <a:endParaRPr lang="es-ES" dirty="0"/>
              </a:p>
              <a:p>
                <a:r>
                  <a:rPr lang="es-ES" dirty="0" smtClean="0"/>
                  <a:t>Se actualiza la desviación estándar para la generación actual (gen) como sigue: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=1 − 0.9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𝑚𝑎𝑥𝑔𝑒𝑛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26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SPEA-2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Strength</a:t>
            </a:r>
            <a:r>
              <a:rPr lang="es-ES" i="1" dirty="0" smtClean="0"/>
              <a:t> Pareto </a:t>
            </a:r>
            <a:r>
              <a:rPr lang="es-ES" i="1" dirty="0" err="1" smtClean="0"/>
              <a:t>Evolutionary</a:t>
            </a:r>
            <a:r>
              <a:rPr lang="es-ES" i="1" dirty="0" smtClean="0"/>
              <a:t> </a:t>
            </a:r>
            <a:r>
              <a:rPr lang="es-ES" i="1" dirty="0" err="1" smtClean="0"/>
              <a:t>Algorithm</a:t>
            </a:r>
            <a:r>
              <a:rPr lang="es-ES" dirty="0" smtClean="0"/>
              <a:t> 2</a:t>
            </a:r>
          </a:p>
          <a:p>
            <a:endParaRPr lang="es-ES" dirty="0" smtClean="0"/>
          </a:p>
          <a:p>
            <a:r>
              <a:rPr lang="es-ES" dirty="0" smtClean="0"/>
              <a:t>Se basa en el funcionamiento del NSGA-II</a:t>
            </a:r>
          </a:p>
          <a:p>
            <a:pPr lvl="1"/>
            <a:r>
              <a:rPr lang="es-ES" dirty="0" smtClean="0"/>
              <a:t>Tamaño del archivo</a:t>
            </a:r>
          </a:p>
          <a:p>
            <a:pPr lvl="1"/>
            <a:r>
              <a:rPr lang="es-ES" dirty="0" smtClean="0"/>
              <a:t>Consideración del ranking de los individuos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49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SPEA-2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Cada individuo tiene asignado un valor que representa su fortaleza</a:t>
                </a:r>
              </a:p>
              <a:p>
                <a:r>
                  <a:rPr lang="es-ES" dirty="0" smtClean="0"/>
                  <a:t>La fortaleza de un individuo i consiste en el número de individuos de la unión de A y P que domina dicho individuo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≺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s-ES" dirty="0" smtClean="0"/>
              </a:p>
              <a:p>
                <a:endParaRPr lang="es-ES" dirty="0" smtClean="0"/>
              </a:p>
              <a:p>
                <a:r>
                  <a:rPr lang="es-ES" dirty="0" smtClean="0"/>
                  <a:t>Cada individuo tiene una aptitud temporal, que indica cuán bueno es para la convergencia. Se calcula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≺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47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SPEA-2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Cada individuo tiene una densidad asociada (para buscar diversidad)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s-ES" dirty="0" smtClean="0"/>
                  <a:t>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ES" dirty="0" smtClean="0"/>
                  <a:t> es la k-</a:t>
                </a:r>
                <a:r>
                  <a:rPr lang="es-ES" dirty="0" err="1" smtClean="0"/>
                  <a:t>ésima</a:t>
                </a:r>
                <a:r>
                  <a:rPr lang="es-ES" dirty="0" smtClean="0"/>
                  <a:t> distancia más cercana al individuo i</a:t>
                </a:r>
              </a:p>
              <a:p>
                <a:r>
                  <a:rPr lang="es-ES" dirty="0" smtClean="0"/>
                  <a:t>Se sugiere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rad>
                  </m:oMath>
                </a14:m>
                <a:r>
                  <a:rPr lang="es-ES" dirty="0" smtClean="0"/>
                  <a:t> donde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s-ES" dirty="0" smtClean="0"/>
                  <a:t> es el tamaño del archivo y N el tamaño de la población</a:t>
                </a:r>
              </a:p>
              <a:p>
                <a:endParaRPr lang="es-ES" dirty="0"/>
              </a:p>
              <a:p>
                <a:r>
                  <a:rPr lang="es-ES" dirty="0" smtClean="0"/>
                  <a:t>La aptitud de un individuo se calcula como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06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SPEA-2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¿Qué sucede si la cantidad de individuos no dominados es diferente al tamaño del archivo?</a:t>
                </a:r>
              </a:p>
              <a:p>
                <a:endParaRPr lang="es-ES" dirty="0"/>
              </a:p>
              <a:p>
                <a:r>
                  <a:rPr lang="es-ES" dirty="0" smtClean="0"/>
                  <a:t>Hay memos individuos no dominados: se añaden individuos dominados (los de mayor aptitud) hasta completar el archivo</a:t>
                </a:r>
              </a:p>
              <a:p>
                <a:endParaRPr lang="es-ES" dirty="0"/>
              </a:p>
              <a:p>
                <a:r>
                  <a:rPr lang="es-ES" dirty="0" smtClean="0"/>
                  <a:t>Hay más individuos no dominados: se eliminan los individuos de menor distancia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ES" dirty="0" smtClean="0"/>
                  <a:t> con respecto a otros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230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Independiente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implementación del SPEA-2</a:t>
            </a:r>
          </a:p>
          <a:p>
            <a:pPr lvl="1"/>
            <a:r>
              <a:rPr lang="es-ES" dirty="0" smtClean="0"/>
              <a:t>http://www.tik.ee.ethz.ch/sop/pisa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543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PESA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Pareto </a:t>
            </a:r>
            <a:r>
              <a:rPr lang="es-ES" i="1" dirty="0" err="1" smtClean="0"/>
              <a:t>Envelope-based</a:t>
            </a:r>
            <a:r>
              <a:rPr lang="es-ES" i="1" dirty="0" smtClean="0"/>
              <a:t> </a:t>
            </a:r>
            <a:r>
              <a:rPr lang="es-ES" i="1" dirty="0" err="1" smtClean="0"/>
              <a:t>Selection</a:t>
            </a:r>
            <a:r>
              <a:rPr lang="es-ES" i="1" dirty="0" smtClean="0"/>
              <a:t> </a:t>
            </a:r>
            <a:r>
              <a:rPr lang="es-ES" i="1" dirty="0" err="1" smtClean="0"/>
              <a:t>Algorithm</a:t>
            </a:r>
            <a:endParaRPr lang="es-ES" i="1" dirty="0" smtClean="0"/>
          </a:p>
          <a:p>
            <a:endParaRPr lang="es-ES" dirty="0" smtClean="0"/>
          </a:p>
          <a:p>
            <a:r>
              <a:rPr lang="es-ES" dirty="0" smtClean="0"/>
              <a:t>En el archivo de PESA, solo están las soluciones no dominadas</a:t>
            </a:r>
          </a:p>
          <a:p>
            <a:endParaRPr lang="es-ES" dirty="0"/>
          </a:p>
          <a:p>
            <a:r>
              <a:rPr lang="es-ES" dirty="0" smtClean="0"/>
              <a:t>Se seleccionan los progenitores de los individuos del archivo, por torneo binario</a:t>
            </a:r>
          </a:p>
          <a:p>
            <a:pPr lvl="1"/>
            <a:r>
              <a:rPr lang="es-ES" dirty="0" smtClean="0"/>
              <a:t>Gana el que tenga menor factor de </a:t>
            </a:r>
            <a:r>
              <a:rPr lang="es-ES" dirty="0" err="1" smtClean="0"/>
              <a:t>squeeze</a:t>
            </a:r>
            <a:r>
              <a:rPr lang="es-ES" dirty="0" smtClean="0"/>
              <a:t> (está en el </a:t>
            </a:r>
            <a:r>
              <a:rPr lang="es-ES" dirty="0" err="1" smtClean="0"/>
              <a:t>hipercubo</a:t>
            </a:r>
            <a:r>
              <a:rPr lang="es-ES" dirty="0" smtClean="0"/>
              <a:t> menos poblado)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9769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PESA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Mecanismo de actualización del archivo</a:t>
            </a:r>
          </a:p>
          <a:p>
            <a:endParaRPr lang="es-ES" dirty="0" smtClean="0"/>
          </a:p>
          <a:p>
            <a:r>
              <a:rPr lang="es-ES" dirty="0" smtClean="0"/>
              <a:t>Si se obtiene un nuevo individuo no dominado, y el archivo está lleno, se elimina el individuo de mayor factor de </a:t>
            </a:r>
            <a:r>
              <a:rPr lang="es-ES" dirty="0" err="1" smtClean="0"/>
              <a:t>squeeze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En 2001 se introdujo el PESA-II que incluye un factor de </a:t>
            </a:r>
            <a:r>
              <a:rPr lang="es-ES" dirty="0" err="1" smtClean="0"/>
              <a:t>squeeze</a:t>
            </a:r>
            <a:r>
              <a:rPr lang="es-ES" dirty="0" smtClean="0"/>
              <a:t> local, para cada </a:t>
            </a:r>
            <a:r>
              <a:rPr lang="es-ES" dirty="0" err="1" smtClean="0"/>
              <a:t>hipercubo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3888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consideraciones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Líneas de investigación</a:t>
            </a:r>
          </a:p>
          <a:p>
            <a:pPr lvl="1"/>
            <a:r>
              <a:rPr lang="es-ES" dirty="0" smtClean="0"/>
              <a:t>Modificar algoritmos de optimización para manejar optimización </a:t>
            </a:r>
            <a:r>
              <a:rPr lang="es-ES" dirty="0" err="1" smtClean="0"/>
              <a:t>multiobjetivo</a:t>
            </a:r>
            <a:endParaRPr lang="es-ES" dirty="0" smtClean="0"/>
          </a:p>
          <a:p>
            <a:pPr lvl="1"/>
            <a:r>
              <a:rPr lang="es-ES" dirty="0" smtClean="0"/>
              <a:t>Técnicas para el mantenimiento de las soluciones no dominadas (archivo)</a:t>
            </a:r>
          </a:p>
          <a:p>
            <a:r>
              <a:rPr lang="es-ES" dirty="0" smtClean="0"/>
              <a:t>Medidas de desempeño</a:t>
            </a:r>
          </a:p>
          <a:p>
            <a:pPr lvl="1"/>
            <a:r>
              <a:rPr lang="es-ES" dirty="0" smtClean="0"/>
              <a:t>Convergencia a soluciones Pareto óptimas</a:t>
            </a:r>
          </a:p>
          <a:p>
            <a:pPr lvl="2"/>
            <a:r>
              <a:rPr lang="es-ES" dirty="0" smtClean="0"/>
              <a:t>Cuántos individuos son Pareto óptimos</a:t>
            </a:r>
          </a:p>
          <a:p>
            <a:pPr lvl="2"/>
            <a:r>
              <a:rPr lang="es-ES" dirty="0" smtClean="0"/>
              <a:t>Evaluación general de la convergencia a soluciones Pareto óptimas</a:t>
            </a:r>
          </a:p>
          <a:p>
            <a:pPr lvl="1"/>
            <a:r>
              <a:rPr lang="es-ES" dirty="0" smtClean="0"/>
              <a:t>Distribución de los individuos en la Frontera de Pareto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5654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s-AR" sz="4400" dirty="0" smtClean="0"/>
              <a:t>Muchas Gracias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9046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 con Restricciones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Optimización con 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COEA – Acrónimo de </a:t>
            </a:r>
            <a:r>
              <a:rPr lang="es-ES" i="1" dirty="0" err="1" smtClean="0"/>
              <a:t>Constrained</a:t>
            </a:r>
            <a:r>
              <a:rPr lang="es-ES" i="1" dirty="0" smtClean="0"/>
              <a:t> </a:t>
            </a:r>
            <a:r>
              <a:rPr lang="es-ES" i="1" dirty="0" err="1" smtClean="0"/>
              <a:t>Optimization</a:t>
            </a:r>
            <a:r>
              <a:rPr lang="es-ES" i="1" dirty="0" smtClean="0"/>
              <a:t> </a:t>
            </a:r>
            <a:r>
              <a:rPr lang="es-ES" i="1" dirty="0" err="1" smtClean="0"/>
              <a:t>Evolutionary</a:t>
            </a:r>
            <a:r>
              <a:rPr lang="es-ES" i="1" dirty="0" smtClean="0"/>
              <a:t> </a:t>
            </a:r>
            <a:r>
              <a:rPr lang="es-ES" i="1" dirty="0" err="1" smtClean="0"/>
              <a:t>Algorithm</a:t>
            </a:r>
            <a:endParaRPr lang="es-ES" i="1" dirty="0" smtClean="0"/>
          </a:p>
          <a:p>
            <a:endParaRPr lang="es-ES" i="1" dirty="0"/>
          </a:p>
          <a:p>
            <a:r>
              <a:rPr lang="es-ES" dirty="0" smtClean="0"/>
              <a:t>Aspectos a considerar</a:t>
            </a:r>
          </a:p>
          <a:p>
            <a:pPr lvl="1"/>
            <a:r>
              <a:rPr lang="es-ES" dirty="0" smtClean="0"/>
              <a:t>¿Cómo comparar una solución factible con un valor de aptitud pobre con una solución no factible pero con un mejor valor de aptitud?</a:t>
            </a:r>
          </a:p>
          <a:p>
            <a:pPr lvl="1"/>
            <a:r>
              <a:rPr lang="es-ES" dirty="0" smtClean="0"/>
              <a:t>Los operadores genéticos estándar no están diseñados para el manejo de restricciones</a:t>
            </a:r>
          </a:p>
          <a:p>
            <a:pPr lvl="1"/>
            <a:r>
              <a:rPr lang="es-ES" dirty="0" smtClean="0"/>
              <a:t>¿Cómo obtener individuos factibles si los operadores genéticos generan soluciones no válidas?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425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COEAs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94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de factibilidad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Ajustes a los operadores genéticos para obtener individuos factibles</a:t>
            </a:r>
          </a:p>
          <a:p>
            <a:r>
              <a:rPr lang="es-ES" dirty="0" smtClean="0"/>
              <a:t>Selección de operadores de cruzamiento adecuados</a:t>
            </a:r>
          </a:p>
          <a:p>
            <a:r>
              <a:rPr lang="es-ES" dirty="0" smtClean="0"/>
              <a:t>Búsqueda de las regiones donde es posible realizar mutaciones</a:t>
            </a:r>
          </a:p>
          <a:p>
            <a:endParaRPr lang="es-ES" dirty="0"/>
          </a:p>
          <a:p>
            <a:r>
              <a:rPr lang="es-ES" dirty="0" smtClean="0"/>
              <a:t>Mapeo a otros espacios de búsqueda</a:t>
            </a:r>
          </a:p>
          <a:p>
            <a:r>
              <a:rPr lang="es-ES" dirty="0" smtClean="0"/>
              <a:t>Aplicación de los algoritmos evolutivos en el nuevo espacio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94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5544</TotalTime>
  <Words>2438</Words>
  <Application>Microsoft Office PowerPoint</Application>
  <PresentationFormat>Panorámica</PresentationFormat>
  <Paragraphs>331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 Math</vt:lpstr>
      <vt:lpstr>Century Gothic</vt:lpstr>
      <vt:lpstr>Wingdings 3</vt:lpstr>
      <vt:lpstr>Sala de reuniones Ion</vt:lpstr>
      <vt:lpstr>Metaheurísticas</vt:lpstr>
      <vt:lpstr>Algoritmos Genéticos</vt:lpstr>
      <vt:lpstr>Algoritmos Genéticos: Parámetros</vt:lpstr>
      <vt:lpstr>Control de parámetros</vt:lpstr>
      <vt:lpstr>Ejemplo. Mutación</vt:lpstr>
      <vt:lpstr>Algoritmos Genéticos con Restricciones</vt:lpstr>
      <vt:lpstr>Optimización con restricciones</vt:lpstr>
      <vt:lpstr>Tipos de COEAs</vt:lpstr>
      <vt:lpstr>Mantenimiento de factibilidad</vt:lpstr>
      <vt:lpstr>Función de penalización</vt:lpstr>
      <vt:lpstr>Separación de restricciones y objetivo</vt:lpstr>
      <vt:lpstr>Estudio Independiente</vt:lpstr>
      <vt:lpstr>Algoritmos Genéticos multimodales</vt:lpstr>
      <vt:lpstr>Problemas multimodales</vt:lpstr>
      <vt:lpstr>¿Por qué querer varios óptimos?</vt:lpstr>
      <vt:lpstr>Nichos, Especies y Especiación </vt:lpstr>
      <vt:lpstr>Nichos, Especies y Especiación </vt:lpstr>
      <vt:lpstr>Características de las especies</vt:lpstr>
      <vt:lpstr>Mecanismos. Standard Fitness Sharing</vt:lpstr>
      <vt:lpstr>Mecanismos. Standard Fitness Sharing</vt:lpstr>
      <vt:lpstr>Mecanismos. Standard Fitness Sharing</vt:lpstr>
      <vt:lpstr>Mecanismos. Clearing Procedure</vt:lpstr>
      <vt:lpstr>Mecanismos. Clearing Procedure</vt:lpstr>
      <vt:lpstr>Mecanismos. Clustering for Speciation</vt:lpstr>
      <vt:lpstr>Adaptive k-means clustering for fitness sharing</vt:lpstr>
      <vt:lpstr>Adaptive k-means clustering for fitness sharing</vt:lpstr>
      <vt:lpstr>Adaptive k-means clustering for fitness sharing</vt:lpstr>
      <vt:lpstr>Mecanismos. Dynamic Niche Sharing</vt:lpstr>
      <vt:lpstr>Mecanismos. Dynamic Niche Sharing</vt:lpstr>
      <vt:lpstr>Mecanismos. Crowding</vt:lpstr>
      <vt:lpstr>Mecanismos. Deterministic Crowding</vt:lpstr>
      <vt:lpstr>Medidas de Desempeño </vt:lpstr>
      <vt:lpstr>Medidas de Desempeño </vt:lpstr>
      <vt:lpstr>Optimización multiobjetivo</vt:lpstr>
      <vt:lpstr>Dominancia de Pareto</vt:lpstr>
      <vt:lpstr>Dominancia de Pareto</vt:lpstr>
      <vt:lpstr>Algoritmos Evolutivos Multiobjetivo</vt:lpstr>
      <vt:lpstr>Vector-Evaluated Genetic Algorithm</vt:lpstr>
      <vt:lpstr>Selección</vt:lpstr>
      <vt:lpstr>Método de Ranking de Pareto</vt:lpstr>
      <vt:lpstr>Ranking MOP</vt:lpstr>
      <vt:lpstr>Competencia de Pareto</vt:lpstr>
      <vt:lpstr>Competencia de Pareto</vt:lpstr>
      <vt:lpstr>Distribución de los individuos</vt:lpstr>
      <vt:lpstr>Medidas de distribución</vt:lpstr>
      <vt:lpstr>Medidas de distribución</vt:lpstr>
      <vt:lpstr>NSGA-II</vt:lpstr>
      <vt:lpstr>NSGA-II</vt:lpstr>
      <vt:lpstr>Estudio Independiente</vt:lpstr>
      <vt:lpstr>SPEA-2</vt:lpstr>
      <vt:lpstr>SPEA-2</vt:lpstr>
      <vt:lpstr>SPEA-2</vt:lpstr>
      <vt:lpstr>SPEA-2</vt:lpstr>
      <vt:lpstr>Estudio Independiente</vt:lpstr>
      <vt:lpstr>PESA</vt:lpstr>
      <vt:lpstr>PESA</vt:lpstr>
      <vt:lpstr>Otras consideraciones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Metaheurísticas</dc:title>
  <dc:creator>Yenny</dc:creator>
  <cp:lastModifiedBy>Yenny</cp:lastModifiedBy>
  <cp:revision>92</cp:revision>
  <dcterms:created xsi:type="dcterms:W3CDTF">2014-02-01T01:07:13Z</dcterms:created>
  <dcterms:modified xsi:type="dcterms:W3CDTF">2014-08-27T14:13:49Z</dcterms:modified>
</cp:coreProperties>
</file>