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1459" r:id="rId6"/>
    <p:sldId id="1479" r:id="rId7"/>
    <p:sldId id="1488" r:id="rId8"/>
    <p:sldId id="1489" r:id="rId9"/>
    <p:sldId id="1490" r:id="rId10"/>
    <p:sldId id="1491" r:id="rId11"/>
    <p:sldId id="1497" r:id="rId12"/>
    <p:sldId id="1495" r:id="rId13"/>
    <p:sldId id="1499" r:id="rId14"/>
    <p:sldId id="1500" r:id="rId15"/>
    <p:sldId id="15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0D3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094D4-1FFC-404F-976D-5B72A2C8FDCD}" v="40" dt="2023-04-04T14:54:04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ermott, Kyle C MAJ" userId="75ed22b1-2acc-4299-8f67-800aa7b48bec" providerId="ADAL" clId="{898094D4-1FFC-404F-976D-5B72A2C8FDCD}"/>
    <pc:docChg chg="undo custSel addSld delSld modSld">
      <pc:chgData name="McDermott, Kyle C MAJ" userId="75ed22b1-2acc-4299-8f67-800aa7b48bec" providerId="ADAL" clId="{898094D4-1FFC-404F-976D-5B72A2C8FDCD}" dt="2023-04-04T14:59:16.243" v="44" actId="47"/>
      <pc:docMkLst>
        <pc:docMk/>
      </pc:docMkLst>
      <pc:sldChg chg="modSp mod">
        <pc:chgData name="McDermott, Kyle C MAJ" userId="75ed22b1-2acc-4299-8f67-800aa7b48bec" providerId="ADAL" clId="{898094D4-1FFC-404F-976D-5B72A2C8FDCD}" dt="2023-04-03T18:36:35.487" v="0" actId="21"/>
        <pc:sldMkLst>
          <pc:docMk/>
          <pc:sldMk cId="1374161401" sldId="256"/>
        </pc:sldMkLst>
        <pc:spChg chg="mod">
          <ac:chgData name="McDermott, Kyle C MAJ" userId="75ed22b1-2acc-4299-8f67-800aa7b48bec" providerId="ADAL" clId="{898094D4-1FFC-404F-976D-5B72A2C8FDCD}" dt="2023-04-03T18:36:35.487" v="0" actId="21"/>
          <ac:spMkLst>
            <pc:docMk/>
            <pc:sldMk cId="1374161401" sldId="256"/>
            <ac:spMk id="3" creationId="{00000000-0000-0000-0000-000000000000}"/>
          </ac:spMkLst>
        </pc:spChg>
      </pc:sldChg>
      <pc:sldChg chg="del">
        <pc:chgData name="McDermott, Kyle C MAJ" userId="75ed22b1-2acc-4299-8f67-800aa7b48bec" providerId="ADAL" clId="{898094D4-1FFC-404F-976D-5B72A2C8FDCD}" dt="2023-04-04T14:59:14.572" v="43" actId="47"/>
        <pc:sldMkLst>
          <pc:docMk/>
          <pc:sldMk cId="3991824534" sldId="1478"/>
        </pc:sldMkLst>
      </pc:sldChg>
      <pc:sldChg chg="add del modAnim">
        <pc:chgData name="McDermott, Kyle C MAJ" userId="75ed22b1-2acc-4299-8f67-800aa7b48bec" providerId="ADAL" clId="{898094D4-1FFC-404F-976D-5B72A2C8FDCD}" dt="2023-04-04T14:54:51.544" v="39" actId="47"/>
        <pc:sldMkLst>
          <pc:docMk/>
          <pc:sldMk cId="3647828919" sldId="1491"/>
        </pc:sldMkLst>
      </pc:sldChg>
      <pc:sldChg chg="del">
        <pc:chgData name="McDermott, Kyle C MAJ" userId="75ed22b1-2acc-4299-8f67-800aa7b48bec" providerId="ADAL" clId="{898094D4-1FFC-404F-976D-5B72A2C8FDCD}" dt="2023-04-04T14:54:53.610" v="40" actId="47"/>
        <pc:sldMkLst>
          <pc:docMk/>
          <pc:sldMk cId="2425657933" sldId="1492"/>
        </pc:sldMkLst>
      </pc:sldChg>
      <pc:sldChg chg="del">
        <pc:chgData name="McDermott, Kyle C MAJ" userId="75ed22b1-2acc-4299-8f67-800aa7b48bec" providerId="ADAL" clId="{898094D4-1FFC-404F-976D-5B72A2C8FDCD}" dt="2023-04-04T14:55:05.982" v="41" actId="47"/>
        <pc:sldMkLst>
          <pc:docMk/>
          <pc:sldMk cId="934483723" sldId="1493"/>
        </pc:sldMkLst>
      </pc:sldChg>
      <pc:sldChg chg="del">
        <pc:chgData name="McDermott, Kyle C MAJ" userId="75ed22b1-2acc-4299-8f67-800aa7b48bec" providerId="ADAL" clId="{898094D4-1FFC-404F-976D-5B72A2C8FDCD}" dt="2023-04-04T14:55:09.419" v="42" actId="47"/>
        <pc:sldMkLst>
          <pc:docMk/>
          <pc:sldMk cId="2692031497" sldId="1494"/>
        </pc:sldMkLst>
      </pc:sldChg>
      <pc:sldChg chg="modSp">
        <pc:chgData name="McDermott, Kyle C MAJ" userId="75ed22b1-2acc-4299-8f67-800aa7b48bec" providerId="ADAL" clId="{898094D4-1FFC-404F-976D-5B72A2C8FDCD}" dt="2023-04-03T19:24:09.828" v="36" actId="20577"/>
        <pc:sldMkLst>
          <pc:docMk/>
          <pc:sldMk cId="1165740080" sldId="1500"/>
        </pc:sldMkLst>
        <pc:spChg chg="mod">
          <ac:chgData name="McDermott, Kyle C MAJ" userId="75ed22b1-2acc-4299-8f67-800aa7b48bec" providerId="ADAL" clId="{898094D4-1FFC-404F-976D-5B72A2C8FDCD}" dt="2023-04-03T19:23:19.303" v="22" actId="20577"/>
          <ac:spMkLst>
            <pc:docMk/>
            <pc:sldMk cId="1165740080" sldId="1500"/>
            <ac:spMk id="33" creationId="{735E1243-F252-2B66-2589-B9A217AE45A6}"/>
          </ac:spMkLst>
        </pc:spChg>
        <pc:spChg chg="mod">
          <ac:chgData name="McDermott, Kyle C MAJ" userId="75ed22b1-2acc-4299-8f67-800aa7b48bec" providerId="ADAL" clId="{898094D4-1FFC-404F-976D-5B72A2C8FDCD}" dt="2023-04-03T19:23:59.994" v="34" actId="20577"/>
          <ac:spMkLst>
            <pc:docMk/>
            <pc:sldMk cId="1165740080" sldId="1500"/>
            <ac:spMk id="35" creationId="{921FEA8D-F172-2E45-BB9B-A5885E7E8573}"/>
          </ac:spMkLst>
        </pc:spChg>
        <pc:spChg chg="mod">
          <ac:chgData name="McDermott, Kyle C MAJ" userId="75ed22b1-2acc-4299-8f67-800aa7b48bec" providerId="ADAL" clId="{898094D4-1FFC-404F-976D-5B72A2C8FDCD}" dt="2023-04-03T19:23:52.682" v="32" actId="20577"/>
          <ac:spMkLst>
            <pc:docMk/>
            <pc:sldMk cId="1165740080" sldId="1500"/>
            <ac:spMk id="37" creationId="{D9232455-D983-80F3-2FA7-C0767A96B641}"/>
          </ac:spMkLst>
        </pc:spChg>
        <pc:spChg chg="mod">
          <ac:chgData name="McDermott, Kyle C MAJ" userId="75ed22b1-2acc-4299-8f67-800aa7b48bec" providerId="ADAL" clId="{898094D4-1FFC-404F-976D-5B72A2C8FDCD}" dt="2023-04-03T19:24:09.828" v="36" actId="20577"/>
          <ac:spMkLst>
            <pc:docMk/>
            <pc:sldMk cId="1165740080" sldId="1500"/>
            <ac:spMk id="39" creationId="{819044A8-033C-5E70-72C5-AED2130B6BFD}"/>
          </ac:spMkLst>
        </pc:spChg>
      </pc:sldChg>
      <pc:sldChg chg="del">
        <pc:chgData name="McDermott, Kyle C MAJ" userId="75ed22b1-2acc-4299-8f67-800aa7b48bec" providerId="ADAL" clId="{898094D4-1FFC-404F-976D-5B72A2C8FDCD}" dt="2023-04-04T14:59:16.243" v="44" actId="47"/>
        <pc:sldMkLst>
          <pc:docMk/>
          <pc:sldMk cId="2537459835" sldId="15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A3EF-5B8E-440F-BAD5-4EBE2AEA96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D194-2C92-499E-91E0-BB4C5194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D194-2C92-499E-91E0-BB4C5194C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876800" cy="838200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4FAC-6A86-4A51-A7D0-E74A1466AF9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2A47-4CB4-44CD-8F37-5B4BAED348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16781" y="997746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D-Math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20000" y="5791202"/>
            <a:ext cx="1295400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72" y="1303829"/>
            <a:ext cx="8618368" cy="1470025"/>
          </a:xfrm>
        </p:spPr>
        <p:txBody>
          <a:bodyPr/>
          <a:lstStyle/>
          <a:p>
            <a:br>
              <a:rPr lang="en-US" sz="48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72" y="1303830"/>
            <a:ext cx="8618368" cy="505509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MA206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Lesson 24: Conditional Probability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6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B330D56-276F-9873-54EB-A1D2EFDE68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286760"/>
                <a:ext cx="8229600" cy="323595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t">
                <a:normAutofit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 Cadet is Female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 Tabbed IOCT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93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293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≈0.317</m:t>
                      </m:r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ea typeface="+mn-lt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  <a:ea typeface="+mn-lt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= ?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+mn-lt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                                       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22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n-lt"/>
                              <a:cs typeface="Calibri" panose="020F0502020204030204" pitchFamily="34" charset="0"/>
                            </a:rPr>
                            <m:t>59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+mn-lt"/>
                          <a:cs typeface="Calibri" panose="020F0502020204030204" pitchFamily="34" charset="0"/>
                        </a:rPr>
                        <m:t>≈.373    </m:t>
                      </m:r>
                    </m:oMath>
                  </m:oMathPara>
                </a14:m>
                <a:endParaRPr lang="en-US" sz="2000" b="0" dirty="0">
                  <a:latin typeface="Calibri" panose="020F0502020204030204" pitchFamily="34" charset="0"/>
                  <a:ea typeface="+mn-lt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+mn-lt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⇒ 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not independent  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B330D56-276F-9873-54EB-A1D2EFDE6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86760"/>
                <a:ext cx="8229600" cy="3235959"/>
              </a:xfrm>
              <a:prstGeom prst="rect">
                <a:avLst/>
              </a:prstGeom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1391BB0-3BC2-C706-C7F5-6243174C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52400"/>
            <a:ext cx="4876800" cy="838200"/>
          </a:xfrm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3ECC44-56B1-053B-90DD-EFA9B013A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1935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97062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2187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183897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099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5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No IOCT 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5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IOCT Tabbed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4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2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8A853AB-5414-ED54-2CAF-212ADA46A762}"/>
              </a:ext>
            </a:extLst>
          </p:cNvPr>
          <p:cNvSpPr/>
          <p:nvPr/>
        </p:nvSpPr>
        <p:spPr>
          <a:xfrm>
            <a:off x="3045729" y="1743075"/>
            <a:ext cx="1526271" cy="113728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391BB0-3BC2-C706-C7F5-6243174C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52400"/>
            <a:ext cx="4876800" cy="838200"/>
          </a:xfrm>
        </p:spPr>
        <p:txBody>
          <a:bodyPr/>
          <a:lstStyle/>
          <a:p>
            <a:r>
              <a:rPr lang="en-US" sz="3600" dirty="0"/>
              <a:t>Tree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D3ECC44-56B1-053B-90DD-EFA9B013A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77243"/>
                  </p:ext>
                </p:extLst>
              </p:nvPr>
            </p:nvGraphicFramePr>
            <p:xfrm>
              <a:off x="321344" y="1236934"/>
              <a:ext cx="2064708" cy="2240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6177">
                      <a:extLst>
                        <a:ext uri="{9D8B030D-6E8A-4147-A177-3AD203B41FA5}">
                          <a16:colId xmlns:a16="http://schemas.microsoft.com/office/drawing/2014/main" val="2529706247"/>
                        </a:ext>
                      </a:extLst>
                    </a:gridCol>
                    <a:gridCol w="516177">
                      <a:extLst>
                        <a:ext uri="{9D8B030D-6E8A-4147-A177-3AD203B41FA5}">
                          <a16:colId xmlns:a16="http://schemas.microsoft.com/office/drawing/2014/main" val="2412187759"/>
                        </a:ext>
                      </a:extLst>
                    </a:gridCol>
                    <a:gridCol w="516177">
                      <a:extLst>
                        <a:ext uri="{9D8B030D-6E8A-4147-A177-3AD203B41FA5}">
                          <a16:colId xmlns:a16="http://schemas.microsoft.com/office/drawing/2014/main" val="1018389790"/>
                        </a:ext>
                      </a:extLst>
                    </a:gridCol>
                    <a:gridCol w="516177">
                      <a:extLst>
                        <a:ext uri="{9D8B030D-6E8A-4147-A177-3AD203B41FA5}">
                          <a16:colId xmlns:a16="http://schemas.microsoft.com/office/drawing/2014/main" val="3820999107"/>
                        </a:ext>
                      </a:extLst>
                    </a:gridCol>
                  </a:tblGrid>
                  <a:tr h="560110"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353209"/>
                      </a:ext>
                    </a:extLst>
                  </a:tr>
                  <a:tr h="560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.68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550480"/>
                      </a:ext>
                    </a:extLst>
                  </a:tr>
                  <a:tr h="560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46375"/>
                      </a:ext>
                    </a:extLst>
                  </a:tr>
                  <a:tr h="560110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452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D3ECC44-56B1-053B-90DD-EFA9B013A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77243"/>
                  </p:ext>
                </p:extLst>
              </p:nvPr>
            </p:nvGraphicFramePr>
            <p:xfrm>
              <a:off x="321344" y="1236934"/>
              <a:ext cx="2064708" cy="2240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6177">
                      <a:extLst>
                        <a:ext uri="{9D8B030D-6E8A-4147-A177-3AD203B41FA5}">
                          <a16:colId xmlns:a16="http://schemas.microsoft.com/office/drawing/2014/main" val="2529706247"/>
                        </a:ext>
                      </a:extLst>
                    </a:gridCol>
                    <a:gridCol w="516177">
                      <a:extLst>
                        <a:ext uri="{9D8B030D-6E8A-4147-A177-3AD203B41FA5}">
                          <a16:colId xmlns:a16="http://schemas.microsoft.com/office/drawing/2014/main" val="2412187759"/>
                        </a:ext>
                      </a:extLst>
                    </a:gridCol>
                    <a:gridCol w="516177">
                      <a:extLst>
                        <a:ext uri="{9D8B030D-6E8A-4147-A177-3AD203B41FA5}">
                          <a16:colId xmlns:a16="http://schemas.microsoft.com/office/drawing/2014/main" val="1018389790"/>
                        </a:ext>
                      </a:extLst>
                    </a:gridCol>
                    <a:gridCol w="516177">
                      <a:extLst>
                        <a:ext uri="{9D8B030D-6E8A-4147-A177-3AD203B41FA5}">
                          <a16:colId xmlns:a16="http://schemas.microsoft.com/office/drawing/2014/main" val="3820999107"/>
                        </a:ext>
                      </a:extLst>
                    </a:gridCol>
                  </a:tblGrid>
                  <a:tr h="560110"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76" t="-1087" r="-202353" b="-3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76" t="-1087" r="-102353" b="-3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353209"/>
                      </a:ext>
                    </a:extLst>
                  </a:tr>
                  <a:tr h="560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100000" r="-3023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.68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550480"/>
                      </a:ext>
                    </a:extLst>
                  </a:tr>
                  <a:tr h="560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202174" r="-302353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5646375"/>
                      </a:ext>
                    </a:extLst>
                  </a:tr>
                  <a:tr h="560110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452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9DEFCE0-08C4-8AF4-8A62-FDCFB23F84AD}"/>
              </a:ext>
            </a:extLst>
          </p:cNvPr>
          <p:cNvSpPr/>
          <p:nvPr/>
        </p:nvSpPr>
        <p:spPr>
          <a:xfrm>
            <a:off x="6416772" y="5604228"/>
            <a:ext cx="1365153" cy="98901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3A736-C05A-8D64-0DF5-6410262EFD3E}"/>
              </a:ext>
            </a:extLst>
          </p:cNvPr>
          <p:cNvSpPr/>
          <p:nvPr/>
        </p:nvSpPr>
        <p:spPr>
          <a:xfrm>
            <a:off x="3560079" y="1061119"/>
            <a:ext cx="2374719" cy="553211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0C7E9D-1751-6F82-4741-8DABBE5AE70B}"/>
              </a:ext>
            </a:extLst>
          </p:cNvPr>
          <p:cNvGrpSpPr/>
          <p:nvPr/>
        </p:nvGrpSpPr>
        <p:grpSpPr>
          <a:xfrm>
            <a:off x="2560826" y="2594459"/>
            <a:ext cx="974253" cy="2638004"/>
            <a:chOff x="2560826" y="2594459"/>
            <a:chExt cx="974253" cy="26380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990F18-0C9F-9C29-FA3C-B0C6430E2EDC}"/>
                </a:ext>
              </a:extLst>
            </p:cNvPr>
            <p:cNvSpPr/>
            <p:nvPr/>
          </p:nvSpPr>
          <p:spPr>
            <a:xfrm flipH="1">
              <a:off x="2560826" y="39806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226194-FD0A-5580-3737-3D5926426E17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583685" y="2594459"/>
              <a:ext cx="948246" cy="1386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65323A-0501-BF51-8C94-4304CF0920F0}"/>
                </a:ext>
              </a:extLst>
            </p:cNvPr>
            <p:cNvCxnSpPr>
              <a:cxnSpLocks/>
            </p:cNvCxnSpPr>
            <p:nvPr/>
          </p:nvCxnSpPr>
          <p:spPr>
            <a:xfrm>
              <a:off x="2595115" y="4026386"/>
              <a:ext cx="939964" cy="1206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84CE2F-08A7-D131-E717-A8AE869E3AB3}"/>
              </a:ext>
            </a:extLst>
          </p:cNvPr>
          <p:cNvGrpSpPr/>
          <p:nvPr/>
        </p:nvGrpSpPr>
        <p:grpSpPr>
          <a:xfrm>
            <a:off x="2827384" y="2823530"/>
            <a:ext cx="579574" cy="1128789"/>
            <a:chOff x="2827384" y="2823530"/>
            <a:chExt cx="579574" cy="11287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3083BC-AE28-63E8-3ABD-8657D6DCB129}"/>
                </a:ext>
              </a:extLst>
            </p:cNvPr>
            <p:cNvSpPr txBox="1"/>
            <p:nvPr/>
          </p:nvSpPr>
          <p:spPr>
            <a:xfrm rot="18095487">
              <a:off x="2759521" y="2891393"/>
              <a:ext cx="505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8511A9-85F2-5FDA-8A60-09E6DE88EA79}"/>
                    </a:ext>
                  </a:extLst>
                </p:cNvPr>
                <p:cNvSpPr txBox="1"/>
                <p:nvPr/>
              </p:nvSpPr>
              <p:spPr>
                <a:xfrm rot="18260154">
                  <a:off x="2741293" y="3286653"/>
                  <a:ext cx="1054332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=0.32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8511A9-85F2-5FDA-8A60-09E6DE88E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60154">
                  <a:off x="2741293" y="3286653"/>
                  <a:ext cx="105433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8E4C10-6B37-1572-5D7A-5DF3162CB62F}"/>
              </a:ext>
            </a:extLst>
          </p:cNvPr>
          <p:cNvGrpSpPr/>
          <p:nvPr/>
        </p:nvGrpSpPr>
        <p:grpSpPr>
          <a:xfrm>
            <a:off x="2740909" y="3836911"/>
            <a:ext cx="622955" cy="1924367"/>
            <a:chOff x="2740909" y="3836911"/>
            <a:chExt cx="622955" cy="1924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FCAE946-0D1B-7F5E-C8EB-3A61B854A811}"/>
                    </a:ext>
                  </a:extLst>
                </p:cNvPr>
                <p:cNvSpPr txBox="1"/>
                <p:nvPr/>
              </p:nvSpPr>
              <p:spPr>
                <a:xfrm rot="3179522">
                  <a:off x="2926669" y="4341651"/>
                  <a:ext cx="5050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FCAE946-0D1B-7F5E-C8EB-3A61B854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79522">
                  <a:off x="2926669" y="4341651"/>
                  <a:ext cx="5050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3B147-DE0B-38AB-6A65-7F50A1BF421F}"/>
                    </a:ext>
                  </a:extLst>
                </p:cNvPr>
                <p:cNvSpPr txBox="1"/>
                <p:nvPr/>
              </p:nvSpPr>
              <p:spPr>
                <a:xfrm rot="3100193">
                  <a:off x="1917545" y="4660275"/>
                  <a:ext cx="1924367" cy="277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=0.68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3B147-DE0B-38AB-6A65-7F50A1BF4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00193">
                  <a:off x="1917545" y="4660275"/>
                  <a:ext cx="1924367" cy="2776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9B0BFE-E258-FDE9-1EB5-77C1B5236D7F}"/>
              </a:ext>
            </a:extLst>
          </p:cNvPr>
          <p:cNvGrpSpPr/>
          <p:nvPr/>
        </p:nvGrpSpPr>
        <p:grpSpPr>
          <a:xfrm>
            <a:off x="3506604" y="1249229"/>
            <a:ext cx="2543470" cy="5030948"/>
            <a:chOff x="3506604" y="1249229"/>
            <a:chExt cx="2543470" cy="50309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059A12-34BA-E3CD-1321-81F0E7679A85}"/>
                </a:ext>
              </a:extLst>
            </p:cNvPr>
            <p:cNvSpPr/>
            <p:nvPr/>
          </p:nvSpPr>
          <p:spPr>
            <a:xfrm flipH="1">
              <a:off x="3529463" y="25858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CF4070D-B47F-4F61-2C99-0A7B70FF7C4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3552322" y="1249229"/>
              <a:ext cx="2488084" cy="133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7DB1D3-1B57-85F7-9417-566B0561AA9E}"/>
                </a:ext>
              </a:extLst>
            </p:cNvPr>
            <p:cNvCxnSpPr>
              <a:cxnSpLocks/>
            </p:cNvCxnSpPr>
            <p:nvPr/>
          </p:nvCxnSpPr>
          <p:spPr>
            <a:xfrm>
              <a:off x="3563752" y="2631569"/>
              <a:ext cx="2486322" cy="636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A5A6C5-D5E1-9E3E-2681-B065EEE05678}"/>
                </a:ext>
              </a:extLst>
            </p:cNvPr>
            <p:cNvSpPr/>
            <p:nvPr/>
          </p:nvSpPr>
          <p:spPr>
            <a:xfrm flipH="1">
              <a:off x="3506604" y="52216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8EFB63F-CD99-002A-9872-460848232400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3529463" y="4444360"/>
              <a:ext cx="2461267" cy="7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770727-6250-EE38-8ECA-835D37BB17C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93" y="5267357"/>
              <a:ext cx="2449837" cy="101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6E14B2-656B-4C84-EF2C-21D85BBACD75}"/>
                  </a:ext>
                </a:extLst>
              </p:cNvPr>
              <p:cNvSpPr txBox="1"/>
              <p:nvPr/>
            </p:nvSpPr>
            <p:spPr>
              <a:xfrm>
                <a:off x="5903764" y="3108339"/>
                <a:ext cx="2001575" cy="335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6E14B2-656B-4C84-EF2C-21D85BBA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64" y="3108339"/>
                <a:ext cx="2001575" cy="335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6BDCC0-434C-CFE7-13E4-1209BFAA127C}"/>
                  </a:ext>
                </a:extLst>
              </p:cNvPr>
              <p:cNvSpPr txBox="1"/>
              <p:nvPr/>
            </p:nvSpPr>
            <p:spPr>
              <a:xfrm>
                <a:off x="5903764" y="4246038"/>
                <a:ext cx="2001575" cy="335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p>
                          </m:s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6BDCC0-434C-CFE7-13E4-1209BFAA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64" y="4246038"/>
                <a:ext cx="2001575" cy="335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DB5D66-7845-083C-CD34-2F83B1301BC9}"/>
                  </a:ext>
                </a:extLst>
              </p:cNvPr>
              <p:cNvSpPr txBox="1"/>
              <p:nvPr/>
            </p:nvSpPr>
            <p:spPr>
              <a:xfrm>
                <a:off x="5903764" y="6189271"/>
                <a:ext cx="2001575" cy="335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p>
                          </m:s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𝟓𝟓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DB5D66-7845-083C-CD34-2F83B130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64" y="6189271"/>
                <a:ext cx="2001575" cy="3354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7EB628-E792-8533-8F42-41CC5EC8AAC3}"/>
                  </a:ext>
                </a:extLst>
              </p:cNvPr>
              <p:cNvSpPr txBox="1"/>
              <p:nvPr/>
            </p:nvSpPr>
            <p:spPr>
              <a:xfrm>
                <a:off x="5903764" y="1162883"/>
                <a:ext cx="20015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)=.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7EB628-E792-8533-8F42-41CC5EC8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764" y="1162883"/>
                <a:ext cx="200157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1854ACD-851C-4348-DF57-23F8D6B68453}"/>
              </a:ext>
            </a:extLst>
          </p:cNvPr>
          <p:cNvGrpSpPr/>
          <p:nvPr/>
        </p:nvGrpSpPr>
        <p:grpSpPr>
          <a:xfrm>
            <a:off x="4010305" y="1551552"/>
            <a:ext cx="1924367" cy="708417"/>
            <a:chOff x="4010305" y="1551552"/>
            <a:chExt cx="1924367" cy="7084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5E1243-F252-2B66-2589-B9A217AE45A6}"/>
                    </a:ext>
                  </a:extLst>
                </p:cNvPr>
                <p:cNvSpPr txBox="1"/>
                <p:nvPr/>
              </p:nvSpPr>
              <p:spPr>
                <a:xfrm rot="19991031">
                  <a:off x="4453051" y="1551552"/>
                  <a:ext cx="5050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5E1243-F252-2B66-2589-B9A217AE4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91031">
                  <a:off x="4453051" y="1551552"/>
                  <a:ext cx="50505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8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232455-D983-80F3-2FA7-C0767A96B641}"/>
                    </a:ext>
                  </a:extLst>
                </p:cNvPr>
                <p:cNvSpPr txBox="1"/>
                <p:nvPr/>
              </p:nvSpPr>
              <p:spPr>
                <a:xfrm rot="20105380">
                  <a:off x="4010305" y="1820746"/>
                  <a:ext cx="1924367" cy="4392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.08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.32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232455-D983-80F3-2FA7-C0767A96B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05380">
                  <a:off x="4010305" y="1820746"/>
                  <a:ext cx="1924367" cy="4392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30E0EB-A154-A2B8-7DD7-7695C9B20F89}"/>
              </a:ext>
            </a:extLst>
          </p:cNvPr>
          <p:cNvGrpSpPr/>
          <p:nvPr/>
        </p:nvGrpSpPr>
        <p:grpSpPr>
          <a:xfrm>
            <a:off x="4026266" y="4399607"/>
            <a:ext cx="1924367" cy="789908"/>
            <a:chOff x="4026266" y="4399607"/>
            <a:chExt cx="1924367" cy="789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5A9FE94-80DA-5BA9-5FAB-7D4C4A22F54C}"/>
                    </a:ext>
                  </a:extLst>
                </p:cNvPr>
                <p:cNvSpPr txBox="1"/>
                <p:nvPr/>
              </p:nvSpPr>
              <p:spPr>
                <a:xfrm rot="20536946">
                  <a:off x="4583575" y="4399607"/>
                  <a:ext cx="5050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5A9FE94-80DA-5BA9-5FAB-7D4C4A22F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36946">
                  <a:off x="4583575" y="4399607"/>
                  <a:ext cx="50505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50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511D88-A857-4E05-7AB6-D5D625E07B8F}"/>
                    </a:ext>
                  </a:extLst>
                </p:cNvPr>
                <p:cNvSpPr txBox="1"/>
                <p:nvPr/>
              </p:nvSpPr>
              <p:spPr>
                <a:xfrm rot="20538156">
                  <a:off x="4026266" y="4750292"/>
                  <a:ext cx="1924367" cy="4392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.13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.68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511D88-A857-4E05-7AB6-D5D625E07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38156">
                  <a:off x="4026266" y="4750292"/>
                  <a:ext cx="1924367" cy="43922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041086-E1D3-040E-9BBC-51C64BE67414}"/>
              </a:ext>
            </a:extLst>
          </p:cNvPr>
          <p:cNvGrpSpPr/>
          <p:nvPr/>
        </p:nvGrpSpPr>
        <p:grpSpPr>
          <a:xfrm>
            <a:off x="3920197" y="2615583"/>
            <a:ext cx="1924367" cy="788489"/>
            <a:chOff x="3920197" y="2615583"/>
            <a:chExt cx="1924367" cy="7884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21FEA8D-F172-2E45-BB9B-A5885E7E8573}"/>
                    </a:ext>
                  </a:extLst>
                </p:cNvPr>
                <p:cNvSpPr txBox="1"/>
                <p:nvPr/>
              </p:nvSpPr>
              <p:spPr>
                <a:xfrm rot="722574">
                  <a:off x="4526003" y="2615583"/>
                  <a:ext cx="5050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21FEA8D-F172-2E45-BB9B-A5885E7E8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22574">
                  <a:off x="4526003" y="2615583"/>
                  <a:ext cx="50505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213" b="-10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9044A8-033C-5E70-72C5-AED2130B6BFD}"/>
                    </a:ext>
                  </a:extLst>
                </p:cNvPr>
                <p:cNvSpPr txBox="1"/>
                <p:nvPr/>
              </p:nvSpPr>
              <p:spPr>
                <a:xfrm rot="777591">
                  <a:off x="3920197" y="2964849"/>
                  <a:ext cx="1924367" cy="4392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.24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.32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9044A8-033C-5E70-72C5-AED2130B6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77591">
                  <a:off x="3920197" y="2964849"/>
                  <a:ext cx="1924367" cy="4392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553C1F-4BF5-AFAA-9A0E-34FE69435C92}"/>
              </a:ext>
            </a:extLst>
          </p:cNvPr>
          <p:cNvGrpSpPr/>
          <p:nvPr/>
        </p:nvGrpSpPr>
        <p:grpSpPr>
          <a:xfrm>
            <a:off x="3737415" y="5443046"/>
            <a:ext cx="1924367" cy="741769"/>
            <a:chOff x="3737415" y="5443046"/>
            <a:chExt cx="1924367" cy="74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AA2FA8-C7D5-1020-BF32-18733A10DF9F}"/>
                    </a:ext>
                  </a:extLst>
                </p:cNvPr>
                <p:cNvSpPr txBox="1"/>
                <p:nvPr/>
              </p:nvSpPr>
              <p:spPr>
                <a:xfrm rot="1306796">
                  <a:off x="4540038" y="5443046"/>
                  <a:ext cx="5050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CAA2FA8-C7D5-1020-BF32-18733A10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06796">
                  <a:off x="4540038" y="5443046"/>
                  <a:ext cx="50505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25000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4B5456-BD17-C501-E082-F3E7A0227EC3}"/>
                    </a:ext>
                  </a:extLst>
                </p:cNvPr>
                <p:cNvSpPr txBox="1"/>
                <p:nvPr/>
              </p:nvSpPr>
              <p:spPr>
                <a:xfrm rot="1424468">
                  <a:off x="3737415" y="5741809"/>
                  <a:ext cx="1924367" cy="4430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.55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.68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4B5456-BD17-C501-E082-F3E7A0227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24468">
                  <a:off x="3737415" y="5741809"/>
                  <a:ext cx="1924367" cy="4430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41A645-D3CC-76E9-4369-90BF72724718}"/>
              </a:ext>
            </a:extLst>
          </p:cNvPr>
          <p:cNvSpPr txBox="1"/>
          <p:nvPr/>
        </p:nvSpPr>
        <p:spPr>
          <a:xfrm>
            <a:off x="3554229" y="1033419"/>
            <a:ext cx="240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accent4">
                      <a:lumMod val="20000"/>
                      <a:lumOff val="80000"/>
                      <a:alpha val="60000"/>
                    </a:schemeClr>
                  </a:glow>
                </a:effectLst>
              </a:rPr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1657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5" grpId="0"/>
      <p:bldP spid="26" grpId="0"/>
      <p:bldP spid="27" grpId="0"/>
      <p:bldP spid="32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A86D-B890-A33A-8AE8-50EF3F96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392E1D-691E-B237-EB5E-4004DF74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90" y="1265982"/>
            <a:ext cx="4041710" cy="48387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Conditional Probability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Multiplication Rule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Bayes’ Theorem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Total Probability Rule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u="sng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9FDBF7-A658-9654-B3CF-C7E43E7E9E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6463" y="1328574"/>
                <a:ext cx="8154955" cy="5069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8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9FDBF7-A658-9654-B3CF-C7E43E7E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63" y="1328574"/>
                <a:ext cx="8154955" cy="5069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3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64743-C391-4F3B-BE93-347E764BF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" r="10453"/>
          <a:stretch/>
        </p:blipFill>
        <p:spPr>
          <a:xfrm>
            <a:off x="0" y="1140940"/>
            <a:ext cx="4743835" cy="562836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2599E9-3497-4D71-95BC-7859E1BCBA24}"/>
              </a:ext>
            </a:extLst>
          </p:cNvPr>
          <p:cNvGraphicFramePr>
            <a:graphicFrameLocks noGrp="1"/>
          </p:cNvGraphicFramePr>
          <p:nvPr/>
        </p:nvGraphicFramePr>
        <p:xfrm>
          <a:off x="5510949" y="3480651"/>
          <a:ext cx="3521980" cy="328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980">
                  <a:extLst>
                    <a:ext uri="{9D8B030D-6E8A-4147-A177-3AD203B41FA5}">
                      <a16:colId xmlns:a16="http://schemas.microsoft.com/office/drawing/2014/main" val="1146831928"/>
                    </a:ext>
                  </a:extLst>
                </a:gridCol>
              </a:tblGrid>
              <a:tr h="32749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Topics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00504"/>
                  </a:ext>
                </a:extLst>
              </a:tr>
              <a:tr h="32749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Single Proportion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48929"/>
                  </a:ext>
                </a:extLst>
              </a:tr>
              <a:tr h="32749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Single Quantitative Variable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84031"/>
                  </a:ext>
                </a:extLst>
              </a:tr>
              <a:tr h="3327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Causation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10517"/>
                  </a:ext>
                </a:extLst>
              </a:tr>
              <a:tr h="32749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Comparing Two Proportions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73700"/>
                  </a:ext>
                </a:extLst>
              </a:tr>
              <a:tr h="32749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Comparing Two Means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51296"/>
                  </a:ext>
                </a:extLst>
              </a:tr>
              <a:tr h="32749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Two Quantitative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05951"/>
                  </a:ext>
                </a:extLst>
              </a:tr>
              <a:tr h="55673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Quantitative Response with multiple explanatory variables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42342"/>
                  </a:ext>
                </a:extLst>
              </a:tr>
              <a:tr h="43424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Probability Topics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6605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8A3B93F-FC05-4057-BFAF-CA36B19CA684}"/>
              </a:ext>
            </a:extLst>
          </p:cNvPr>
          <p:cNvSpPr txBox="1">
            <a:spLocks/>
          </p:cNvSpPr>
          <p:nvPr/>
        </p:nvSpPr>
        <p:spPr>
          <a:xfrm>
            <a:off x="4343400" y="180225"/>
            <a:ext cx="4419600" cy="533400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Course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6308C-30B8-49A1-B74E-7E2CD2CE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90" y="1153057"/>
            <a:ext cx="4325810" cy="20555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59D150-0B6C-4ADF-9539-087139F07B7D}"/>
              </a:ext>
            </a:extLst>
          </p:cNvPr>
          <p:cNvSpPr/>
          <p:nvPr/>
        </p:nvSpPr>
        <p:spPr>
          <a:xfrm>
            <a:off x="5510949" y="6324108"/>
            <a:ext cx="3521980" cy="4451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C901-C4AA-427F-9C9A-ECE3EF42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Warmup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0F3A7E-CB2E-40F2-B738-683BA312C0FC}"/>
              </a:ext>
            </a:extLst>
          </p:cNvPr>
          <p:cNvSpPr txBox="1">
            <a:spLocks/>
          </p:cNvSpPr>
          <p:nvPr/>
        </p:nvSpPr>
        <p:spPr>
          <a:xfrm>
            <a:off x="457200" y="1284051"/>
            <a:ext cx="8229600" cy="43103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Which regions would you shade for the following questions: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4BEBB-F135-B4C5-9E67-75D0F2B6766E}"/>
              </a:ext>
            </a:extLst>
          </p:cNvPr>
          <p:cNvSpPr txBox="1"/>
          <p:nvPr/>
        </p:nvSpPr>
        <p:spPr>
          <a:xfrm>
            <a:off x="4114800" y="2973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BD2F1D-E0F2-5740-5FE8-4D3340178BE9}"/>
              </a:ext>
            </a:extLst>
          </p:cNvPr>
          <p:cNvGrpSpPr/>
          <p:nvPr/>
        </p:nvGrpSpPr>
        <p:grpSpPr>
          <a:xfrm>
            <a:off x="940775" y="2282779"/>
            <a:ext cx="6652850" cy="3370943"/>
            <a:chOff x="1552575" y="1457325"/>
            <a:chExt cx="9725025" cy="47148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DD3403-78A3-C0D5-9230-3B2F315AA9AB}"/>
                </a:ext>
              </a:extLst>
            </p:cNvPr>
            <p:cNvSpPr/>
            <p:nvPr/>
          </p:nvSpPr>
          <p:spPr>
            <a:xfrm>
              <a:off x="1552575" y="1457325"/>
              <a:ext cx="9725025" cy="47148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25520C-C05D-16FD-5862-F2EE15515BEA}"/>
                </a:ext>
              </a:extLst>
            </p:cNvPr>
            <p:cNvSpPr/>
            <p:nvPr/>
          </p:nvSpPr>
          <p:spPr>
            <a:xfrm>
              <a:off x="2276475" y="1624012"/>
              <a:ext cx="4362450" cy="43624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A65257-E9FC-D786-0CD8-377B76215E33}"/>
                </a:ext>
              </a:extLst>
            </p:cNvPr>
            <p:cNvSpPr/>
            <p:nvPr/>
          </p:nvSpPr>
          <p:spPr>
            <a:xfrm>
              <a:off x="5753100" y="1624012"/>
              <a:ext cx="4362450" cy="4362450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FB3B5D-20FA-B1CA-DC63-00E9BE76D56C}"/>
                </a:ext>
              </a:extLst>
            </p:cNvPr>
            <p:cNvSpPr txBox="1"/>
            <p:nvPr/>
          </p:nvSpPr>
          <p:spPr>
            <a:xfrm>
              <a:off x="4097839" y="1624011"/>
              <a:ext cx="5116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342EE3-C9E0-DEFB-E03A-ED02CB2A4B78}"/>
                </a:ext>
              </a:extLst>
            </p:cNvPr>
            <p:cNvSpPr txBox="1"/>
            <p:nvPr/>
          </p:nvSpPr>
          <p:spPr>
            <a:xfrm>
              <a:off x="7618936" y="1624011"/>
              <a:ext cx="490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534638-8A54-F3E9-BF6A-BF4961186880}"/>
              </a:ext>
            </a:extLst>
          </p:cNvPr>
          <p:cNvSpPr txBox="1"/>
          <p:nvPr/>
        </p:nvSpPr>
        <p:spPr>
          <a:xfrm>
            <a:off x="2693159" y="35029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6F88F-CACC-3288-E32E-2FFC750F2270}"/>
              </a:ext>
            </a:extLst>
          </p:cNvPr>
          <p:cNvSpPr txBox="1"/>
          <p:nvPr/>
        </p:nvSpPr>
        <p:spPr>
          <a:xfrm>
            <a:off x="5094663" y="35029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0BE7E-EBC1-76F8-9C26-9EFDE1B3BDF4}"/>
              </a:ext>
            </a:extLst>
          </p:cNvPr>
          <p:cNvSpPr txBox="1"/>
          <p:nvPr/>
        </p:nvSpPr>
        <p:spPr>
          <a:xfrm>
            <a:off x="3879800" y="35029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3BFFF3-3FC5-1A26-2907-F757BBE82FF0}"/>
              </a:ext>
            </a:extLst>
          </p:cNvPr>
          <p:cNvSpPr txBox="1"/>
          <p:nvPr/>
        </p:nvSpPr>
        <p:spPr>
          <a:xfrm>
            <a:off x="6961700" y="35029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84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67D9925-BD4E-9EAE-AB08-552511013132}"/>
              </a:ext>
            </a:extLst>
          </p:cNvPr>
          <p:cNvSpPr/>
          <p:nvPr/>
        </p:nvSpPr>
        <p:spPr>
          <a:xfrm>
            <a:off x="2409722" y="1440179"/>
            <a:ext cx="2246098" cy="2346961"/>
          </a:xfrm>
          <a:prstGeom prst="ellips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58A0C1-B463-D43B-819C-89D95258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98" y="1299571"/>
            <a:ext cx="5172603" cy="2607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7E714A-33BB-D180-259E-931105C3ED9F}"/>
              </a:ext>
            </a:extLst>
          </p:cNvPr>
          <p:cNvSpPr txBox="1"/>
          <p:nvPr/>
        </p:nvSpPr>
        <p:spPr>
          <a:xfrm>
            <a:off x="594360" y="4164152"/>
            <a:ext cx="5303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A:  1</a:t>
            </a:r>
          </a:p>
          <a:p>
            <a:pPr lvl="1"/>
            <a:r>
              <a:rPr lang="en-US" sz="2800" dirty="0"/>
              <a:t>B:  1, 2</a:t>
            </a:r>
          </a:p>
          <a:p>
            <a:pPr lvl="1"/>
            <a:r>
              <a:rPr lang="en-US" sz="2800" dirty="0"/>
              <a:t>C:  1, 2, 3</a:t>
            </a:r>
          </a:p>
          <a:p>
            <a:pPr lvl="1"/>
            <a:r>
              <a:rPr lang="en-US" sz="2800" dirty="0"/>
              <a:t>D:  1, 3</a:t>
            </a:r>
          </a:p>
        </p:txBody>
      </p:sp>
    </p:spTree>
    <p:extLst>
      <p:ext uri="{BB962C8B-B14F-4D97-AF65-F5344CB8AC3E}">
        <p14:creationId xmlns:p14="http://schemas.microsoft.com/office/powerpoint/2010/main" val="26292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B26A3-7D24-5862-3A8A-7DE5CCA20988}"/>
              </a:ext>
            </a:extLst>
          </p:cNvPr>
          <p:cNvGrpSpPr/>
          <p:nvPr/>
        </p:nvGrpSpPr>
        <p:grpSpPr>
          <a:xfrm>
            <a:off x="4206240" y="1917700"/>
            <a:ext cx="459592" cy="1381760"/>
            <a:chOff x="4206240" y="1917700"/>
            <a:chExt cx="459592" cy="1381760"/>
          </a:xfrm>
        </p:grpSpPr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448B4A6C-E188-91F3-DE70-51F3D55F0F11}"/>
                </a:ext>
              </a:extLst>
            </p:cNvPr>
            <p:cNvSpPr/>
            <p:nvPr/>
          </p:nvSpPr>
          <p:spPr>
            <a:xfrm rot="10800000">
              <a:off x="4206240" y="1922818"/>
              <a:ext cx="435610" cy="1376642"/>
            </a:xfrm>
            <a:prstGeom prst="chord">
              <a:avLst>
                <a:gd name="adj1" fmla="val 5513106"/>
                <a:gd name="adj2" fmla="val 1619999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321388D2-92B8-77BF-95E6-B9CA761604CE}"/>
                </a:ext>
              </a:extLst>
            </p:cNvPr>
            <p:cNvSpPr/>
            <p:nvPr/>
          </p:nvSpPr>
          <p:spPr>
            <a:xfrm>
              <a:off x="4230222" y="1917700"/>
              <a:ext cx="435610" cy="1376642"/>
            </a:xfrm>
            <a:prstGeom prst="chord">
              <a:avLst>
                <a:gd name="adj1" fmla="val 5513106"/>
                <a:gd name="adj2" fmla="val 1619999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58A0C1-B463-D43B-819C-89D95258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98" y="1305921"/>
            <a:ext cx="5172603" cy="2607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7E714A-33BB-D180-259E-931105C3ED9F}"/>
              </a:ext>
            </a:extLst>
          </p:cNvPr>
          <p:cNvSpPr txBox="1"/>
          <p:nvPr/>
        </p:nvSpPr>
        <p:spPr>
          <a:xfrm>
            <a:off x="591950" y="4141811"/>
            <a:ext cx="5303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A:  1, 2</a:t>
            </a:r>
          </a:p>
          <a:p>
            <a:pPr lvl="1"/>
            <a:r>
              <a:rPr lang="en-US" sz="2800" dirty="0"/>
              <a:t>B:  1, 3, 2</a:t>
            </a:r>
          </a:p>
          <a:p>
            <a:pPr lvl="1"/>
            <a:r>
              <a:rPr lang="en-US" sz="2800" dirty="0"/>
              <a:t>C:  3</a:t>
            </a:r>
          </a:p>
          <a:p>
            <a:pPr lvl="1"/>
            <a:r>
              <a:rPr lang="en-US" sz="2800" dirty="0"/>
              <a:t>D:  4</a:t>
            </a:r>
          </a:p>
        </p:txBody>
      </p:sp>
    </p:spTree>
    <p:extLst>
      <p:ext uri="{BB962C8B-B14F-4D97-AF65-F5344CB8AC3E}">
        <p14:creationId xmlns:p14="http://schemas.microsoft.com/office/powerpoint/2010/main" val="40011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781137-B1B6-E9E1-E769-BB86149DCDEE}"/>
              </a:ext>
            </a:extLst>
          </p:cNvPr>
          <p:cNvGrpSpPr/>
          <p:nvPr/>
        </p:nvGrpSpPr>
        <p:grpSpPr>
          <a:xfrm>
            <a:off x="2409722" y="1440179"/>
            <a:ext cx="4076610" cy="2346961"/>
            <a:chOff x="2409722" y="1440179"/>
            <a:chExt cx="4076610" cy="23469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9B26A3-7D24-5862-3A8A-7DE5CCA20988}"/>
                </a:ext>
              </a:extLst>
            </p:cNvPr>
            <p:cNvGrpSpPr/>
            <p:nvPr/>
          </p:nvGrpSpPr>
          <p:grpSpPr>
            <a:xfrm>
              <a:off x="4206240" y="1917700"/>
              <a:ext cx="459592" cy="1381760"/>
              <a:chOff x="4206240" y="1917700"/>
              <a:chExt cx="459592" cy="1381760"/>
            </a:xfrm>
          </p:grpSpPr>
          <p:sp>
            <p:nvSpPr>
              <p:cNvPr id="4" name="Chord 3">
                <a:extLst>
                  <a:ext uri="{FF2B5EF4-FFF2-40B4-BE49-F238E27FC236}">
                    <a16:creationId xmlns:a16="http://schemas.microsoft.com/office/drawing/2014/main" id="{448B4A6C-E188-91F3-DE70-51F3D55F0F11}"/>
                  </a:ext>
                </a:extLst>
              </p:cNvPr>
              <p:cNvSpPr/>
              <p:nvPr/>
            </p:nvSpPr>
            <p:spPr>
              <a:xfrm rot="10800000">
                <a:off x="4206240" y="1922818"/>
                <a:ext cx="435610" cy="1376642"/>
              </a:xfrm>
              <a:prstGeom prst="chord">
                <a:avLst>
                  <a:gd name="adj1" fmla="val 5513106"/>
                  <a:gd name="adj2" fmla="val 16199999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321388D2-92B8-77BF-95E6-B9CA761604CE}"/>
                  </a:ext>
                </a:extLst>
              </p:cNvPr>
              <p:cNvSpPr/>
              <p:nvPr/>
            </p:nvSpPr>
            <p:spPr>
              <a:xfrm>
                <a:off x="4230222" y="1917700"/>
                <a:ext cx="435610" cy="1376642"/>
              </a:xfrm>
              <a:prstGeom prst="chord">
                <a:avLst>
                  <a:gd name="adj1" fmla="val 5513106"/>
                  <a:gd name="adj2" fmla="val 16199999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EDF035-54CE-9E7E-049B-F422DA1E631D}"/>
                </a:ext>
              </a:extLst>
            </p:cNvPr>
            <p:cNvSpPr/>
            <p:nvPr/>
          </p:nvSpPr>
          <p:spPr>
            <a:xfrm>
              <a:off x="2409722" y="1440179"/>
              <a:ext cx="2246098" cy="2346961"/>
            </a:xfrm>
            <a:prstGeom prst="ellipse">
              <a:avLst/>
            </a:prstGeom>
            <a:solidFill>
              <a:srgbClr val="FFFF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96CB0A-DFD7-3BBE-5E4F-28658EA41A1B}"/>
                </a:ext>
              </a:extLst>
            </p:cNvPr>
            <p:cNvSpPr/>
            <p:nvPr/>
          </p:nvSpPr>
          <p:spPr>
            <a:xfrm>
              <a:off x="4240234" y="1440179"/>
              <a:ext cx="2246098" cy="2346961"/>
            </a:xfrm>
            <a:prstGeom prst="ellipse">
              <a:avLst/>
            </a:prstGeom>
            <a:solidFill>
              <a:srgbClr val="FFFF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58A0C1-B463-D43B-819C-89D95258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98" y="1305921"/>
            <a:ext cx="5172603" cy="2607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7E714A-33BB-D180-259E-931105C3ED9F}"/>
              </a:ext>
            </a:extLst>
          </p:cNvPr>
          <p:cNvSpPr txBox="1"/>
          <p:nvPr/>
        </p:nvSpPr>
        <p:spPr>
          <a:xfrm>
            <a:off x="591950" y="4141811"/>
            <a:ext cx="5303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A:  1, 2</a:t>
            </a:r>
          </a:p>
          <a:p>
            <a:pPr lvl="1"/>
            <a:r>
              <a:rPr lang="en-US" sz="2800" dirty="0"/>
              <a:t>B:  1, 3, 2</a:t>
            </a:r>
          </a:p>
          <a:p>
            <a:pPr lvl="1"/>
            <a:r>
              <a:rPr lang="en-US" sz="2800" dirty="0"/>
              <a:t>C:  3</a:t>
            </a:r>
          </a:p>
          <a:p>
            <a:pPr lvl="1"/>
            <a:r>
              <a:rPr lang="en-US" sz="2800" dirty="0"/>
              <a:t>D:  4</a:t>
            </a:r>
          </a:p>
        </p:txBody>
      </p:sp>
    </p:spTree>
    <p:extLst>
      <p:ext uri="{BB962C8B-B14F-4D97-AF65-F5344CB8AC3E}">
        <p14:creationId xmlns:p14="http://schemas.microsoft.com/office/powerpoint/2010/main" val="1481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892A3-694C-7097-39D0-658392E7394F}"/>
              </a:ext>
            </a:extLst>
          </p:cNvPr>
          <p:cNvGrpSpPr/>
          <p:nvPr/>
        </p:nvGrpSpPr>
        <p:grpSpPr>
          <a:xfrm>
            <a:off x="2025600" y="1272629"/>
            <a:ext cx="5093282" cy="2599103"/>
            <a:chOff x="1985698" y="1314107"/>
            <a:chExt cx="5093282" cy="25991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69CE1-0F95-BF24-E60A-CBBF2732BC15}"/>
                </a:ext>
              </a:extLst>
            </p:cNvPr>
            <p:cNvSpPr/>
            <p:nvPr/>
          </p:nvSpPr>
          <p:spPr>
            <a:xfrm>
              <a:off x="1985698" y="1314107"/>
              <a:ext cx="5093282" cy="259910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9B26A3-7D24-5862-3A8A-7DE5CCA20988}"/>
                </a:ext>
              </a:extLst>
            </p:cNvPr>
            <p:cNvGrpSpPr/>
            <p:nvPr/>
          </p:nvGrpSpPr>
          <p:grpSpPr>
            <a:xfrm>
              <a:off x="4206240" y="1917700"/>
              <a:ext cx="459592" cy="1381760"/>
              <a:chOff x="4206240" y="1917700"/>
              <a:chExt cx="459592" cy="1381760"/>
            </a:xfrm>
          </p:grpSpPr>
          <p:sp>
            <p:nvSpPr>
              <p:cNvPr id="4" name="Chord 3">
                <a:extLst>
                  <a:ext uri="{FF2B5EF4-FFF2-40B4-BE49-F238E27FC236}">
                    <a16:creationId xmlns:a16="http://schemas.microsoft.com/office/drawing/2014/main" id="{448B4A6C-E188-91F3-DE70-51F3D55F0F11}"/>
                  </a:ext>
                </a:extLst>
              </p:cNvPr>
              <p:cNvSpPr/>
              <p:nvPr/>
            </p:nvSpPr>
            <p:spPr>
              <a:xfrm rot="10800000">
                <a:off x="4206240" y="1922818"/>
                <a:ext cx="435610" cy="1376642"/>
              </a:xfrm>
              <a:prstGeom prst="chord">
                <a:avLst>
                  <a:gd name="adj1" fmla="val 5513106"/>
                  <a:gd name="adj2" fmla="val 16199999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321388D2-92B8-77BF-95E6-B9CA761604CE}"/>
                  </a:ext>
                </a:extLst>
              </p:cNvPr>
              <p:cNvSpPr/>
              <p:nvPr/>
            </p:nvSpPr>
            <p:spPr>
              <a:xfrm>
                <a:off x="4230222" y="1917700"/>
                <a:ext cx="435610" cy="1376642"/>
              </a:xfrm>
              <a:prstGeom prst="chord">
                <a:avLst>
                  <a:gd name="adj1" fmla="val 5513106"/>
                  <a:gd name="adj2" fmla="val 16199999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EDF035-54CE-9E7E-049B-F422DA1E631D}"/>
                </a:ext>
              </a:extLst>
            </p:cNvPr>
            <p:cNvSpPr/>
            <p:nvPr/>
          </p:nvSpPr>
          <p:spPr>
            <a:xfrm>
              <a:off x="2409722" y="1440179"/>
              <a:ext cx="2246098" cy="2346961"/>
            </a:xfrm>
            <a:prstGeom prst="ellipse">
              <a:avLst/>
            </a:prstGeom>
            <a:solidFill>
              <a:srgbClr val="FFFF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A9E3696-20E7-5CB1-3DCB-5567751A94FF}"/>
              </a:ext>
            </a:extLst>
          </p:cNvPr>
          <p:cNvSpPr/>
          <p:nvPr/>
        </p:nvSpPr>
        <p:spPr>
          <a:xfrm>
            <a:off x="4206240" y="1398701"/>
            <a:ext cx="2277110" cy="237744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tabLst>
                    <a:tab pos="3886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6C901-C4AA-427F-9C9A-ECE3EF42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7E714A-33BB-D180-259E-931105C3ED9F}"/>
              </a:ext>
            </a:extLst>
          </p:cNvPr>
          <p:cNvSpPr txBox="1"/>
          <p:nvPr/>
        </p:nvSpPr>
        <p:spPr>
          <a:xfrm>
            <a:off x="591950" y="4141811"/>
            <a:ext cx="5303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A:  1, 4</a:t>
            </a:r>
          </a:p>
          <a:p>
            <a:pPr lvl="1"/>
            <a:r>
              <a:rPr lang="en-US" sz="2800" dirty="0"/>
              <a:t>B:  1, 3, 4</a:t>
            </a:r>
          </a:p>
          <a:p>
            <a:pPr lvl="1"/>
            <a:r>
              <a:rPr lang="en-US" sz="2800" dirty="0"/>
              <a:t>C:  1</a:t>
            </a:r>
          </a:p>
          <a:p>
            <a:pPr lvl="1"/>
            <a:r>
              <a:rPr lang="en-US" sz="2800" dirty="0"/>
              <a:t>D:  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40379-218E-5B18-A9FD-2679E65434EC}"/>
              </a:ext>
            </a:extLst>
          </p:cNvPr>
          <p:cNvGrpSpPr/>
          <p:nvPr/>
        </p:nvGrpSpPr>
        <p:grpSpPr>
          <a:xfrm>
            <a:off x="4234151" y="1916862"/>
            <a:ext cx="459592" cy="1381760"/>
            <a:chOff x="4206240" y="1917700"/>
            <a:chExt cx="459592" cy="1381760"/>
          </a:xfrm>
        </p:grpSpPr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35C239D7-FCD2-9957-3CCA-DEC8EBDCD0CA}"/>
                </a:ext>
              </a:extLst>
            </p:cNvPr>
            <p:cNvSpPr/>
            <p:nvPr/>
          </p:nvSpPr>
          <p:spPr>
            <a:xfrm rot="10800000">
              <a:off x="4206240" y="1922818"/>
              <a:ext cx="435610" cy="1376642"/>
            </a:xfrm>
            <a:prstGeom prst="chord">
              <a:avLst>
                <a:gd name="adj1" fmla="val 5513106"/>
                <a:gd name="adj2" fmla="val 1619999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7B415EE3-91A5-DA16-16E7-875D93E165A0}"/>
                </a:ext>
              </a:extLst>
            </p:cNvPr>
            <p:cNvSpPr/>
            <p:nvPr/>
          </p:nvSpPr>
          <p:spPr>
            <a:xfrm>
              <a:off x="4230222" y="1917700"/>
              <a:ext cx="435610" cy="1376642"/>
            </a:xfrm>
            <a:prstGeom prst="chord">
              <a:avLst>
                <a:gd name="adj1" fmla="val 5513106"/>
                <a:gd name="adj2" fmla="val 1619999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58A0C1-B463-D43B-819C-89D95258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98" y="1263438"/>
            <a:ext cx="5172603" cy="26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C901-C4AA-427F-9C9A-ECE3EF42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30F3A7E-CB2E-40F2-B738-683BA312C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84050"/>
                <a:ext cx="8229600" cy="527677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 .4+.1= .50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200" b="0" dirty="0"/>
              </a:p>
              <a:p>
                <a:pPr>
                  <a:buFontTx/>
                  <a:buChar char="-"/>
                </a:pPr>
                <a:r>
                  <a:rPr lang="en-US" sz="2200" dirty="0"/>
                  <a:t>Probability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b="0" dirty="0"/>
                  <a:t> occurs </a:t>
                </a:r>
              </a:p>
              <a:p>
                <a:pPr marL="0" indent="0">
                  <a:buNone/>
                </a:pPr>
                <a:r>
                  <a:rPr lang="en-US" sz="2200" b="0" dirty="0"/>
                  <a:t>   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b="0" dirty="0"/>
                  <a:t> has occurred</a:t>
                </a: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 .2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⇒  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With a conditional probability, your </a:t>
                </a:r>
                <a:r>
                  <a:rPr lang="en-US" sz="2200" b="1" u="sng" dirty="0"/>
                  <a:t>new</a:t>
                </a:r>
                <a:r>
                  <a:rPr lang="en-US" sz="2200" dirty="0"/>
                  <a:t> sample space becomes what you condition on!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30F3A7E-CB2E-40F2-B738-683BA312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4050"/>
                <a:ext cx="8229600" cy="5276770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2C2AA74-9BCE-2406-5AF8-6FD868C44FB4}"/>
              </a:ext>
            </a:extLst>
          </p:cNvPr>
          <p:cNvGrpSpPr/>
          <p:nvPr/>
        </p:nvGrpSpPr>
        <p:grpSpPr>
          <a:xfrm>
            <a:off x="3657010" y="1284051"/>
            <a:ext cx="4915490" cy="2735262"/>
            <a:chOff x="2491150" y="1375999"/>
            <a:chExt cx="6652850" cy="33709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14BEBB-F135-B4C5-9E67-75D0F2B6766E}"/>
                </a:ext>
              </a:extLst>
            </p:cNvPr>
            <p:cNvSpPr txBox="1"/>
            <p:nvPr/>
          </p:nvSpPr>
          <p:spPr>
            <a:xfrm>
              <a:off x="5665176" y="2066495"/>
              <a:ext cx="914400" cy="31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BD2F1D-E0F2-5740-5FE8-4D3340178BE9}"/>
                </a:ext>
              </a:extLst>
            </p:cNvPr>
            <p:cNvGrpSpPr/>
            <p:nvPr/>
          </p:nvGrpSpPr>
          <p:grpSpPr>
            <a:xfrm>
              <a:off x="2491150" y="1375999"/>
              <a:ext cx="6652850" cy="3370943"/>
              <a:chOff x="1552575" y="1457325"/>
              <a:chExt cx="9725025" cy="471487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DD3403-78A3-C0D5-9230-3B2F315AA9AB}"/>
                  </a:ext>
                </a:extLst>
              </p:cNvPr>
              <p:cNvSpPr/>
              <p:nvPr/>
            </p:nvSpPr>
            <p:spPr>
              <a:xfrm>
                <a:off x="1552575" y="1457325"/>
                <a:ext cx="9725025" cy="4714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825520C-C05D-16FD-5862-F2EE15515BEA}"/>
                  </a:ext>
                </a:extLst>
              </p:cNvPr>
              <p:cNvSpPr/>
              <p:nvPr/>
            </p:nvSpPr>
            <p:spPr>
              <a:xfrm>
                <a:off x="2276475" y="1624012"/>
                <a:ext cx="4362450" cy="436245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65257-E9FC-D786-0CD8-377B76215E33}"/>
                  </a:ext>
                </a:extLst>
              </p:cNvPr>
              <p:cNvSpPr/>
              <p:nvPr/>
            </p:nvSpPr>
            <p:spPr>
              <a:xfrm>
                <a:off x="5753100" y="1624012"/>
                <a:ext cx="4362450" cy="436245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B3B5D-20FA-B1CA-DC63-00E9BE76D56C}"/>
                  </a:ext>
                </a:extLst>
              </p:cNvPr>
              <p:cNvSpPr txBox="1"/>
              <p:nvPr/>
            </p:nvSpPr>
            <p:spPr>
              <a:xfrm>
                <a:off x="4097838" y="1624010"/>
                <a:ext cx="894985" cy="1114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342EE3-C9E0-DEFB-E03A-ED02CB2A4B78}"/>
                  </a:ext>
                </a:extLst>
              </p:cNvPr>
              <p:cNvSpPr txBox="1"/>
              <p:nvPr/>
            </p:nvSpPr>
            <p:spPr>
              <a:xfrm>
                <a:off x="7618935" y="1624010"/>
                <a:ext cx="863271" cy="1114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534638-8A54-F3E9-BF6A-BF4961186880}"/>
                </a:ext>
              </a:extLst>
            </p:cNvPr>
            <p:cNvSpPr txBox="1"/>
            <p:nvPr/>
          </p:nvSpPr>
          <p:spPr>
            <a:xfrm>
              <a:off x="4243534" y="2596175"/>
              <a:ext cx="612668" cy="56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56F88F-CACC-3288-E32E-2FFC750F2270}"/>
                </a:ext>
              </a:extLst>
            </p:cNvPr>
            <p:cNvSpPr txBox="1"/>
            <p:nvPr/>
          </p:nvSpPr>
          <p:spPr>
            <a:xfrm>
              <a:off x="6645038" y="2596175"/>
              <a:ext cx="898003" cy="56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00BE7E-EBC1-76F8-9C26-9EFDE1B3BDF4}"/>
                </a:ext>
              </a:extLst>
            </p:cNvPr>
            <p:cNvSpPr txBox="1"/>
            <p:nvPr/>
          </p:nvSpPr>
          <p:spPr>
            <a:xfrm>
              <a:off x="5386910" y="2596175"/>
              <a:ext cx="612668" cy="56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BFFF3-3FC5-1A26-2907-F757BBE82FF0}"/>
                </a:ext>
              </a:extLst>
            </p:cNvPr>
            <p:cNvSpPr txBox="1"/>
            <p:nvPr/>
          </p:nvSpPr>
          <p:spPr>
            <a:xfrm>
              <a:off x="8512075" y="2596175"/>
              <a:ext cx="612668" cy="56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.2</a:t>
              </a:r>
            </a:p>
          </p:txBody>
        </p:sp>
      </p:grpSp>
      <p:sp>
        <p:nvSpPr>
          <p:cNvPr id="6" name="Right Brace 5">
            <a:extLst>
              <a:ext uri="{FF2B5EF4-FFF2-40B4-BE49-F238E27FC236}">
                <a16:creationId xmlns:a16="http://schemas.microsoft.com/office/drawing/2014/main" id="{1894D596-562F-45A7-8250-23D56528B6CD}"/>
              </a:ext>
            </a:extLst>
          </p:cNvPr>
          <p:cNvSpPr/>
          <p:nvPr/>
        </p:nvSpPr>
        <p:spPr>
          <a:xfrm rot="16200000">
            <a:off x="4593518" y="3202096"/>
            <a:ext cx="283726" cy="2985024"/>
          </a:xfrm>
          <a:prstGeom prst="rightBrace">
            <a:avLst>
              <a:gd name="adj1" fmla="val 8333"/>
              <a:gd name="adj2" fmla="val 4634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19296-BA1E-CD46-6D7E-82FEFD8D17D3}"/>
              </a:ext>
            </a:extLst>
          </p:cNvPr>
          <p:cNvSpPr txBox="1"/>
          <p:nvPr/>
        </p:nvSpPr>
        <p:spPr>
          <a:xfrm>
            <a:off x="3636811" y="4175791"/>
            <a:ext cx="198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Multiplication Rule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6F387-F7CD-E84E-4801-AB4A8844ACCA}"/>
              </a:ext>
            </a:extLst>
          </p:cNvPr>
          <p:cNvSpPr/>
          <p:nvPr/>
        </p:nvSpPr>
        <p:spPr>
          <a:xfrm>
            <a:off x="2827020" y="4175791"/>
            <a:ext cx="3512819" cy="914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C901-C4AA-427F-9C9A-ECE3EF42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30F3A7E-CB2E-40F2-B738-683BA312C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84050"/>
                <a:ext cx="8229600" cy="48348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Independence: </a:t>
                </a:r>
              </a:p>
              <a:p>
                <a:pPr marL="0" indent="0">
                  <a:buNone/>
                </a:pPr>
                <a:r>
                  <a:rPr lang="en-US" dirty="0"/>
                  <a:t>	Knowing that an event has occurred </a:t>
                </a:r>
                <a:r>
                  <a:rPr lang="en-US" b="1" u="sng" dirty="0"/>
                  <a:t>does not change </a:t>
                </a:r>
                <a:r>
                  <a:rPr lang="en-US" dirty="0"/>
                  <a:t>the probability of the other occurring.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not the same as mutually exclusive!!!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two events are </a:t>
                </a:r>
                <a:r>
                  <a:rPr lang="en-US" i="1" dirty="0"/>
                  <a:t>mutually exclusive</a:t>
                </a:r>
                <a:r>
                  <a:rPr lang="en-US" dirty="0"/>
                  <a:t>, then they </a:t>
                </a:r>
                <a:r>
                  <a:rPr lang="en-US" b="1" u="sng" dirty="0"/>
                  <a:t>are not</a:t>
                </a:r>
                <a:r>
                  <a:rPr lang="en-US" dirty="0"/>
                  <a:t> </a:t>
                </a:r>
                <a:r>
                  <a:rPr lang="en-US" i="1" dirty="0"/>
                  <a:t>independent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</m:oMath>
                </a14:m>
                <a:r>
                  <a:rPr lang="en-US" i="1" dirty="0"/>
                  <a:t>     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30F3A7E-CB2E-40F2-B738-683BA312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4050"/>
                <a:ext cx="8229600" cy="4834809"/>
              </a:xfrm>
              <a:prstGeom prst="rect">
                <a:avLst/>
              </a:prstGeom>
              <a:blipFill>
                <a:blip r:embed="rId3"/>
                <a:stretch>
                  <a:fillRect l="-963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3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st 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 Point Theme" id="{750183DE-F4F6-4D6C-AF76-031ED851AB01}" vid="{531438E3-E501-477C-B5D3-6039830E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E48A8BCBBA444A905F0568C9186F1" ma:contentTypeVersion="20" ma:contentTypeDescription="Create a new document." ma:contentTypeScope="" ma:versionID="5bdacbdcc3e7e705bd0ed029af0835ef">
  <xsd:schema xmlns:xsd="http://www.w3.org/2001/XMLSchema" xmlns:xs="http://www.w3.org/2001/XMLSchema" xmlns:p="http://schemas.microsoft.com/office/2006/metadata/properties" xmlns:ns2="54d29fa5-b315-4d03-a525-e32de81fd117" xmlns:ns3="885cc4a9-6fc6-4c77-90bb-23375bdec816" targetNamespace="http://schemas.microsoft.com/office/2006/metadata/properties" ma:root="true" ma:fieldsID="94bf6b8a834794e48fbe31ef41640005" ns2:_="" ns3:_="">
    <xsd:import namespace="54d29fa5-b315-4d03-a525-e32de81fd117"/>
    <xsd:import namespace="885cc4a9-6fc6-4c77-90bb-23375bde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_x0061_ku6" minOccurs="0"/>
                <xsd:element ref="ns3:SharedWithUsers" minOccurs="0"/>
                <xsd:element ref="ns3:SharedWithDetails" minOccurs="0"/>
                <xsd:element ref="ns2:MediaLengthInSeconds" minOccurs="0"/>
                <xsd:element ref="ns2:Notes" minOccurs="0"/>
                <xsd:element ref="ns2:Briefdescription" minOccurs="0"/>
                <xsd:element ref="ns2:notes0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29fa5-b315-4d03-a525-e32de81fd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x0061_ku6" ma:index="18" nillable="true" ma:displayName="Previous Location" ma:internalName="_x0061_ku6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Notes" ma:index="22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Briefdescription" ma:index="23" nillable="true" ma:displayName="Brief description" ma:description="Explanation of file" ma:format="Dropdown" ma:internalName="Briefdescription">
      <xsd:simpleType>
        <xsd:restriction base="dms:Text">
          <xsd:maxLength value="255"/>
        </xsd:restriction>
      </xsd:simpleType>
    </xsd:element>
    <xsd:element name="notes0" ma:index="24" nillable="true" ma:displayName="notes" ma:default="Master is for me, Class is for Presenting, Student is for read ahead. In Master Purple=write, Red=discuss" ma:format="Dropdown" ma:internalName="notes0">
      <xsd:simpleType>
        <xsd:restriction base="dms:Text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cc4a9-6fc6-4c77-90bb-23375bdec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7471b8cd-cf1f-43c9-b61b-79fc0ac9cda3}" ma:internalName="TaxCatchAll" ma:showField="CatchAllData" ma:web="885cc4a9-6fc6-4c77-90bb-23375bde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1_ku6 xmlns="54d29fa5-b315-4d03-a525-e32de81fd117" xsi:nil="true"/>
    <Briefdescription xmlns="54d29fa5-b315-4d03-a525-e32de81fd117" xsi:nil="true"/>
    <notes0 xmlns="54d29fa5-b315-4d03-a525-e32de81fd117">Master is for me, Class is for Presenting, Student is for read ahead. In Master Purple=write, Red=discuss</notes0>
    <Notes xmlns="54d29fa5-b315-4d03-a525-e32de81fd117" xsi:nil="true"/>
    <TaxCatchAll xmlns="885cc4a9-6fc6-4c77-90bb-23375bdec816" xsi:nil="true"/>
    <lcf76f155ced4ddcb4097134ff3c332f xmlns="54d29fa5-b315-4d03-a525-e32de81fd117">
      <Terms xmlns="http://schemas.microsoft.com/office/infopath/2007/PartnerControls"/>
    </lcf76f155ced4ddcb4097134ff3c332f>
    <SharedWithUsers xmlns="885cc4a9-6fc6-4c77-90bb-23375bdec816">
      <UserInfo>
        <DisplayName>Reder, Eric MAJ</DisplayName>
        <AccountId>9714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759D44-AC95-4D7F-B6AB-FCCCED20D181}">
  <ds:schemaRefs>
    <ds:schemaRef ds:uri="54d29fa5-b315-4d03-a525-e32de81fd117"/>
    <ds:schemaRef ds:uri="885cc4a9-6fc6-4c77-90bb-23375bdec8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8A89C8-C6B4-4EAC-91C6-D71A8BA1A5E8}">
  <ds:schemaRefs>
    <ds:schemaRef ds:uri="54d29fa5-b315-4d03-a525-e32de81fd117"/>
    <ds:schemaRef ds:uri="885cc4a9-6fc6-4c77-90bb-23375bdec8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06234E-1C75-42AC-AC89-38E4F5FAC5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499</Words>
  <Application>Microsoft Office PowerPoint</Application>
  <PresentationFormat>On-screen Show (4:3)</PresentationFormat>
  <Paragraphs>159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West Point Theme</vt:lpstr>
      <vt:lpstr> </vt:lpstr>
      <vt:lpstr>PowerPoint Presentation</vt:lpstr>
      <vt:lpstr>Warmup</vt:lpstr>
      <vt:lpstr>P(A)</vt:lpstr>
      <vt:lpstr>P(A∩B)</vt:lpstr>
      <vt:lpstr>P(A∪B)</vt:lpstr>
      <vt:lpstr>P(A∪B^C)</vt:lpstr>
      <vt:lpstr>Conditional Probability</vt:lpstr>
      <vt:lpstr>Independence</vt:lpstr>
      <vt:lpstr>Example</vt:lpstr>
      <vt:lpstr>Tree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MA206</dc:title>
  <dc:creator>Andrew Cammack</dc:creator>
  <cp:lastModifiedBy>McDermott, Kyle C MAJ</cp:lastModifiedBy>
  <cp:revision>2</cp:revision>
  <dcterms:created xsi:type="dcterms:W3CDTF">2021-01-25T06:02:32Z</dcterms:created>
  <dcterms:modified xsi:type="dcterms:W3CDTF">2023-04-04T14:59:25Z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0x010100954E48A8BCBBA444A905F0568C9186F1</vt:lpwstr>
  </property>
  <property fmtid="{D5CDD505-2E9C-101B-9397-08002B2CF9AE}" pid="3" name="MediaServiceImageTags">
    <vt:lpwstr/>
  </property>
</Properties>
</file>