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set footer: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– Header and Footer – Footer – Apply to All (not title slide)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aac4b70d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aac4b70d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61f0163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bd61f0163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d61f016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bd61f0163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d9027a28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bd9027a28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bd9027a28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d9027a284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bd9027a284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bd9027a284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b7112dbe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bb7112dbe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d9027a28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bd9027a28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b7112dbe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bb7112dbea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aac4b70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baac4b70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b7112dbea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bb7112dbea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b0e3e874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bb0e3e874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6000"/>
              <a:buFont typeface="Calibri"/>
              <a:buNone/>
              <a:defRPr b="1" sz="6000">
                <a:solidFill>
                  <a:srgbClr val="0154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3428" y="5349875"/>
            <a:ext cx="4485143" cy="151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82200" y="4736693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2F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154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yle.mcmaster@nimblepros.com" TargetMode="External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arn.microsoft.com/en-us/azure/azure-functions/durable/durable-functions-cloud-backup?WT.mc_id=dotnet-sample-marouill&amp;tabs=csharp#e2_backupsitecontent-orchestrator-function" TargetMode="External"/><Relationship Id="rId4" Type="http://schemas.openxmlformats.org/officeDocument/2006/relationships/hyperlink" Target="https://learn.microsoft.com/en-us/azure/azure-functions/durable/durable-functions-phone-verification?tabs=cshar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arn.microsoft.com/en-us/azure/azure-functions/functions-overview?pivots=programming-language-cshar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zure/azure-functions-core-tools?tab=readme-ov-file#getting-started-on-kubernetes" TargetMode="External"/><Relationship Id="rId4" Type="http://schemas.openxmlformats.org/officeDocument/2006/relationships/hyperlink" Target="https://github.com/KyleMcMaster/azure-function-functional-tests" TargetMode="External"/><Relationship Id="rId5" Type="http://schemas.openxmlformats.org/officeDocument/2006/relationships/hyperlink" Target="https://learn.microsoft.com/en-us/azure/azure-functions/durable/durable-functions-diagnostics?tabs=csharp-inpro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dn-dynmedia-1.microsoft.com/is/image/microsoftcorp/valprop4-1?resMode=sharp2&amp;op_usm=1.5,0.65,15,0&amp;wid=1454&amp;hei=862&amp;qlt=100&amp;fmt=png-alpha&amp;fit=constrain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arn.microsoft.com/en-us/azure/azure-functions/functions-triggers-bindings?tabs=isolated-process%2Cpython-v2&amp;pivots=programming-language-csharp#supported-bindings" TargetMode="External"/><Relationship Id="rId4" Type="http://schemas.openxmlformats.org/officeDocument/2006/relationships/hyperlink" Target="https://learn.microsoft.com/en-us/azure/azure-functions/functions-dotnet-class-library?tabs=v4%2Ccmd" TargetMode="External"/><Relationship Id="rId5" Type="http://schemas.openxmlformats.org/officeDocument/2006/relationships/hyperlink" Target="https://learn.microsoft.com/en-us/azure/azure-functions/functions-scenarios?pivots=programming-language-csharp" TargetMode="External"/><Relationship Id="rId6" Type="http://schemas.openxmlformats.org/officeDocument/2006/relationships/hyperlink" Target="https://learn.microsoft.com/en-us/azure/azure-functions/functions-scale#overview-of-pla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6000"/>
              <a:buFont typeface="Calibri"/>
              <a:buNone/>
            </a:pPr>
            <a:r>
              <a:rPr lang="en-US"/>
              <a:t>Azure Functions Overview</a:t>
            </a:r>
            <a:endParaRPr/>
          </a:p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Kyle McMaster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@KyleMcMaster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kyle.mcmaster@nimblepros.com</a:t>
            </a:r>
            <a:r>
              <a:rPr lang="en-US"/>
              <a:t> | NimblePros.com</a:t>
            </a:r>
            <a:endParaRPr/>
          </a:p>
        </p:txBody>
      </p:sp>
      <p:pic>
        <p:nvPicPr>
          <p:cNvPr id="65" name="Google Shape;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4724403"/>
            <a:ext cx="1905000" cy="1905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Durable Orchestrations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Asynchronous workflow orchestration for Azure Functions</a:t>
            </a:r>
            <a:endParaRPr/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Enables stateful Functions in serverless compute environment</a:t>
            </a:r>
            <a:endParaRPr/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Built on Durable Task Framework</a:t>
            </a:r>
            <a:endParaRPr/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Error Handling, Retries, Fan In/out concepts baked in</a:t>
            </a:r>
            <a:endParaRPr/>
          </a:p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Samples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site content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https://learn.microsoft.com/en-us/azure/azure-functions/durable/durable-functions-cloud-backup?WT.mc_id=dotnet-sample-marouill&amp;tabs=csharp#e2_backupsitecontent-orchestrator-function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Waiting for external user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https://learn.microsoft.com/en-us/azure/azure-functions/durable/durable-functions-phone-verification?tabs=csharp</a:t>
            </a:r>
            <a:br>
              <a:rPr lang="en-US"/>
            </a:br>
            <a:endParaRPr sz="1200"/>
          </a:p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Considerations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Orchestrations can be replayed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Orchestrators should be idempotent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Activities can contain async or state dependent mutations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State is serialized and persisted to Azure Storage Queues/Tables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Implications of long running “stateful” processes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1200" u="sng">
                <a:solidFill>
                  <a:schemeClr val="hlink"/>
                </a:solidFill>
                <a:hlinkClick r:id="rId3"/>
              </a:rPr>
              <a:t>https://learn.microsoft.com/en-us/azure/azure-functions/functions-overview?pivots=programming-language-csharp</a:t>
            </a:r>
            <a:endParaRPr sz="1200"/>
          </a:p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838200" y="1825625"/>
            <a:ext cx="10936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 Azure Functions are awesome!</a:t>
            </a:r>
            <a:endParaRPr sz="3000"/>
          </a:p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 Simple and manageable microservices when used correctly</a:t>
            </a:r>
            <a:endParaRPr sz="3000"/>
          </a:p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 Durable orchestrations allow for complex workflows and processes</a:t>
            </a:r>
            <a:endParaRPr sz="30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000"/>
          </a:p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Extra Fun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Kubernetes!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https://github.com/Azure/azure-functions-core-tools?tab=readme-ov-file#getting-started-on-kubernetes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</a:t>
            </a:r>
            <a:r>
              <a:rPr lang="en-US"/>
              <a:t>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hlinkClick r:id="rId4"/>
              </a:rPr>
              <a:t>https://github.com/KyleMcMaster/azure-function-functional-tests</a:t>
            </a:r>
            <a:br>
              <a:rPr lang="en-US"/>
            </a:br>
            <a:br>
              <a:rPr lang="en-US"/>
            </a:br>
            <a:r>
              <a:rPr lang="en-US" sz="1400" u="sng">
                <a:solidFill>
                  <a:schemeClr val="hlink"/>
                </a:solidFill>
                <a:hlinkClick r:id="rId5"/>
              </a:rPr>
              <a:t>https://learn.microsoft.com/en-us/azure/azure-functions/durable/durable-functions-diagnostics?tabs=csharp-inproc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What are Azure Functions?</a:t>
            </a:r>
            <a:endParaRPr/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638550" y="1825625"/>
            <a:ext cx="11553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Event-driven, serverless compute platform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S</a:t>
            </a:r>
            <a:r>
              <a:rPr lang="en-US"/>
              <a:t>upports functions, small pieces of code that do single things</a:t>
            </a:r>
            <a:endParaRPr/>
          </a:p>
          <a:p>
            <a:pPr indent="-292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Develop simple deployables for technology-specific microservices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Programmable in many languages like C#, Python, TypeScript and more!</a:t>
            </a:r>
            <a:endParaRPr/>
          </a:p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625" y="365121"/>
            <a:ext cx="1365133" cy="12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Triggering</a:t>
            </a:r>
            <a:r>
              <a:rPr lang="en-US"/>
              <a:t> Azure Functions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Timer triggers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 triggers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Cosmos DB triggers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Events from Event Hub, Event Grid, or Azure Service Bus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SignalR and Notification Hub messages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Blob Storage triggers</a:t>
            </a:r>
            <a:br>
              <a:rPr lang="en-US"/>
            </a:br>
            <a:endParaRPr sz="1400"/>
          </a:p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Azure Functions Bindings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5989150" y="1749000"/>
            <a:ext cx="36912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https://cdn-dynmedia-1.microsoft.com/is/image/microsoftcorp/valprop4-1?resMode=sharp2&amp;op_usm=1.5,0.65,15,0&amp;wid=1454&amp;hei=862&amp;qlt=100&amp;fmt=png-alpha&amp;fit=constrain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50" y="1401350"/>
            <a:ext cx="10304102" cy="58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Respond to HTTP requests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Process file uploads from Azure Blob Storage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Process messages from Azure Storage Queues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 a process on a scheduled interval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serverless workflows With Durable Functions</a:t>
            </a:r>
            <a:br>
              <a:rPr lang="en-US"/>
            </a:br>
            <a:endParaRPr sz="1200"/>
          </a:p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Runtimes and Models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are built on top of the Azure Web Jobs SDK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Supported Runtimes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v1 </a:t>
            </a:r>
            <a:r>
              <a:rPr lang="en-US"/>
              <a:t>(</a:t>
            </a:r>
            <a:r>
              <a:rPr lang="en-US"/>
              <a:t>.NET Full Framework</a:t>
            </a:r>
            <a:r>
              <a:rPr lang="en-US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v4 (Current, .NET 6+)⭐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Process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Isolated Process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Hosting and Scaling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Consumption Plan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Scale out, configurable timeout options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Premium Plan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Avoid cold starts, longer timeouts, more resources, consistency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Dedicated 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Azure Container Apps (Preview) </a:t>
            </a:r>
            <a:r>
              <a:rPr lang="en-US"/>
              <a:t>💥</a:t>
            </a:r>
            <a:br>
              <a:rPr lang="en-US"/>
            </a:br>
            <a:br>
              <a:rPr lang="en-US"/>
            </a:br>
            <a:endParaRPr sz="1200"/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Bindings</a:t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https://learn.microsoft.com/en-us/azure/azure-functions/functions-triggers-bindings?tabs=isolated-process%2Cpython-v2&amp;pivots=programming-language-csharp#supported-bindings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Samples</a:t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https://learn.microsoft.com/en-us/azure/azure-functions/functions-dotnet-class-library?tabs=v4%2Ccmd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 cases</a:t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https://learn.microsoft.com/en-us/azure/azure-functions/functions-scenarios?pivots=programming-language-csharp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Hosting plans</a:t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https://learn.microsoft.com/en-us/azure/azure-functions/functions-scale#overview-of-plans</a:t>
            </a:r>
            <a:br>
              <a:rPr lang="en-US" sz="1400"/>
            </a:br>
            <a:endParaRPr sz="1400"/>
          </a:p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6000"/>
              <a:buFont typeface="Calibri"/>
              <a:buNone/>
            </a:pPr>
            <a:r>
              <a:rPr lang="en-US"/>
              <a:t>Durable Orchestrations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Now we are going to talk about this…</a:t>
            </a:r>
            <a:endParaRPr/>
          </a:p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Durable Orchestrations</a:t>
            </a:r>
            <a:r>
              <a:rPr lang="en-US"/>
              <a:t> | @KyleMcMaster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