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7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To set footer: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Insert – Header and Footer – Footer – Apply to All (not title slide)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baac4b70d7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g2baac4b70d7_0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bd61f01634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g2bd61f01634_0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bd61f01634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g2bd61f01634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bd9027a284_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g2bd9027a284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g2bd9027a284_1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bd9027a284_1_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g2bd9027a284_1_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g2bd9027a284_1_1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bb7112dbea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g2bb7112dbea_0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bd9027a284_0_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g2bd9027a284_0_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bb7112dbea_0_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g2bb7112dbea_0_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baac4b70d7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g2baac4b70d7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bb7112dbea_0_2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g2bb7112dbea_0_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bb0e3e874d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g2bb0e3e874d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154A4"/>
              </a:buClr>
              <a:buSzPts val="6000"/>
              <a:buFont typeface="Calibri"/>
              <a:buNone/>
              <a:defRPr b="1" sz="6000">
                <a:solidFill>
                  <a:srgbClr val="0154A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pic>
        <p:nvPicPr>
          <p:cNvPr id="16" name="Google Shape;16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853428" y="5349875"/>
            <a:ext cx="4485143" cy="15112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154A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1" type="ftr"/>
          </p:nvPr>
        </p:nvSpPr>
        <p:spPr>
          <a:xfrm>
            <a:off x="838199" y="6356350"/>
            <a:ext cx="10515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21" name="Google Shape;21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855532" y="78174"/>
            <a:ext cx="1205725" cy="120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154A4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838199" y="6356350"/>
            <a:ext cx="10515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26" name="Google Shape;26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982200" y="4736693"/>
            <a:ext cx="1205725" cy="120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154A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838199" y="6356350"/>
            <a:ext cx="10515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32" name="Google Shape;32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855532" y="78174"/>
            <a:ext cx="1205725" cy="120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154A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8" name="Google Shape;38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1" type="ftr"/>
          </p:nvPr>
        </p:nvSpPr>
        <p:spPr>
          <a:xfrm>
            <a:off x="838199" y="6356350"/>
            <a:ext cx="10515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40" name="Google Shape;40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855532" y="78174"/>
            <a:ext cx="1205725" cy="120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154A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1" type="ftr"/>
          </p:nvPr>
        </p:nvSpPr>
        <p:spPr>
          <a:xfrm>
            <a:off x="838199" y="6356350"/>
            <a:ext cx="10515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44" name="Google Shape;44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855532" y="78174"/>
            <a:ext cx="1205725" cy="120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154A4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49" name="Google Shape;49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0" name="Google Shape;50;p9"/>
          <p:cNvSpPr txBox="1"/>
          <p:nvPr>
            <p:ph idx="11" type="ftr"/>
          </p:nvPr>
        </p:nvSpPr>
        <p:spPr>
          <a:xfrm>
            <a:off x="838199" y="6356350"/>
            <a:ext cx="10515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51" name="Google Shape;51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855532" y="78174"/>
            <a:ext cx="1205725" cy="120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154A4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6" name="Google Shape;56;p10"/>
          <p:cNvSpPr txBox="1"/>
          <p:nvPr>
            <p:ph idx="11" type="ftr"/>
          </p:nvPr>
        </p:nvSpPr>
        <p:spPr>
          <a:xfrm>
            <a:off x="838199" y="6356350"/>
            <a:ext cx="10515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57" name="Google Shape;57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855532" y="78174"/>
            <a:ext cx="1205725" cy="120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6F2FA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154A4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154A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1" type="ftr"/>
          </p:nvPr>
        </p:nvSpPr>
        <p:spPr>
          <a:xfrm>
            <a:off x="838199" y="6356350"/>
            <a:ext cx="10515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kyle.mcmaster@nimblepros.com" TargetMode="External"/><Relationship Id="rId4" Type="http://schemas.openxmlformats.org/officeDocument/2006/relationships/image" Target="../media/image4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learn.microsoft.com/en-us/azure/azure-functions/durable/durable-functions-cloud-backup?WT.mc_id=dotnet-sample-marouill&amp;tabs=csharp#e2_backupsitecontent-orchestrator-function" TargetMode="External"/><Relationship Id="rId4" Type="http://schemas.openxmlformats.org/officeDocument/2006/relationships/hyperlink" Target="https://learn.microsoft.com/en-us/azure/azure-functions/durable/durable-functions-phone-verification?tabs=csharp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learn.microsoft.com/en-us/azure/azure-functions/functions-overview?pivots=programming-language-csharp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github.com/KyleMcMaster/azure-function-functional-tests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cdn-dynmedia-1.microsoft.com/is/image/microsoftcorp/valprop4-1?resMode=sharp2&amp;op_usm=1.5,0.65,15,0&amp;wid=1454&amp;hei=862&amp;qlt=100&amp;fmt=png-alpha&amp;fit=constrain" TargetMode="External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learn.microsoft.com/en-us/azure/azure-functions/functions-triggers-bindings?tabs=isolated-process%2Cpython-v2&amp;pivots=programming-language-csharp#supported-bindings" TargetMode="External"/><Relationship Id="rId4" Type="http://schemas.openxmlformats.org/officeDocument/2006/relationships/hyperlink" Target="https://learn.microsoft.com/en-us/azure/azure-functions/functions-dotnet-class-library?tabs=v4%2Ccmd" TargetMode="External"/><Relationship Id="rId5" Type="http://schemas.openxmlformats.org/officeDocument/2006/relationships/hyperlink" Target="https://learn.microsoft.com/en-us/azure/azure-functions/functions-scenarios?pivots=programming-language-csharp" TargetMode="External"/><Relationship Id="rId6" Type="http://schemas.openxmlformats.org/officeDocument/2006/relationships/hyperlink" Target="https://learn.microsoft.com/en-us/azure/azure-functions/functions-scale#overview-of-plans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154A4"/>
              </a:buClr>
              <a:buSzPts val="6000"/>
              <a:buFont typeface="Calibri"/>
              <a:buNone/>
            </a:pPr>
            <a:r>
              <a:rPr lang="en-US"/>
              <a:t>Azure Functions Overview</a:t>
            </a:r>
            <a:endParaRPr/>
          </a:p>
        </p:txBody>
      </p:sp>
      <p:sp>
        <p:nvSpPr>
          <p:cNvPr id="64" name="Google Shape;64;p1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Kyle McMaster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@KyleMcMaster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kyle.mcmaster@nimblepros.com</a:t>
            </a:r>
            <a:r>
              <a:rPr lang="en-US"/>
              <a:t> | NimblePros.com</a:t>
            </a:r>
            <a:endParaRPr/>
          </a:p>
        </p:txBody>
      </p:sp>
      <p:pic>
        <p:nvPicPr>
          <p:cNvPr id="65" name="Google Shape;65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1500" y="4724403"/>
            <a:ext cx="1905000" cy="1905000"/>
          </a:xfrm>
          <a:prstGeom prst="ellipse">
            <a:avLst/>
          </a:prstGeom>
          <a:noFill/>
          <a:ln cap="rnd" cmpd="sng" w="63500">
            <a:solidFill>
              <a:srgbClr val="333333"/>
            </a:solidFill>
            <a:prstDash val="solid"/>
            <a:round/>
            <a:headEnd len="sm" w="sm" type="none"/>
            <a:tailEnd len="sm" w="sm" type="none"/>
          </a:ln>
          <a:effectLst>
            <a:outerShdw blurRad="381000" sx="-80000" rotWithShape="0" dir="5400000" dist="292100" sy="-18000">
              <a:srgbClr val="000000">
                <a:alpha val="21960"/>
              </a:srgbClr>
            </a:outerShdw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154A4"/>
              </a:buClr>
              <a:buSzPts val="4400"/>
              <a:buFont typeface="Calibri"/>
              <a:buNone/>
            </a:pPr>
            <a:r>
              <a:rPr lang="en-US"/>
              <a:t>Durable Orchestrations</a:t>
            </a:r>
            <a:endParaRPr/>
          </a:p>
        </p:txBody>
      </p:sp>
      <p:sp>
        <p:nvSpPr>
          <p:cNvPr id="129" name="Google Shape;129;p2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6510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Asynchronous workflow orchestration for Azure Functions</a:t>
            </a:r>
            <a:endParaRPr/>
          </a:p>
          <a:p>
            <a:pPr indent="-16510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Enables stateful Functions in serverless compute environment</a:t>
            </a:r>
            <a:endParaRPr/>
          </a:p>
          <a:p>
            <a:pPr indent="-16510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Built on Durable Task Framework and Web Jobs SDK</a:t>
            </a:r>
            <a:endParaRPr/>
          </a:p>
          <a:p>
            <a:pPr indent="-16510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Error Handling, Retries, Fan In/out, concepts baked in</a:t>
            </a:r>
            <a:endParaRPr/>
          </a:p>
        </p:txBody>
      </p:sp>
      <p:sp>
        <p:nvSpPr>
          <p:cNvPr id="130" name="Google Shape;130;p20"/>
          <p:cNvSpPr txBox="1"/>
          <p:nvPr>
            <p:ph idx="11" type="ftr"/>
          </p:nvPr>
        </p:nvSpPr>
        <p:spPr>
          <a:xfrm>
            <a:off x="838199" y="6356350"/>
            <a:ext cx="1051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Azure Functions Overview | @KyleMcMaster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154A4"/>
              </a:buClr>
              <a:buSzPts val="4400"/>
              <a:buFont typeface="Calibri"/>
              <a:buNone/>
            </a:pPr>
            <a:r>
              <a:rPr lang="en-US"/>
              <a:t>Samples</a:t>
            </a:r>
            <a:endParaRPr/>
          </a:p>
        </p:txBody>
      </p:sp>
      <p:sp>
        <p:nvSpPr>
          <p:cNvPr id="136" name="Google Shape;136;p21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Backup site content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 sz="1400" u="sng">
                <a:solidFill>
                  <a:schemeClr val="hlink"/>
                </a:solidFill>
                <a:hlinkClick r:id="rId3"/>
              </a:rPr>
              <a:t>https://learn.microsoft.com/en-us/azure/azure-functions/durable/durable-functions-cloud-backup?WT.mc_id=dotnet-sample-marouill&amp;tabs=csharp#e2_backupsitecontent-orchestrator-function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Waiting for external user input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400" u="sng">
                <a:solidFill>
                  <a:schemeClr val="hlink"/>
                </a:solidFill>
                <a:hlinkClick r:id="rId4"/>
              </a:rPr>
              <a:t>https://learn.microsoft.com/en-us/azure/azure-functions/durable/durable-functions-phone-verification?tabs=csharp</a:t>
            </a:r>
            <a:br>
              <a:rPr lang="en-US"/>
            </a:br>
            <a:endParaRPr sz="1200"/>
          </a:p>
        </p:txBody>
      </p:sp>
      <p:sp>
        <p:nvSpPr>
          <p:cNvPr id="137" name="Google Shape;137;p21"/>
          <p:cNvSpPr txBox="1"/>
          <p:nvPr>
            <p:ph idx="11" type="ftr"/>
          </p:nvPr>
        </p:nvSpPr>
        <p:spPr>
          <a:xfrm>
            <a:off x="838199" y="6356350"/>
            <a:ext cx="1051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Azure Functions Overview | @KyleMcMaster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154A4"/>
              </a:buClr>
              <a:buSzPts val="4400"/>
              <a:buFont typeface="Calibri"/>
              <a:buNone/>
            </a:pPr>
            <a:r>
              <a:rPr lang="en-US"/>
              <a:t>Considerations</a:t>
            </a:r>
            <a:endParaRPr/>
          </a:p>
        </p:txBody>
      </p:sp>
      <p:sp>
        <p:nvSpPr>
          <p:cNvPr id="143" name="Google Shape;143;p22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Orchestrations can be replayed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Orchestrators should be idempotent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Activities can contain async or state dependent mutations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State is serialized and persisted to Azure Storage Queues/Tables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Implications of long running “stateful” processes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/>
            </a:br>
            <a:br>
              <a:rPr lang="en-US"/>
            </a:br>
            <a:br>
              <a:rPr lang="en-US"/>
            </a:br>
            <a:r>
              <a:rPr lang="en-US" sz="1200" u="sng">
                <a:solidFill>
                  <a:schemeClr val="hlink"/>
                </a:solidFill>
                <a:hlinkClick r:id="rId3"/>
              </a:rPr>
              <a:t>https://learn.microsoft.com/en-us/azure/azure-functions/functions-overview?pivots=programming-language-csharp</a:t>
            </a:r>
            <a:endParaRPr sz="1200"/>
          </a:p>
        </p:txBody>
      </p:sp>
      <p:sp>
        <p:nvSpPr>
          <p:cNvPr id="144" name="Google Shape;144;p22"/>
          <p:cNvSpPr txBox="1"/>
          <p:nvPr>
            <p:ph idx="11" type="ftr"/>
          </p:nvPr>
        </p:nvSpPr>
        <p:spPr>
          <a:xfrm>
            <a:off x="838199" y="6356350"/>
            <a:ext cx="1051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Azure Functions Overview | @KyleMcMaster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154A4"/>
              </a:buClr>
              <a:buSzPts val="4400"/>
              <a:buFont typeface="Calibri"/>
              <a:buNone/>
            </a:pPr>
            <a:r>
              <a:rPr lang="en-US"/>
              <a:t>Summary</a:t>
            </a:r>
            <a:endParaRPr/>
          </a:p>
        </p:txBody>
      </p:sp>
      <p:sp>
        <p:nvSpPr>
          <p:cNvPr id="151" name="Google Shape;151;p23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/>
              <a:t> </a:t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t/>
            </a:r>
            <a:endParaRPr sz="3600"/>
          </a:p>
        </p:txBody>
      </p:sp>
      <p:sp>
        <p:nvSpPr>
          <p:cNvPr id="152" name="Google Shape;152;p23"/>
          <p:cNvSpPr txBox="1"/>
          <p:nvPr>
            <p:ph idx="11" type="ftr"/>
          </p:nvPr>
        </p:nvSpPr>
        <p:spPr>
          <a:xfrm>
            <a:off x="838199" y="6356350"/>
            <a:ext cx="1051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/>
              <a:t>Azure Functions Overview | @KyleMcMaster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154A4"/>
              </a:buClr>
              <a:buSzPts val="4400"/>
              <a:buFont typeface="Calibri"/>
              <a:buNone/>
            </a:pPr>
            <a:r>
              <a:rPr lang="en-US"/>
              <a:t>Extra Fun</a:t>
            </a:r>
            <a:endParaRPr/>
          </a:p>
        </p:txBody>
      </p:sp>
      <p:sp>
        <p:nvSpPr>
          <p:cNvPr id="159" name="Google Shape;159;p24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Functional</a:t>
            </a:r>
            <a:r>
              <a:rPr lang="en-US"/>
              <a:t> Testing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u="sng">
                <a:solidFill>
                  <a:schemeClr val="hlink"/>
                </a:solidFill>
                <a:hlinkClick r:id="rId3"/>
              </a:rPr>
              <a:t>https://github.com/KyleMcMaster/azure-function-functional-tests</a:t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t/>
            </a:r>
            <a:endParaRPr sz="3600"/>
          </a:p>
        </p:txBody>
      </p:sp>
      <p:sp>
        <p:nvSpPr>
          <p:cNvPr id="160" name="Google Shape;160;p24"/>
          <p:cNvSpPr txBox="1"/>
          <p:nvPr>
            <p:ph idx="11" type="ftr"/>
          </p:nvPr>
        </p:nvSpPr>
        <p:spPr>
          <a:xfrm>
            <a:off x="838199" y="6356350"/>
            <a:ext cx="1051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/>
              <a:t>Azure Functions Overview | @KyleMcMaster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154A4"/>
              </a:buClr>
              <a:buSzPts val="4400"/>
              <a:buFont typeface="Calibri"/>
              <a:buNone/>
            </a:pPr>
            <a:r>
              <a:rPr lang="en-US"/>
              <a:t>What are Azure Functions?</a:t>
            </a:r>
            <a:endParaRPr/>
          </a:p>
        </p:txBody>
      </p:sp>
      <p:sp>
        <p:nvSpPr>
          <p:cNvPr id="71" name="Google Shape;71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Event-driven, serverless compute platform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</a:t>
            </a:r>
            <a:r>
              <a:rPr lang="en-US"/>
              <a:t>upports functions, small pieces of code that do single things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Develop simple deployables for technology-specific microservices</a:t>
            </a:r>
            <a:endParaRPr/>
          </a:p>
        </p:txBody>
      </p:sp>
      <p:sp>
        <p:nvSpPr>
          <p:cNvPr id="72" name="Google Shape;72;p12"/>
          <p:cNvSpPr txBox="1"/>
          <p:nvPr>
            <p:ph idx="11" type="ftr"/>
          </p:nvPr>
        </p:nvSpPr>
        <p:spPr>
          <a:xfrm>
            <a:off x="838199" y="6356350"/>
            <a:ext cx="10515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Azure Functions Overview | @KyleMcMaster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154A4"/>
              </a:buClr>
              <a:buSzPts val="4400"/>
              <a:buFont typeface="Calibri"/>
              <a:buNone/>
            </a:pPr>
            <a:r>
              <a:rPr lang="en-US"/>
              <a:t>Triggering</a:t>
            </a:r>
            <a:r>
              <a:rPr lang="en-US"/>
              <a:t> Azure Functions</a:t>
            </a:r>
            <a:endParaRPr/>
          </a:p>
        </p:txBody>
      </p:sp>
      <p:sp>
        <p:nvSpPr>
          <p:cNvPr id="78" name="Google Shape;78;p13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Timer Triggers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HTTP Triggers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Cosmos DB Triggers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Events from Event Hub, Event Grid, or Azure Service Bus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SignalR and Notification Hub messages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Blob Storage Triggers</a:t>
            </a:r>
            <a:br>
              <a:rPr lang="en-US"/>
            </a:br>
            <a:endParaRPr sz="1400"/>
          </a:p>
        </p:txBody>
      </p:sp>
      <p:sp>
        <p:nvSpPr>
          <p:cNvPr id="79" name="Google Shape;79;p13"/>
          <p:cNvSpPr txBox="1"/>
          <p:nvPr>
            <p:ph idx="11" type="ftr"/>
          </p:nvPr>
        </p:nvSpPr>
        <p:spPr>
          <a:xfrm>
            <a:off x="838199" y="6356350"/>
            <a:ext cx="1051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Azure Functions Overview | @KyleMcMaster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154A4"/>
              </a:buClr>
              <a:buSzPts val="4400"/>
              <a:buFont typeface="Calibri"/>
              <a:buNone/>
            </a:pPr>
            <a:r>
              <a:rPr lang="en-US"/>
              <a:t>Azure Functions Bindings</a:t>
            </a:r>
            <a:endParaRPr/>
          </a:p>
        </p:txBody>
      </p:sp>
      <p:sp>
        <p:nvSpPr>
          <p:cNvPr id="85" name="Google Shape;85;p14"/>
          <p:cNvSpPr txBox="1"/>
          <p:nvPr>
            <p:ph idx="1" type="body"/>
          </p:nvPr>
        </p:nvSpPr>
        <p:spPr>
          <a:xfrm>
            <a:off x="5989150" y="1749000"/>
            <a:ext cx="3691200" cy="38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https://cdn-dynmedia-1.microsoft.com/is/image/microsoftcorp/valprop4-1?resMode=sharp2&amp;op_usm=1.5,0.65,15,0&amp;wid=1454&amp;hei=862&amp;qlt=100&amp;fmt=png-alpha&amp;fit=constrain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4"/>
          <p:cNvSpPr txBox="1"/>
          <p:nvPr>
            <p:ph idx="11" type="ftr"/>
          </p:nvPr>
        </p:nvSpPr>
        <p:spPr>
          <a:xfrm>
            <a:off x="838199" y="6356350"/>
            <a:ext cx="1051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Azure Functions Overview | @KyleMcMaster</a:t>
            </a:r>
            <a:endParaRPr/>
          </a:p>
        </p:txBody>
      </p:sp>
      <p:pic>
        <p:nvPicPr>
          <p:cNvPr id="87" name="Google Shape;8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3850" y="1401350"/>
            <a:ext cx="10304102" cy="5818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154A4"/>
              </a:buClr>
              <a:buSzPts val="4400"/>
              <a:buFont typeface="Calibri"/>
              <a:buNone/>
            </a:pPr>
            <a:r>
              <a:rPr lang="en-US"/>
              <a:t>Use Cases</a:t>
            </a:r>
            <a:endParaRPr/>
          </a:p>
        </p:txBody>
      </p:sp>
      <p:sp>
        <p:nvSpPr>
          <p:cNvPr id="93" name="Google Shape;93;p15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Respond to HTTP Requests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Process file uploads from Azure Blob Storage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Process messages from Azure Storage Queues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Run a process on a scheduled interval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Create serverless workflows With Durable Functions</a:t>
            </a:r>
            <a:br>
              <a:rPr lang="en-US"/>
            </a:br>
            <a:endParaRPr sz="1200"/>
          </a:p>
        </p:txBody>
      </p:sp>
      <p:sp>
        <p:nvSpPr>
          <p:cNvPr id="94" name="Google Shape;94;p15"/>
          <p:cNvSpPr txBox="1"/>
          <p:nvPr>
            <p:ph idx="11" type="ftr"/>
          </p:nvPr>
        </p:nvSpPr>
        <p:spPr>
          <a:xfrm>
            <a:off x="838199" y="6356350"/>
            <a:ext cx="1051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Azure Functions Overview | @KyleMcMaster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154A4"/>
              </a:buClr>
              <a:buSzPts val="4400"/>
              <a:buFont typeface="Calibri"/>
              <a:buNone/>
            </a:pPr>
            <a:r>
              <a:rPr lang="en-US"/>
              <a:t>Runtimes and Models</a:t>
            </a:r>
            <a:endParaRPr/>
          </a:p>
        </p:txBody>
      </p:sp>
      <p:sp>
        <p:nvSpPr>
          <p:cNvPr id="100" name="Google Shape;100;p16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Azure Functions are built on top of the Azure Web Jobs SDK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Supported Runtimes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v1 </a:t>
            </a:r>
            <a:r>
              <a:rPr lang="en-US"/>
              <a:t>(</a:t>
            </a:r>
            <a:r>
              <a:rPr lang="en-US"/>
              <a:t>.NET Full Framework</a:t>
            </a:r>
            <a:r>
              <a:rPr lang="en-US"/>
              <a:t>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v4 (Current, .NET 6+)⭐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Models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In Process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Isolated Process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01" name="Google Shape;101;p16"/>
          <p:cNvSpPr txBox="1"/>
          <p:nvPr>
            <p:ph idx="11" type="ftr"/>
          </p:nvPr>
        </p:nvSpPr>
        <p:spPr>
          <a:xfrm>
            <a:off x="838199" y="6356350"/>
            <a:ext cx="1051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Azure Functions Overview | @KyleMcMaster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154A4"/>
              </a:buClr>
              <a:buSzPts val="4400"/>
              <a:buFont typeface="Calibri"/>
              <a:buNone/>
            </a:pPr>
            <a:r>
              <a:rPr lang="en-US"/>
              <a:t>Hosting and Scaling</a:t>
            </a:r>
            <a:endParaRPr/>
          </a:p>
        </p:txBody>
      </p:sp>
      <p:sp>
        <p:nvSpPr>
          <p:cNvPr id="107" name="Google Shape;107;p17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Consumption Plan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Scale out, configurable timeout options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Premium Plan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Avoid cold starts, longer timeouts, more resources, consistency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Dedicated Plan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App Service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Azure Container Apps (Preview) </a:t>
            </a:r>
            <a:r>
              <a:rPr lang="en-US"/>
              <a:t>💥</a:t>
            </a:r>
            <a:br>
              <a:rPr lang="en-US"/>
            </a:br>
            <a:br>
              <a:rPr lang="en-US"/>
            </a:br>
            <a:endParaRPr sz="1200"/>
          </a:p>
        </p:txBody>
      </p:sp>
      <p:sp>
        <p:nvSpPr>
          <p:cNvPr id="108" name="Google Shape;108;p17"/>
          <p:cNvSpPr txBox="1"/>
          <p:nvPr>
            <p:ph idx="11" type="ftr"/>
          </p:nvPr>
        </p:nvSpPr>
        <p:spPr>
          <a:xfrm>
            <a:off x="838199" y="6356350"/>
            <a:ext cx="1051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Azure Functions Overview | @KyleMcMaster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154A4"/>
              </a:buClr>
              <a:buSzPts val="4400"/>
              <a:buFont typeface="Calibri"/>
              <a:buNone/>
            </a:pPr>
            <a:r>
              <a:rPr lang="en-US"/>
              <a:t>Resources</a:t>
            </a:r>
            <a:endParaRPr/>
          </a:p>
        </p:txBody>
      </p:sp>
      <p:sp>
        <p:nvSpPr>
          <p:cNvPr id="114" name="Google Shape;114;p18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Bindings</a:t>
            </a:r>
            <a:endParaRPr sz="2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 sz="1400" u="sng">
                <a:solidFill>
                  <a:schemeClr val="hlink"/>
                </a:solidFill>
                <a:hlinkClick r:id="rId3"/>
              </a:rPr>
              <a:t>https://learn.microsoft.com/en-us/azure/azure-functions/functions-triggers-bindings?tabs=isolated-process%2Cpython-v2&amp;pivots=programming-language-csharp#supported-bindings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Samples</a:t>
            </a:r>
            <a:endParaRPr sz="2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 sz="1400" u="sng">
                <a:solidFill>
                  <a:schemeClr val="hlink"/>
                </a:solidFill>
                <a:hlinkClick r:id="rId4"/>
              </a:rPr>
              <a:t>https://learn.microsoft.com/en-us/azure/azure-functions/functions-dotnet-class-library?tabs=v4%2Ccmd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Use cases</a:t>
            </a:r>
            <a:endParaRPr sz="2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 sz="1400" u="sng">
                <a:solidFill>
                  <a:schemeClr val="hlink"/>
                </a:solidFill>
                <a:hlinkClick r:id="rId5"/>
              </a:rPr>
              <a:t>https://learn.microsoft.com/en-us/azure/azure-functions/functions-scenarios?pivots=programming-language-csharp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Hosting plans</a:t>
            </a:r>
            <a:endParaRPr sz="2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 sz="1400" u="sng">
                <a:solidFill>
                  <a:schemeClr val="hlink"/>
                </a:solidFill>
                <a:hlinkClick r:id="rId6"/>
              </a:rPr>
              <a:t>https://learn.microsoft.com/en-us/azure/azure-functions/functions-scale#overview-of-plans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15" name="Google Shape;115;p18"/>
          <p:cNvSpPr txBox="1"/>
          <p:nvPr>
            <p:ph idx="11" type="ftr"/>
          </p:nvPr>
        </p:nvSpPr>
        <p:spPr>
          <a:xfrm>
            <a:off x="838199" y="6356350"/>
            <a:ext cx="1051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Azure Functions Overview | @KyleMcMaster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154A4"/>
              </a:buClr>
              <a:buSzPts val="6000"/>
              <a:buFont typeface="Calibri"/>
              <a:buNone/>
            </a:pPr>
            <a:r>
              <a:rPr lang="en-US"/>
              <a:t>Durable Orchestrations</a:t>
            </a:r>
            <a:endParaRPr/>
          </a:p>
        </p:txBody>
      </p:sp>
      <p:sp>
        <p:nvSpPr>
          <p:cNvPr id="122" name="Google Shape;122;p19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r>
              <a:rPr lang="en-US"/>
              <a:t>Now we are going to talk about this…</a:t>
            </a:r>
            <a:endParaRPr/>
          </a:p>
        </p:txBody>
      </p:sp>
      <p:sp>
        <p:nvSpPr>
          <p:cNvPr id="123" name="Google Shape;123;p19"/>
          <p:cNvSpPr txBox="1"/>
          <p:nvPr>
            <p:ph idx="11" type="ftr"/>
          </p:nvPr>
        </p:nvSpPr>
        <p:spPr>
          <a:xfrm>
            <a:off x="838199" y="6356350"/>
            <a:ext cx="10515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/>
              <a:t>Durable Orchestrations</a:t>
            </a:r>
            <a:r>
              <a:rPr lang="en-US"/>
              <a:t> | @KyleMcMaster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