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4c4865d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4c4865d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4c4865d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4c4865d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Using FURPS, audience oriented, </a:t>
            </a:r>
            <a:r>
              <a:rPr lang="en" sz="1200" u="sng">
                <a:solidFill>
                  <a:srgbClr val="2D3B45"/>
                </a:solidFill>
                <a:highlight>
                  <a:srgbClr val="FFFFFF"/>
                </a:highlight>
                <a:latin typeface="Lato"/>
                <a:ea typeface="Lato"/>
                <a:cs typeface="Lato"/>
                <a:sym typeface="Lato"/>
              </a:rPr>
              <a:t>and/or</a:t>
            </a:r>
            <a:r>
              <a:rPr lang="en" sz="1200">
                <a:solidFill>
                  <a:srgbClr val="2D3B45"/>
                </a:solidFill>
                <a:highlight>
                  <a:srgbClr val="FFFFFF"/>
                </a:highlight>
                <a:latin typeface="Lato"/>
                <a:ea typeface="Lato"/>
                <a:cs typeface="Lato"/>
                <a:sym typeface="Lato"/>
              </a:rPr>
              <a:t> MOSCOW clearly state the requirement. Show where the requirement is in the documentation, the relevant modeling (UML, low-fi, high-fi, combination), and explain the design choices. Explain which scrum tasks went into developing this feature and highlight which team members completed which tasks (Being unable to itemize the work will result in a loss of points). Explain the relevant unit testing procedures.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4c4865d3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4c4865d3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d6c8d801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d6c8d801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d6c8d801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d6c8d801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d6c8d801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d6c8d801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4c4865d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4c4865d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the major design decisions and explain how those decisions reflected the team’s (desired?) abilities while satisfying the most important requirements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rgbClr val="2D3B45"/>
                </a:solidFill>
                <a:highlight>
                  <a:srgbClr val="FFFFFF"/>
                </a:highlight>
                <a:latin typeface="Lato"/>
                <a:ea typeface="Lato"/>
                <a:cs typeface="Lato"/>
                <a:sym typeface="Lato"/>
              </a:rPr>
              <a:t>HAMILTON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d6c8d801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d6c8d801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d6c8d801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d6c8d801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the project is ready to move into deployment, including a discussion of the correctness of the code and description of the testing phase.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d6c8d801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d6c8d801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FURPS, audience oriented, and/or MOSCOW clearly state the requirement. Show where the requirement is in the documentation, the relevant modeling (UML, low-fi, high-fi, combination), and explain the design choices. Explain which scrum tasks went into developing this feature and highlight which team members completed which tasks (Being unable to itemize the work will result in a loss of points). Explain the relevant unit testing procedures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4c4865d3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4c4865d3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Using FURPS, audience oriented, </a:t>
            </a:r>
            <a:r>
              <a:rPr lang="en" sz="1200" u="sng">
                <a:solidFill>
                  <a:srgbClr val="2D3B45"/>
                </a:solidFill>
                <a:highlight>
                  <a:srgbClr val="FFFFFF"/>
                </a:highlight>
                <a:latin typeface="Lato"/>
                <a:ea typeface="Lato"/>
                <a:cs typeface="Lato"/>
                <a:sym typeface="Lato"/>
              </a:rPr>
              <a:t>and/or</a:t>
            </a:r>
            <a:r>
              <a:rPr lang="en" sz="1200">
                <a:solidFill>
                  <a:srgbClr val="2D3B45"/>
                </a:solidFill>
                <a:highlight>
                  <a:srgbClr val="FFFFFF"/>
                </a:highlight>
                <a:latin typeface="Lato"/>
                <a:ea typeface="Lato"/>
                <a:cs typeface="Lato"/>
                <a:sym typeface="Lato"/>
              </a:rPr>
              <a:t> MOSCOW clearly state the requirement. Show where the requirement is in the documentation, the relevant modeling (UML, low-fi, high-fi, combination), and explain the design choices. Explain which scrum tasks went into developing this feature and highlight which team members completed which tasks (Being unable to itemize the work will result in a loss of points). Explain the relevant unit testing procedures.</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rgbClr val="2D3B45"/>
              </a:solidFill>
              <a:highlight>
                <a:srgbClr val="FFFFFF"/>
              </a:highlight>
              <a:latin typeface="Lato"/>
              <a:ea typeface="Lato"/>
              <a:cs typeface="Lato"/>
              <a:sym typeface="Lato"/>
            </a:endParaRPr>
          </a:p>
          <a:p>
            <a:pPr indent="0" lvl="0" marL="0" rtl="0" algn="l">
              <a:spcBef>
                <a:spcPts val="0"/>
              </a:spcBef>
              <a:spcAft>
                <a:spcPts val="0"/>
              </a:spcAft>
              <a:buNone/>
            </a:pPr>
            <a:r>
              <a:rPr lang="en" sz="1200">
                <a:solidFill>
                  <a:srgbClr val="2D3B45"/>
                </a:solidFill>
                <a:highlight>
                  <a:srgbClr val="FFFFFF"/>
                </a:highlight>
                <a:latin typeface="Lato"/>
                <a:ea typeface="Lato"/>
                <a:cs typeface="Lato"/>
                <a:sym typeface="Lato"/>
              </a:rPr>
              <a:t>HAMILTON SLIDE</a:t>
            </a:r>
            <a:endParaRPr sz="1200">
              <a:solidFill>
                <a:srgbClr val="2D3B45"/>
              </a:solidFill>
              <a:highlight>
                <a:srgbClr val="FFFFFF"/>
              </a:highlight>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4c4865d3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a4c4865d3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4c4865d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4c4865d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4c4865d3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4c4865d3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FURPS, audience oriented, and/or MOSCOW clearly state the requirement. Show where the requirement is in the documentation, the relevant modeling (UML, low-fi, high-fi, combination), and explain the design choices. Explain which scrum tasks went into developing this feature and highlight which team members completed which tasks (Being unable to itemize the work will result in a loss of points). Explain the relevant unit testing procedures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android.com/reference/kotlin/androidx/compose/material3/package-summary" TargetMode="External"/><Relationship Id="rId4" Type="http://schemas.openxmlformats.org/officeDocument/2006/relationships/hyperlink" Target="https://developer.android.com/kotlin" TargetMode="External"/><Relationship Id="rId5" Type="http://schemas.openxmlformats.org/officeDocument/2006/relationships/hyperlink" Target="https://developer.android.com/docs" TargetMode="External"/><Relationship Id="rId6" Type="http://schemas.openxmlformats.org/officeDocument/2006/relationships/hyperlink" Target="https://usu.instructure.com/courses/709856" TargetMode="External"/><Relationship Id="rId7" Type="http://schemas.openxmlformats.org/officeDocument/2006/relationships/hyperlink" Target="https://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Dan’s Frappes &amp; Raps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Abbey Allen, Hamilton Hardy, </a:t>
            </a:r>
            <a:endParaRPr/>
          </a:p>
          <a:p>
            <a:pPr indent="0" lvl="0" marL="0" rtl="0" algn="l">
              <a:spcBef>
                <a:spcPts val="0"/>
              </a:spcBef>
              <a:spcAft>
                <a:spcPts val="0"/>
              </a:spcAft>
              <a:buNone/>
            </a:pPr>
            <a:r>
              <a:rPr lang="en"/>
              <a:t>Kyle McMullin, Andrew Wilkinson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Cart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Payroll</a:t>
            </a:r>
            <a:endParaRPr/>
          </a:p>
        </p:txBody>
      </p:sp>
      <p:sp>
        <p:nvSpPr>
          <p:cNvPr id="202" name="Google Shape;202;p23"/>
          <p:cNvSpPr txBox="1"/>
          <p:nvPr>
            <p:ph idx="1" type="body"/>
          </p:nvPr>
        </p:nvSpPr>
        <p:spPr>
          <a:xfrm>
            <a:off x="1297500" y="1116150"/>
            <a:ext cx="4800000" cy="38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Requirements</a:t>
            </a:r>
            <a:endParaRPr b="1"/>
          </a:p>
          <a:p>
            <a:pPr indent="-311150" lvl="0" marL="457200" rtl="0" algn="l">
              <a:spcBef>
                <a:spcPts val="1200"/>
              </a:spcBef>
              <a:spcAft>
                <a:spcPts val="0"/>
              </a:spcAft>
              <a:buSzPts val="1300"/>
              <a:buChar char="●"/>
            </a:pPr>
            <a:r>
              <a:rPr lang="en"/>
              <a:t>Manager can pay employees</a:t>
            </a:r>
            <a:endParaRPr/>
          </a:p>
          <a:p>
            <a:pPr indent="-298450" lvl="1" marL="914400" rtl="0" algn="l">
              <a:spcBef>
                <a:spcPts val="0"/>
              </a:spcBef>
              <a:spcAft>
                <a:spcPts val="0"/>
              </a:spcAft>
              <a:buSzPts val="1100"/>
              <a:buChar char="○"/>
            </a:pPr>
            <a:r>
              <a:rPr lang="en"/>
              <a:t>Money comes out of managers account</a:t>
            </a:r>
            <a:endParaRPr/>
          </a:p>
          <a:p>
            <a:pPr indent="-298450" lvl="1" marL="914400" rtl="0" algn="l">
              <a:spcBef>
                <a:spcPts val="0"/>
              </a:spcBef>
              <a:spcAft>
                <a:spcPts val="0"/>
              </a:spcAft>
              <a:buSzPts val="1100"/>
              <a:buChar char="○"/>
            </a:pPr>
            <a:r>
              <a:rPr lang="en"/>
              <a:t>Manager can adjust hours or wage</a:t>
            </a:r>
            <a:endParaRPr/>
          </a:p>
          <a:p>
            <a:pPr indent="-311150" lvl="0" marL="457200" rtl="0" algn="l">
              <a:spcBef>
                <a:spcPts val="0"/>
              </a:spcBef>
              <a:spcAft>
                <a:spcPts val="0"/>
              </a:spcAft>
              <a:buSzPts val="1300"/>
              <a:buChar char="●"/>
            </a:pPr>
            <a:r>
              <a:rPr lang="en"/>
              <a:t>Employees and Managers can enter time</a:t>
            </a:r>
            <a:endParaRPr/>
          </a:p>
          <a:p>
            <a:pPr indent="0" lvl="0" marL="0" rtl="0" algn="l">
              <a:spcBef>
                <a:spcPts val="1200"/>
              </a:spcBef>
              <a:spcAft>
                <a:spcPts val="0"/>
              </a:spcAft>
              <a:buNone/>
            </a:pPr>
            <a:r>
              <a:rPr b="1" lang="en"/>
              <a:t>Tasks</a:t>
            </a:r>
            <a:endParaRPr b="1"/>
          </a:p>
          <a:p>
            <a:pPr indent="-311150" lvl="0" marL="457200" rtl="0" algn="l">
              <a:spcBef>
                <a:spcPts val="1200"/>
              </a:spcBef>
              <a:spcAft>
                <a:spcPts val="0"/>
              </a:spcAft>
              <a:buSzPts val="1300"/>
              <a:buChar char="●"/>
            </a:pPr>
            <a:r>
              <a:rPr lang="en"/>
              <a:t>5 tasks</a:t>
            </a:r>
            <a:endParaRPr/>
          </a:p>
          <a:p>
            <a:pPr indent="-298450" lvl="1" marL="914400" rtl="0" algn="l">
              <a:spcBef>
                <a:spcPts val="0"/>
              </a:spcBef>
              <a:spcAft>
                <a:spcPts val="0"/>
              </a:spcAft>
              <a:buSzPts val="1100"/>
              <a:buChar char="○"/>
            </a:pPr>
            <a:r>
              <a:rPr lang="en"/>
              <a:t>Abbey (2) - Use Case diagrams</a:t>
            </a:r>
            <a:endParaRPr/>
          </a:p>
          <a:p>
            <a:pPr indent="-298450" lvl="1" marL="914400" rtl="0" algn="l">
              <a:spcBef>
                <a:spcPts val="0"/>
              </a:spcBef>
              <a:spcAft>
                <a:spcPts val="0"/>
              </a:spcAft>
              <a:buSzPts val="1100"/>
              <a:buChar char="○"/>
            </a:pPr>
            <a:r>
              <a:rPr lang="en"/>
              <a:t>Kyle (3) - Implementation</a:t>
            </a:r>
            <a:endParaRPr/>
          </a:p>
          <a:p>
            <a:pPr indent="0" lvl="0" marL="0" rtl="0" algn="l">
              <a:spcBef>
                <a:spcPts val="1200"/>
              </a:spcBef>
              <a:spcAft>
                <a:spcPts val="0"/>
              </a:spcAft>
              <a:buNone/>
            </a:pPr>
            <a:r>
              <a:rPr b="1" lang="en"/>
              <a:t>Testing</a:t>
            </a:r>
            <a:endParaRPr b="1"/>
          </a:p>
          <a:p>
            <a:pPr indent="-311150" lvl="0" marL="457200" rtl="0" algn="l">
              <a:spcBef>
                <a:spcPts val="1200"/>
              </a:spcBef>
              <a:spcAft>
                <a:spcPts val="0"/>
              </a:spcAft>
              <a:buSzPts val="1300"/>
              <a:buChar char="●"/>
            </a:pPr>
            <a:r>
              <a:rPr lang="en"/>
              <a:t>Usability testing</a:t>
            </a:r>
            <a:endParaRPr/>
          </a:p>
        </p:txBody>
      </p:sp>
      <p:pic>
        <p:nvPicPr>
          <p:cNvPr id="203" name="Google Shape;203;p23"/>
          <p:cNvPicPr preferRelativeResize="0"/>
          <p:nvPr/>
        </p:nvPicPr>
        <p:blipFill>
          <a:blip r:embed="rId3">
            <a:alphaModFix/>
          </a:blip>
          <a:stretch>
            <a:fillRect/>
          </a:stretch>
        </p:blipFill>
        <p:spPr>
          <a:xfrm>
            <a:off x="5604975" y="300400"/>
            <a:ext cx="2990400" cy="1904800"/>
          </a:xfrm>
          <a:prstGeom prst="rect">
            <a:avLst/>
          </a:prstGeom>
          <a:noFill/>
          <a:ln>
            <a:noFill/>
          </a:ln>
        </p:spPr>
      </p:pic>
      <p:pic>
        <p:nvPicPr>
          <p:cNvPr id="204" name="Google Shape;204;p23"/>
          <p:cNvPicPr preferRelativeResize="0"/>
          <p:nvPr/>
        </p:nvPicPr>
        <p:blipFill>
          <a:blip r:embed="rId4">
            <a:alphaModFix/>
          </a:blip>
          <a:stretch>
            <a:fillRect/>
          </a:stretch>
        </p:blipFill>
        <p:spPr>
          <a:xfrm>
            <a:off x="5783200" y="2339475"/>
            <a:ext cx="2633950" cy="26394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Payroll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Burn-down</a:t>
            </a:r>
            <a:endParaRPr/>
          </a:p>
        </p:txBody>
      </p:sp>
      <p:sp>
        <p:nvSpPr>
          <p:cNvPr id="215" name="Google Shape;215;p25"/>
          <p:cNvSpPr txBox="1"/>
          <p:nvPr>
            <p:ph idx="1" type="body"/>
          </p:nvPr>
        </p:nvSpPr>
        <p:spPr>
          <a:xfrm>
            <a:off x="1297500" y="1048350"/>
            <a:ext cx="2004300" cy="347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Requirements Gathering</a:t>
            </a:r>
            <a:endParaRPr/>
          </a:p>
          <a:p>
            <a:pPr indent="-311150" lvl="0" marL="457200" rtl="0" algn="l">
              <a:spcBef>
                <a:spcPts val="1200"/>
              </a:spcBef>
              <a:spcAft>
                <a:spcPts val="0"/>
              </a:spcAft>
              <a:buSzPts val="1300"/>
              <a:buChar char="●"/>
            </a:pPr>
            <a:r>
              <a:rPr lang="en"/>
              <a:t>34 tasks</a:t>
            </a:r>
            <a:endParaRPr/>
          </a:p>
          <a:p>
            <a:pPr indent="0" lvl="0" marL="0" rtl="0" algn="l">
              <a:spcBef>
                <a:spcPts val="1200"/>
              </a:spcBef>
              <a:spcAft>
                <a:spcPts val="0"/>
              </a:spcAft>
              <a:buNone/>
            </a:pPr>
            <a:r>
              <a:rPr lang="en"/>
              <a:t>High-level Design</a:t>
            </a:r>
            <a:endParaRPr/>
          </a:p>
          <a:p>
            <a:pPr indent="-311150" lvl="0" marL="457200" rtl="0" algn="l">
              <a:spcBef>
                <a:spcPts val="1200"/>
              </a:spcBef>
              <a:spcAft>
                <a:spcPts val="0"/>
              </a:spcAft>
              <a:buSzPts val="1300"/>
              <a:buChar char="●"/>
            </a:pPr>
            <a:r>
              <a:rPr lang="en"/>
              <a:t>5</a:t>
            </a:r>
            <a:r>
              <a:rPr lang="en"/>
              <a:t> tasks</a:t>
            </a:r>
            <a:endParaRPr/>
          </a:p>
          <a:p>
            <a:pPr indent="0" lvl="0" marL="0" rtl="0" algn="l">
              <a:spcBef>
                <a:spcPts val="1200"/>
              </a:spcBef>
              <a:spcAft>
                <a:spcPts val="0"/>
              </a:spcAft>
              <a:buNone/>
            </a:pPr>
            <a:r>
              <a:rPr lang="en"/>
              <a:t>Low-level Design</a:t>
            </a:r>
            <a:endParaRPr/>
          </a:p>
          <a:p>
            <a:pPr indent="-311150" lvl="0" marL="457200" rtl="0" algn="l">
              <a:spcBef>
                <a:spcPts val="1200"/>
              </a:spcBef>
              <a:spcAft>
                <a:spcPts val="0"/>
              </a:spcAft>
              <a:buSzPts val="1300"/>
              <a:buChar char="●"/>
            </a:pPr>
            <a:r>
              <a:rPr lang="en"/>
              <a:t>5</a:t>
            </a:r>
            <a:r>
              <a:rPr lang="en"/>
              <a:t> tasks</a:t>
            </a:r>
            <a:endParaRPr/>
          </a:p>
          <a:p>
            <a:pPr indent="0" lvl="0" marL="0" rtl="0" algn="l">
              <a:spcBef>
                <a:spcPts val="1200"/>
              </a:spcBef>
              <a:spcAft>
                <a:spcPts val="0"/>
              </a:spcAft>
              <a:buNone/>
            </a:pPr>
            <a:r>
              <a:rPr lang="en"/>
              <a:t>Development</a:t>
            </a:r>
            <a:endParaRPr/>
          </a:p>
          <a:p>
            <a:pPr indent="-311150" lvl="0" marL="457200" rtl="0" algn="l">
              <a:spcBef>
                <a:spcPts val="1200"/>
              </a:spcBef>
              <a:spcAft>
                <a:spcPts val="0"/>
              </a:spcAft>
              <a:buSzPts val="1300"/>
              <a:buChar char="●"/>
            </a:pPr>
            <a:r>
              <a:rPr lang="en"/>
              <a:t>87</a:t>
            </a:r>
            <a:r>
              <a:rPr lang="en"/>
              <a:t> tasks</a:t>
            </a:r>
            <a:endParaRPr/>
          </a:p>
          <a:p>
            <a:pPr indent="0" lvl="0" marL="0" rtl="0" algn="l">
              <a:spcBef>
                <a:spcPts val="1200"/>
              </a:spcBef>
              <a:spcAft>
                <a:spcPts val="0"/>
              </a:spcAft>
              <a:buNone/>
            </a:pPr>
            <a:r>
              <a:rPr lang="en"/>
              <a:t>Testing</a:t>
            </a:r>
            <a:endParaRPr/>
          </a:p>
          <a:p>
            <a:pPr indent="-311150" lvl="0" marL="457200" rtl="0" algn="l">
              <a:spcBef>
                <a:spcPts val="1200"/>
              </a:spcBef>
              <a:spcAft>
                <a:spcPts val="0"/>
              </a:spcAft>
              <a:buSzPts val="1300"/>
              <a:buChar char="●"/>
            </a:pPr>
            <a:r>
              <a:rPr lang="en"/>
              <a:t>1</a:t>
            </a:r>
            <a:r>
              <a:rPr lang="en"/>
              <a:t> task</a:t>
            </a:r>
            <a:endParaRPr/>
          </a:p>
        </p:txBody>
      </p:sp>
      <p:pic>
        <p:nvPicPr>
          <p:cNvPr id="216" name="Google Shape;216;p25" title="Num of Tasks vs Actual"/>
          <p:cNvPicPr preferRelativeResize="0"/>
          <p:nvPr/>
        </p:nvPicPr>
        <p:blipFill>
          <a:blip r:embed="rId3">
            <a:alphaModFix/>
          </a:blip>
          <a:stretch>
            <a:fillRect/>
          </a:stretch>
        </p:blipFill>
        <p:spPr>
          <a:xfrm>
            <a:off x="3301800" y="1048300"/>
            <a:ext cx="5565700" cy="347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22" name="Google Shape;22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Material 3 Documentation</a:t>
            </a:r>
            <a:endParaRPr/>
          </a:p>
          <a:p>
            <a:pPr indent="-298450" lvl="1" marL="914400" rtl="0" algn="l">
              <a:spcBef>
                <a:spcPts val="0"/>
              </a:spcBef>
              <a:spcAft>
                <a:spcPts val="0"/>
              </a:spcAft>
              <a:buSzPts val="1100"/>
              <a:buChar char="○"/>
            </a:pPr>
            <a:r>
              <a:rPr lang="en" u="sng">
                <a:solidFill>
                  <a:schemeClr val="hlink"/>
                </a:solidFill>
                <a:hlinkClick r:id="rId3"/>
              </a:rPr>
              <a:t>https://developer.android.com/reference/kotlin/androidx/compose/material3/package-summary</a:t>
            </a:r>
            <a:endParaRPr/>
          </a:p>
          <a:p>
            <a:pPr indent="-311150" lvl="0" marL="457200" rtl="0" algn="l">
              <a:spcBef>
                <a:spcPts val="0"/>
              </a:spcBef>
              <a:spcAft>
                <a:spcPts val="0"/>
              </a:spcAft>
              <a:buSzPts val="1300"/>
              <a:buChar char="●"/>
            </a:pPr>
            <a:r>
              <a:rPr lang="en"/>
              <a:t>Kotlin and Android</a:t>
            </a:r>
            <a:endParaRPr/>
          </a:p>
          <a:p>
            <a:pPr indent="-298450" lvl="1" marL="914400" rtl="0" algn="l">
              <a:spcBef>
                <a:spcPts val="0"/>
              </a:spcBef>
              <a:spcAft>
                <a:spcPts val="0"/>
              </a:spcAft>
              <a:buSzPts val="1100"/>
              <a:buChar char="○"/>
            </a:pPr>
            <a:r>
              <a:rPr lang="en" u="sng">
                <a:solidFill>
                  <a:schemeClr val="hlink"/>
                </a:solidFill>
                <a:hlinkClick r:id="rId4"/>
              </a:rPr>
              <a:t>https://developer.android.com/kotlin</a:t>
            </a:r>
            <a:endParaRPr/>
          </a:p>
          <a:p>
            <a:pPr indent="-311150" lvl="0" marL="457200" rtl="0" algn="l">
              <a:spcBef>
                <a:spcPts val="0"/>
              </a:spcBef>
              <a:spcAft>
                <a:spcPts val="0"/>
              </a:spcAft>
              <a:buSzPts val="1300"/>
              <a:buChar char="●"/>
            </a:pPr>
            <a:r>
              <a:rPr lang="en"/>
              <a:t>Android Studios Documentation</a:t>
            </a:r>
            <a:endParaRPr/>
          </a:p>
          <a:p>
            <a:pPr indent="-298450" lvl="1" marL="914400" rtl="0" algn="l">
              <a:spcBef>
                <a:spcPts val="0"/>
              </a:spcBef>
              <a:spcAft>
                <a:spcPts val="0"/>
              </a:spcAft>
              <a:buSzPts val="1100"/>
              <a:buChar char="○"/>
            </a:pPr>
            <a:r>
              <a:rPr lang="en" u="sng">
                <a:solidFill>
                  <a:schemeClr val="hlink"/>
                </a:solidFill>
                <a:hlinkClick r:id="rId5"/>
              </a:rPr>
              <a:t>https://developer.android.com/docs</a:t>
            </a:r>
            <a:endParaRPr/>
          </a:p>
          <a:p>
            <a:pPr indent="-311150" lvl="0" marL="457200" rtl="0" algn="l">
              <a:spcBef>
                <a:spcPts val="0"/>
              </a:spcBef>
              <a:spcAft>
                <a:spcPts val="0"/>
              </a:spcAft>
              <a:buSzPts val="1300"/>
              <a:buChar char="●"/>
            </a:pPr>
            <a:r>
              <a:rPr lang="en"/>
              <a:t>Joseph Ditton’s CS 3200 Introduction to Mobile Application Development Class </a:t>
            </a:r>
            <a:endParaRPr/>
          </a:p>
          <a:p>
            <a:pPr indent="-311150" lvl="1" marL="914400" rtl="0" algn="l">
              <a:spcBef>
                <a:spcPts val="0"/>
              </a:spcBef>
              <a:spcAft>
                <a:spcPts val="0"/>
              </a:spcAft>
              <a:buSzPts val="1300"/>
              <a:buChar char="○"/>
            </a:pPr>
            <a:r>
              <a:rPr lang="en" u="sng">
                <a:solidFill>
                  <a:schemeClr val="hlink"/>
                </a:solidFill>
                <a:hlinkClick r:id="rId6"/>
              </a:rPr>
              <a:t>https://usu.instructure.com/courses/709856</a:t>
            </a:r>
            <a:endParaRPr/>
          </a:p>
          <a:p>
            <a:pPr indent="-311150" lvl="0" marL="457200" rtl="0" algn="l">
              <a:spcBef>
                <a:spcPts val="0"/>
              </a:spcBef>
              <a:spcAft>
                <a:spcPts val="0"/>
              </a:spcAft>
              <a:buSzPts val="1300"/>
              <a:buChar char="●"/>
            </a:pPr>
            <a:r>
              <a:rPr lang="en"/>
              <a:t>Google</a:t>
            </a:r>
            <a:endParaRPr/>
          </a:p>
          <a:p>
            <a:pPr indent="-298450" lvl="1" marL="914400" rtl="0" algn="l">
              <a:spcBef>
                <a:spcPts val="0"/>
              </a:spcBef>
              <a:spcAft>
                <a:spcPts val="0"/>
              </a:spcAft>
              <a:buSzPts val="1100"/>
              <a:buChar char="○"/>
            </a:pPr>
            <a:r>
              <a:rPr lang="en" u="sng">
                <a:solidFill>
                  <a:schemeClr val="hlink"/>
                </a:solidFill>
                <a:hlinkClick r:id="rId7"/>
              </a:rPr>
              <a:t>https://google.com</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Questions?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97500" y="1456850"/>
            <a:ext cx="3403200" cy="30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Design Decisions</a:t>
            </a:r>
            <a:endParaRPr b="1"/>
          </a:p>
          <a:p>
            <a:pPr indent="-311150" lvl="0" marL="457200" rtl="0" algn="l">
              <a:spcBef>
                <a:spcPts val="1200"/>
              </a:spcBef>
              <a:spcAft>
                <a:spcPts val="0"/>
              </a:spcAft>
              <a:buSzPts val="1300"/>
              <a:buChar char="●"/>
            </a:pPr>
            <a:r>
              <a:rPr lang="en"/>
              <a:t>App</a:t>
            </a:r>
            <a:endParaRPr/>
          </a:p>
          <a:p>
            <a:pPr indent="-298450" lvl="1" marL="914400" rtl="0" algn="l">
              <a:spcBef>
                <a:spcPts val="0"/>
              </a:spcBef>
              <a:spcAft>
                <a:spcPts val="0"/>
              </a:spcAft>
              <a:buSzPts val="1100"/>
              <a:buChar char="○"/>
            </a:pPr>
            <a:r>
              <a:rPr lang="en"/>
              <a:t>Firebase</a:t>
            </a:r>
            <a:endParaRPr/>
          </a:p>
          <a:p>
            <a:pPr indent="-298450" lvl="1" marL="914400" rtl="0" algn="l">
              <a:spcBef>
                <a:spcPts val="0"/>
              </a:spcBef>
              <a:spcAft>
                <a:spcPts val="0"/>
              </a:spcAft>
              <a:buSzPts val="1100"/>
              <a:buChar char="○"/>
            </a:pPr>
            <a:r>
              <a:rPr lang="en"/>
              <a:t>Material 3</a:t>
            </a:r>
            <a:endParaRPr/>
          </a:p>
          <a:p>
            <a:pPr indent="-298450" lvl="1" marL="914400" rtl="0" algn="l">
              <a:spcBef>
                <a:spcPts val="0"/>
              </a:spcBef>
              <a:spcAft>
                <a:spcPts val="0"/>
              </a:spcAft>
              <a:buSzPts val="1100"/>
              <a:buChar char="○"/>
            </a:pPr>
            <a:r>
              <a:rPr lang="en"/>
              <a:t>Jetpack Compose</a:t>
            </a:r>
            <a:endParaRPr/>
          </a:p>
          <a:p>
            <a:pPr indent="-311150" lvl="0" marL="457200" rtl="0" algn="l">
              <a:spcBef>
                <a:spcPts val="0"/>
              </a:spcBef>
              <a:spcAft>
                <a:spcPts val="0"/>
              </a:spcAft>
              <a:buSzPts val="1300"/>
              <a:buChar char="●"/>
            </a:pPr>
            <a:r>
              <a:rPr lang="en"/>
              <a:t>Compartmentalization</a:t>
            </a:r>
            <a:r>
              <a:rPr lang="en"/>
              <a:t> + Consistency</a:t>
            </a:r>
            <a:endParaRPr/>
          </a:p>
          <a:p>
            <a:pPr indent="-298450" lvl="1" marL="914400" rtl="0" algn="l">
              <a:spcBef>
                <a:spcPts val="0"/>
              </a:spcBef>
              <a:spcAft>
                <a:spcPts val="0"/>
              </a:spcAft>
              <a:buSzPts val="1100"/>
              <a:buChar char="○"/>
            </a:pPr>
            <a:r>
              <a:rPr lang="en"/>
              <a:t>User focused views</a:t>
            </a:r>
            <a:endParaRPr/>
          </a:p>
          <a:p>
            <a:pPr indent="-298450" lvl="1" marL="914400" rtl="0" algn="l">
              <a:spcBef>
                <a:spcPts val="0"/>
              </a:spcBef>
              <a:spcAft>
                <a:spcPts val="0"/>
              </a:spcAft>
              <a:buSzPts val="1100"/>
              <a:buChar char="○"/>
            </a:pPr>
            <a:r>
              <a:rPr lang="en"/>
              <a:t>Theme</a:t>
            </a:r>
            <a:endParaRPr/>
          </a:p>
          <a:p>
            <a:pPr indent="-298450" lvl="1" marL="914400" rtl="0" algn="l">
              <a:spcBef>
                <a:spcPts val="0"/>
              </a:spcBef>
              <a:spcAft>
                <a:spcPts val="0"/>
              </a:spcAft>
              <a:buSzPts val="1100"/>
              <a:buChar char="○"/>
            </a:pPr>
            <a:r>
              <a:rPr lang="en"/>
              <a:t>MVVM</a:t>
            </a:r>
            <a:endParaRPr/>
          </a:p>
          <a:p>
            <a:pPr indent="-298450" lvl="1" marL="914400" rtl="0" algn="l">
              <a:spcBef>
                <a:spcPts val="0"/>
              </a:spcBef>
              <a:spcAft>
                <a:spcPts val="0"/>
              </a:spcAft>
              <a:buSzPts val="1100"/>
              <a:buChar char="○"/>
            </a:pPr>
            <a:r>
              <a:rPr lang="en"/>
              <a:t>Abstraction &amp; OOP</a:t>
            </a:r>
            <a:endParaRPr/>
          </a:p>
          <a:p>
            <a:pPr indent="-311150" lvl="0" marL="457200" rtl="0" algn="l">
              <a:spcBef>
                <a:spcPts val="0"/>
              </a:spcBef>
              <a:spcAft>
                <a:spcPts val="0"/>
              </a:spcAft>
              <a:buSzPts val="1300"/>
              <a:buChar char="●"/>
            </a:pPr>
            <a:r>
              <a:rPr lang="en"/>
              <a:t>Realism</a:t>
            </a:r>
            <a:endParaRPr/>
          </a:p>
          <a:p>
            <a:pPr indent="-298450" lvl="1" marL="914400" rtl="0" algn="l">
              <a:spcBef>
                <a:spcPts val="0"/>
              </a:spcBef>
              <a:spcAft>
                <a:spcPts val="0"/>
              </a:spcAft>
              <a:buSzPts val="1100"/>
              <a:buChar char="○"/>
            </a:pPr>
            <a:r>
              <a:rPr lang="en"/>
              <a:t>Drinks</a:t>
            </a:r>
            <a:endParaRPr/>
          </a:p>
          <a:p>
            <a:pPr indent="-298450" lvl="1" marL="914400" rtl="0" algn="l">
              <a:spcBef>
                <a:spcPts val="0"/>
              </a:spcBef>
              <a:spcAft>
                <a:spcPts val="0"/>
              </a:spcAft>
              <a:buSzPts val="1100"/>
              <a:buChar char="○"/>
            </a:pPr>
            <a:r>
              <a:rPr lang="en"/>
              <a:t>Icons/Images/Loader</a:t>
            </a:r>
            <a:endParaRPr/>
          </a:p>
        </p:txBody>
      </p:sp>
      <p:sp>
        <p:nvSpPr>
          <p:cNvPr id="142" name="Google Shape;142;p14"/>
          <p:cNvSpPr txBox="1"/>
          <p:nvPr>
            <p:ph idx="2" type="body"/>
          </p:nvPr>
        </p:nvSpPr>
        <p:spPr>
          <a:xfrm>
            <a:off x="4933200" y="1456850"/>
            <a:ext cx="3403200" cy="313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Task Breakdowns</a:t>
            </a:r>
            <a:endParaRPr b="1"/>
          </a:p>
          <a:p>
            <a:pPr indent="-311150" lvl="0" marL="457200" rtl="0" algn="l">
              <a:spcBef>
                <a:spcPts val="1200"/>
              </a:spcBef>
              <a:spcAft>
                <a:spcPts val="0"/>
              </a:spcAft>
              <a:buSzPts val="1300"/>
              <a:buChar char="●"/>
            </a:pPr>
            <a:r>
              <a:rPr lang="en"/>
              <a:t>Abbey</a:t>
            </a:r>
            <a:endParaRPr/>
          </a:p>
          <a:p>
            <a:pPr indent="-298450" lvl="1" marL="914400" rtl="0" algn="l">
              <a:spcBef>
                <a:spcPts val="0"/>
              </a:spcBef>
              <a:spcAft>
                <a:spcPts val="0"/>
              </a:spcAft>
              <a:buSzPts val="1100"/>
              <a:buChar char="○"/>
            </a:pPr>
            <a:r>
              <a:rPr lang="en"/>
              <a:t>51 tasks</a:t>
            </a:r>
            <a:endParaRPr/>
          </a:p>
          <a:p>
            <a:pPr indent="-311150" lvl="0" marL="457200" rtl="0" algn="l">
              <a:spcBef>
                <a:spcPts val="0"/>
              </a:spcBef>
              <a:spcAft>
                <a:spcPts val="0"/>
              </a:spcAft>
              <a:buSzPts val="1300"/>
              <a:buChar char="●"/>
            </a:pPr>
            <a:r>
              <a:rPr lang="en"/>
              <a:t>Hamilton</a:t>
            </a:r>
            <a:endParaRPr/>
          </a:p>
          <a:p>
            <a:pPr indent="-298450" lvl="1" marL="914400" rtl="0" algn="l">
              <a:spcBef>
                <a:spcPts val="0"/>
              </a:spcBef>
              <a:spcAft>
                <a:spcPts val="0"/>
              </a:spcAft>
              <a:buSzPts val="1100"/>
              <a:buChar char="○"/>
            </a:pPr>
            <a:r>
              <a:rPr lang="en"/>
              <a:t>88 tasks</a:t>
            </a:r>
            <a:endParaRPr/>
          </a:p>
          <a:p>
            <a:pPr indent="-311150" lvl="0" marL="457200" rtl="0" algn="l">
              <a:spcBef>
                <a:spcPts val="0"/>
              </a:spcBef>
              <a:spcAft>
                <a:spcPts val="0"/>
              </a:spcAft>
              <a:buSzPts val="1300"/>
              <a:buChar char="●"/>
            </a:pPr>
            <a:r>
              <a:rPr lang="en"/>
              <a:t>Kyle</a:t>
            </a:r>
            <a:endParaRPr/>
          </a:p>
          <a:p>
            <a:pPr indent="-298450" lvl="1" marL="914400" rtl="0" algn="l">
              <a:spcBef>
                <a:spcPts val="0"/>
              </a:spcBef>
              <a:spcAft>
                <a:spcPts val="0"/>
              </a:spcAft>
              <a:buSzPts val="1100"/>
              <a:buChar char="○"/>
            </a:pPr>
            <a:r>
              <a:rPr lang="en"/>
              <a:t>92 tasks</a:t>
            </a:r>
            <a:endParaRPr/>
          </a:p>
          <a:p>
            <a:pPr indent="-311150" lvl="0" marL="457200" rtl="0" algn="l">
              <a:spcBef>
                <a:spcPts val="0"/>
              </a:spcBef>
              <a:spcAft>
                <a:spcPts val="0"/>
              </a:spcAft>
              <a:buSzPts val="1300"/>
              <a:buChar char="●"/>
            </a:pPr>
            <a:r>
              <a:rPr lang="en"/>
              <a:t>Andrew</a:t>
            </a:r>
            <a:endParaRPr/>
          </a:p>
          <a:p>
            <a:pPr indent="-298450" lvl="1" marL="914400" rtl="0" algn="l">
              <a:spcBef>
                <a:spcPts val="0"/>
              </a:spcBef>
              <a:spcAft>
                <a:spcPts val="0"/>
              </a:spcAft>
              <a:buSzPts val="1100"/>
              <a:buChar char="○"/>
            </a:pPr>
            <a:r>
              <a:rPr lang="en"/>
              <a:t>59 tasks</a:t>
            </a:r>
            <a:endParaRPr/>
          </a:p>
          <a:p>
            <a:pPr indent="0" lvl="0" marL="0" rtl="0" algn="l">
              <a:spcBef>
                <a:spcPts val="1200"/>
              </a:spcBef>
              <a:spcAft>
                <a:spcPts val="1200"/>
              </a:spcAft>
              <a:buNone/>
            </a:pPr>
            <a:r>
              <a:rPr lang="en"/>
              <a:t>There was a total of 132 tasks. Some were done </a:t>
            </a:r>
            <a:r>
              <a:rPr lang="en"/>
              <a:t>individually, while others were a collaborative effort for various group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Breakdown</a:t>
            </a:r>
            <a:endParaRPr/>
          </a:p>
        </p:txBody>
      </p:sp>
      <p:sp>
        <p:nvSpPr>
          <p:cNvPr id="148" name="Google Shape;148;p15"/>
          <p:cNvSpPr txBox="1"/>
          <p:nvPr>
            <p:ph idx="1" type="body"/>
          </p:nvPr>
        </p:nvSpPr>
        <p:spPr>
          <a:xfrm>
            <a:off x="1297500" y="1272025"/>
            <a:ext cx="3274500" cy="292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Phase 1: </a:t>
            </a:r>
            <a:endParaRPr b="1"/>
          </a:p>
          <a:p>
            <a:pPr indent="-311150" lvl="0" marL="457200" rtl="0" algn="l">
              <a:spcBef>
                <a:spcPts val="1200"/>
              </a:spcBef>
              <a:spcAft>
                <a:spcPts val="0"/>
              </a:spcAft>
              <a:buSzPts val="1300"/>
              <a:buChar char="●"/>
            </a:pPr>
            <a:r>
              <a:rPr lang="en"/>
              <a:t>Scrum Master: Kyle McMullin</a:t>
            </a:r>
            <a:endParaRPr/>
          </a:p>
          <a:p>
            <a:pPr indent="0" lvl="0" marL="0" rtl="0" algn="l">
              <a:spcBef>
                <a:spcPts val="1200"/>
              </a:spcBef>
              <a:spcAft>
                <a:spcPts val="0"/>
              </a:spcAft>
              <a:buNone/>
            </a:pPr>
            <a:r>
              <a:rPr b="1" lang="en"/>
              <a:t>Phase 2:</a:t>
            </a:r>
            <a:endParaRPr b="1"/>
          </a:p>
          <a:p>
            <a:pPr indent="-311150" lvl="0" marL="457200" rtl="0" algn="l">
              <a:spcBef>
                <a:spcPts val="1200"/>
              </a:spcBef>
              <a:spcAft>
                <a:spcPts val="0"/>
              </a:spcAft>
              <a:buSzPts val="1300"/>
              <a:buChar char="●"/>
            </a:pPr>
            <a:r>
              <a:rPr lang="en"/>
              <a:t>Scrum Master: Abbey Allen</a:t>
            </a:r>
            <a:endParaRPr/>
          </a:p>
          <a:p>
            <a:pPr indent="0" lvl="0" marL="0" rtl="0" algn="l">
              <a:spcBef>
                <a:spcPts val="1200"/>
              </a:spcBef>
              <a:spcAft>
                <a:spcPts val="0"/>
              </a:spcAft>
              <a:buNone/>
            </a:pPr>
            <a:r>
              <a:rPr b="1" lang="en"/>
              <a:t>Phase 3:</a:t>
            </a:r>
            <a:endParaRPr b="1"/>
          </a:p>
          <a:p>
            <a:pPr indent="-311150" lvl="0" marL="457200" rtl="0" algn="l">
              <a:spcBef>
                <a:spcPts val="1200"/>
              </a:spcBef>
              <a:spcAft>
                <a:spcPts val="0"/>
              </a:spcAft>
              <a:buSzPts val="1300"/>
              <a:buChar char="●"/>
            </a:pPr>
            <a:r>
              <a:rPr lang="en"/>
              <a:t>Scrum Master: Andrew Wilkinson</a:t>
            </a:r>
            <a:endParaRPr/>
          </a:p>
          <a:p>
            <a:pPr indent="0" lvl="0" marL="0" rtl="0" algn="l">
              <a:spcBef>
                <a:spcPts val="1200"/>
              </a:spcBef>
              <a:spcAft>
                <a:spcPts val="0"/>
              </a:spcAft>
              <a:buNone/>
            </a:pPr>
            <a:r>
              <a:rPr b="1" lang="en"/>
              <a:t>Phase 4:</a:t>
            </a:r>
            <a:endParaRPr b="1"/>
          </a:p>
          <a:p>
            <a:pPr indent="-311150" lvl="0" marL="457200" rtl="0" algn="l">
              <a:spcBef>
                <a:spcPts val="1200"/>
              </a:spcBef>
              <a:spcAft>
                <a:spcPts val="0"/>
              </a:spcAft>
              <a:buSzPts val="1300"/>
              <a:buChar char="●"/>
            </a:pPr>
            <a:r>
              <a:rPr lang="en"/>
              <a:t>Scrum Master: Hamilton Hardy</a:t>
            </a:r>
            <a:endParaRPr/>
          </a:p>
        </p:txBody>
      </p:sp>
      <p:sp>
        <p:nvSpPr>
          <p:cNvPr id="149" name="Google Shape;149;p15"/>
          <p:cNvSpPr txBox="1"/>
          <p:nvPr>
            <p:ph idx="1" type="body"/>
          </p:nvPr>
        </p:nvSpPr>
        <p:spPr>
          <a:xfrm>
            <a:off x="5061900" y="1307850"/>
            <a:ext cx="3274500" cy="29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Medium:</a:t>
            </a:r>
            <a:endParaRPr b="1"/>
          </a:p>
          <a:p>
            <a:pPr indent="0" lvl="0" marL="0" rtl="0" algn="l">
              <a:spcBef>
                <a:spcPts val="1200"/>
              </a:spcBef>
              <a:spcAft>
                <a:spcPts val="0"/>
              </a:spcAft>
              <a:buNone/>
            </a:pPr>
            <a:r>
              <a:rPr lang="en"/>
              <a:t>	App composed in Android Studio using Kotlin and Material 3 . </a:t>
            </a:r>
            <a:endParaRPr/>
          </a:p>
          <a:p>
            <a:pPr indent="0" lvl="0" marL="0" rtl="0" algn="l">
              <a:spcBef>
                <a:spcPts val="1200"/>
              </a:spcBef>
              <a:spcAft>
                <a:spcPts val="0"/>
              </a:spcAft>
              <a:buNone/>
            </a:pPr>
            <a:r>
              <a:rPr b="1" lang="en"/>
              <a:t>Group Strengths</a:t>
            </a:r>
            <a:r>
              <a:rPr lang="en"/>
              <a:t>:</a:t>
            </a:r>
            <a:endParaRPr/>
          </a:p>
          <a:p>
            <a:pPr indent="0" lvl="0" marL="0" rtl="0" algn="l">
              <a:spcBef>
                <a:spcPts val="1200"/>
              </a:spcBef>
              <a:spcAft>
                <a:spcPts val="0"/>
              </a:spcAft>
              <a:buNone/>
            </a:pPr>
            <a:r>
              <a:rPr lang="en"/>
              <a:t>	Abbey: Documentation</a:t>
            </a:r>
            <a:endParaRPr/>
          </a:p>
          <a:p>
            <a:pPr indent="0" lvl="0" marL="0" rtl="0" algn="l">
              <a:spcBef>
                <a:spcPts val="1200"/>
              </a:spcBef>
              <a:spcAft>
                <a:spcPts val="0"/>
              </a:spcAft>
              <a:buNone/>
            </a:pPr>
            <a:r>
              <a:rPr lang="en"/>
              <a:t>	Hamilton: Frontend</a:t>
            </a:r>
            <a:endParaRPr/>
          </a:p>
          <a:p>
            <a:pPr indent="457200" lvl="0" marL="0" rtl="0" algn="l">
              <a:spcBef>
                <a:spcPts val="1200"/>
              </a:spcBef>
              <a:spcAft>
                <a:spcPts val="0"/>
              </a:spcAft>
              <a:buNone/>
            </a:pPr>
            <a:r>
              <a:rPr lang="en"/>
              <a:t>Andrew: Backend </a:t>
            </a:r>
            <a:endParaRPr/>
          </a:p>
          <a:p>
            <a:pPr indent="457200" lvl="0" marL="0" rtl="0" algn="l">
              <a:spcBef>
                <a:spcPts val="1200"/>
              </a:spcBef>
              <a:spcAft>
                <a:spcPts val="1200"/>
              </a:spcAft>
              <a:buNone/>
            </a:pPr>
            <a:r>
              <a:rPr lang="en"/>
              <a:t>Kyle: Firebase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for Deployment?</a:t>
            </a:r>
            <a:endParaRPr/>
          </a:p>
        </p:txBody>
      </p:sp>
      <p:sp>
        <p:nvSpPr>
          <p:cNvPr id="155" name="Google Shape;155;p16"/>
          <p:cNvSpPr txBox="1"/>
          <p:nvPr>
            <p:ph idx="1" type="body"/>
          </p:nvPr>
        </p:nvSpPr>
        <p:spPr>
          <a:xfrm>
            <a:off x="1297500" y="1567550"/>
            <a:ext cx="2706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Features Ready</a:t>
            </a:r>
            <a:endParaRPr b="1"/>
          </a:p>
          <a:p>
            <a:pPr indent="-311150" lvl="0" marL="457200" rtl="0" algn="l">
              <a:spcBef>
                <a:spcPts val="1200"/>
              </a:spcBef>
              <a:spcAft>
                <a:spcPts val="0"/>
              </a:spcAft>
              <a:buSzPts val="1300"/>
              <a:buChar char="●"/>
            </a:pPr>
            <a:r>
              <a:rPr lang="en"/>
              <a:t>Payroll</a:t>
            </a:r>
            <a:endParaRPr/>
          </a:p>
          <a:p>
            <a:pPr indent="-311150" lvl="0" marL="457200" rtl="0" algn="l">
              <a:spcBef>
                <a:spcPts val="0"/>
              </a:spcBef>
              <a:spcAft>
                <a:spcPts val="0"/>
              </a:spcAft>
              <a:buSzPts val="1300"/>
              <a:buChar char="●"/>
            </a:pPr>
            <a:r>
              <a:rPr lang="en"/>
              <a:t>Cart</a:t>
            </a:r>
            <a:endParaRPr/>
          </a:p>
          <a:p>
            <a:pPr indent="-311150" lvl="0" marL="457200" rtl="0" algn="l">
              <a:spcBef>
                <a:spcPts val="0"/>
              </a:spcBef>
              <a:spcAft>
                <a:spcPts val="0"/>
              </a:spcAft>
              <a:buSzPts val="1300"/>
              <a:buChar char="●"/>
            </a:pPr>
            <a:r>
              <a:rPr lang="en"/>
              <a:t>Menu</a:t>
            </a:r>
            <a:endParaRPr/>
          </a:p>
          <a:p>
            <a:pPr indent="-311150" lvl="0" marL="457200" rtl="0" algn="l">
              <a:spcBef>
                <a:spcPts val="0"/>
              </a:spcBef>
              <a:spcAft>
                <a:spcPts val="0"/>
              </a:spcAft>
              <a:buSzPts val="1300"/>
              <a:buChar char="●"/>
            </a:pPr>
            <a:r>
              <a:rPr lang="en"/>
              <a:t>Inventory</a:t>
            </a:r>
            <a:endParaRPr/>
          </a:p>
        </p:txBody>
      </p:sp>
      <p:sp>
        <p:nvSpPr>
          <p:cNvPr id="156" name="Google Shape;156;p16"/>
          <p:cNvSpPr txBox="1"/>
          <p:nvPr/>
        </p:nvSpPr>
        <p:spPr>
          <a:xfrm>
            <a:off x="4572000" y="1567550"/>
            <a:ext cx="3053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Lato"/>
                <a:ea typeface="Lato"/>
                <a:cs typeface="Lato"/>
                <a:sym typeface="Lato"/>
              </a:rPr>
              <a:t>Features in Development</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Order tracker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Manager bank account</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Customizations (partially works)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62" name="Google Shape;162;p17"/>
          <p:cNvSpPr txBox="1"/>
          <p:nvPr>
            <p:ph idx="1" type="body"/>
          </p:nvPr>
        </p:nvSpPr>
        <p:spPr>
          <a:xfrm>
            <a:off x="3727800" y="1013250"/>
            <a:ext cx="2178300" cy="361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535"/>
              <a:t>Cart</a:t>
            </a:r>
            <a:endParaRPr b="1" sz="1535"/>
          </a:p>
          <a:p>
            <a:pPr indent="0" lvl="0" marL="0" rtl="0" algn="l">
              <a:spcBef>
                <a:spcPts val="1200"/>
              </a:spcBef>
              <a:spcAft>
                <a:spcPts val="0"/>
              </a:spcAft>
              <a:buNone/>
            </a:pPr>
            <a:r>
              <a:rPr lang="en"/>
              <a:t>Sprint 1</a:t>
            </a:r>
            <a:endParaRPr/>
          </a:p>
          <a:p>
            <a:pPr indent="-298767" lvl="0" marL="457200" rtl="0" algn="l">
              <a:spcBef>
                <a:spcPts val="1200"/>
              </a:spcBef>
              <a:spcAft>
                <a:spcPts val="0"/>
              </a:spcAft>
              <a:buSzPct val="100000"/>
              <a:buChar char="●"/>
            </a:pPr>
            <a:r>
              <a:rPr lang="en"/>
              <a:t>Knew it was needed</a:t>
            </a:r>
            <a:endParaRPr/>
          </a:p>
          <a:p>
            <a:pPr indent="0" lvl="0" marL="0" rtl="0" algn="l">
              <a:spcBef>
                <a:spcPts val="1200"/>
              </a:spcBef>
              <a:spcAft>
                <a:spcPts val="0"/>
              </a:spcAft>
              <a:buNone/>
            </a:pPr>
            <a:r>
              <a:rPr lang="en"/>
              <a:t>Sprint 2</a:t>
            </a:r>
            <a:endParaRPr/>
          </a:p>
          <a:p>
            <a:pPr indent="-298767" lvl="0" marL="457200" rtl="0" algn="l">
              <a:spcBef>
                <a:spcPts val="1200"/>
              </a:spcBef>
              <a:spcAft>
                <a:spcPts val="0"/>
              </a:spcAft>
              <a:buSzPct val="100000"/>
              <a:buChar char="●"/>
            </a:pPr>
            <a:r>
              <a:rPr lang="en"/>
              <a:t>UML design</a:t>
            </a:r>
            <a:endParaRPr/>
          </a:p>
          <a:p>
            <a:pPr indent="-298767" lvl="0" marL="457200" rtl="0" algn="l">
              <a:spcBef>
                <a:spcPts val="0"/>
              </a:spcBef>
              <a:spcAft>
                <a:spcPts val="0"/>
              </a:spcAft>
              <a:buSzPct val="100000"/>
              <a:buChar char="●"/>
            </a:pPr>
            <a:r>
              <a:rPr lang="en"/>
              <a:t>Connections</a:t>
            </a:r>
            <a:endParaRPr/>
          </a:p>
          <a:p>
            <a:pPr indent="0" lvl="0" marL="0" rtl="0" algn="l">
              <a:spcBef>
                <a:spcPts val="1200"/>
              </a:spcBef>
              <a:spcAft>
                <a:spcPts val="0"/>
              </a:spcAft>
              <a:buNone/>
            </a:pPr>
            <a:r>
              <a:rPr lang="en"/>
              <a:t>Sprint 3</a:t>
            </a:r>
            <a:endParaRPr/>
          </a:p>
          <a:p>
            <a:pPr indent="-298767" lvl="0" marL="457200" rtl="0" algn="l">
              <a:spcBef>
                <a:spcPts val="1200"/>
              </a:spcBef>
              <a:spcAft>
                <a:spcPts val="0"/>
              </a:spcAft>
              <a:buSzPct val="100000"/>
              <a:buChar char="●"/>
            </a:pPr>
            <a:r>
              <a:rPr lang="en"/>
              <a:t>Implemented design</a:t>
            </a:r>
            <a:endParaRPr/>
          </a:p>
          <a:p>
            <a:pPr indent="-298767" lvl="0" marL="457200" rtl="0" algn="l">
              <a:spcBef>
                <a:spcPts val="0"/>
              </a:spcBef>
              <a:spcAft>
                <a:spcPts val="0"/>
              </a:spcAft>
              <a:buSzPct val="100000"/>
              <a:buChar char="●"/>
            </a:pPr>
            <a:r>
              <a:rPr lang="en"/>
              <a:t>Implemented connects</a:t>
            </a:r>
            <a:endParaRPr/>
          </a:p>
          <a:p>
            <a:pPr indent="-298767" lvl="0" marL="457200" rtl="0" algn="l">
              <a:spcBef>
                <a:spcPts val="0"/>
              </a:spcBef>
              <a:spcAft>
                <a:spcPts val="0"/>
              </a:spcAft>
              <a:buSzPct val="100000"/>
              <a:buChar char="●"/>
            </a:pPr>
            <a:r>
              <a:rPr lang="en"/>
              <a:t>Usability testing</a:t>
            </a:r>
            <a:endParaRPr/>
          </a:p>
          <a:p>
            <a:pPr indent="0" lvl="0" marL="0" rtl="0" algn="l">
              <a:spcBef>
                <a:spcPts val="1200"/>
              </a:spcBef>
              <a:spcAft>
                <a:spcPts val="0"/>
              </a:spcAft>
              <a:buNone/>
            </a:pPr>
            <a:r>
              <a:rPr lang="en"/>
              <a:t>Sprint 4</a:t>
            </a:r>
            <a:endParaRPr/>
          </a:p>
          <a:p>
            <a:pPr indent="-298767" lvl="0" marL="457200" rtl="0" algn="l">
              <a:spcBef>
                <a:spcPts val="1200"/>
              </a:spcBef>
              <a:spcAft>
                <a:spcPts val="0"/>
              </a:spcAft>
              <a:buSzPct val="100000"/>
              <a:buChar char="●"/>
            </a:pPr>
            <a:r>
              <a:rPr lang="en"/>
              <a:t>Fixed minor bugs</a:t>
            </a:r>
            <a:endParaRPr/>
          </a:p>
          <a:p>
            <a:pPr indent="-298767" lvl="0" marL="457200" rtl="0" algn="l">
              <a:spcBef>
                <a:spcPts val="0"/>
              </a:spcBef>
              <a:spcAft>
                <a:spcPts val="0"/>
              </a:spcAft>
              <a:buSzPct val="100000"/>
              <a:buChar char="●"/>
            </a:pPr>
            <a:r>
              <a:rPr lang="en"/>
              <a:t>Finished up tasks</a:t>
            </a:r>
            <a:endParaRPr/>
          </a:p>
        </p:txBody>
      </p:sp>
      <p:sp>
        <p:nvSpPr>
          <p:cNvPr id="163" name="Google Shape;163;p17"/>
          <p:cNvSpPr txBox="1"/>
          <p:nvPr>
            <p:ph idx="1" type="body"/>
          </p:nvPr>
        </p:nvSpPr>
        <p:spPr>
          <a:xfrm>
            <a:off x="6158100" y="1013250"/>
            <a:ext cx="2178300" cy="3617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535"/>
              <a:t>Payroll</a:t>
            </a:r>
            <a:endParaRPr b="1" sz="1535"/>
          </a:p>
          <a:p>
            <a:pPr indent="0" lvl="0" marL="0" rtl="0" algn="l">
              <a:spcBef>
                <a:spcPts val="1200"/>
              </a:spcBef>
              <a:spcAft>
                <a:spcPts val="0"/>
              </a:spcAft>
              <a:buNone/>
            </a:pPr>
            <a:r>
              <a:rPr lang="en"/>
              <a:t>Sprint 1</a:t>
            </a:r>
            <a:endParaRPr/>
          </a:p>
          <a:p>
            <a:pPr indent="-298767" lvl="0" marL="457200" rtl="0" algn="l">
              <a:spcBef>
                <a:spcPts val="1200"/>
              </a:spcBef>
              <a:spcAft>
                <a:spcPts val="0"/>
              </a:spcAft>
              <a:buSzPct val="100000"/>
              <a:buChar char="●"/>
            </a:pPr>
            <a:r>
              <a:rPr lang="en"/>
              <a:t>Knew it was needed</a:t>
            </a:r>
            <a:endParaRPr/>
          </a:p>
          <a:p>
            <a:pPr indent="0" lvl="0" marL="0" rtl="0" algn="l">
              <a:spcBef>
                <a:spcPts val="1200"/>
              </a:spcBef>
              <a:spcAft>
                <a:spcPts val="0"/>
              </a:spcAft>
              <a:buNone/>
            </a:pPr>
            <a:r>
              <a:rPr lang="en"/>
              <a:t>Sprint 2</a:t>
            </a:r>
            <a:endParaRPr/>
          </a:p>
          <a:p>
            <a:pPr indent="-298767" lvl="0" marL="457200" rtl="0" algn="l">
              <a:spcBef>
                <a:spcPts val="1200"/>
              </a:spcBef>
              <a:spcAft>
                <a:spcPts val="0"/>
              </a:spcAft>
              <a:buSzPct val="100000"/>
              <a:buChar char="●"/>
            </a:pPr>
            <a:r>
              <a:rPr lang="en"/>
              <a:t>UML design</a:t>
            </a:r>
            <a:endParaRPr/>
          </a:p>
          <a:p>
            <a:pPr indent="-298767" lvl="0" marL="457200" rtl="0" algn="l">
              <a:spcBef>
                <a:spcPts val="0"/>
              </a:spcBef>
              <a:spcAft>
                <a:spcPts val="0"/>
              </a:spcAft>
              <a:buSzPct val="100000"/>
              <a:buChar char="●"/>
            </a:pPr>
            <a:r>
              <a:rPr lang="en"/>
              <a:t>Connections</a:t>
            </a:r>
            <a:endParaRPr/>
          </a:p>
          <a:p>
            <a:pPr indent="0" lvl="0" marL="0" rtl="0" algn="l">
              <a:spcBef>
                <a:spcPts val="1200"/>
              </a:spcBef>
              <a:spcAft>
                <a:spcPts val="0"/>
              </a:spcAft>
              <a:buNone/>
            </a:pPr>
            <a:r>
              <a:rPr lang="en"/>
              <a:t>Sprint 3</a:t>
            </a:r>
            <a:endParaRPr/>
          </a:p>
          <a:p>
            <a:pPr indent="-298767" lvl="0" marL="457200" rtl="0" algn="l">
              <a:spcBef>
                <a:spcPts val="1200"/>
              </a:spcBef>
              <a:spcAft>
                <a:spcPts val="0"/>
              </a:spcAft>
              <a:buSzPct val="100000"/>
              <a:buChar char="●"/>
            </a:pPr>
            <a:r>
              <a:rPr lang="en"/>
              <a:t>Implemented design</a:t>
            </a:r>
            <a:endParaRPr/>
          </a:p>
          <a:p>
            <a:pPr indent="-298767" lvl="0" marL="457200" rtl="0" algn="l">
              <a:spcBef>
                <a:spcPts val="0"/>
              </a:spcBef>
              <a:spcAft>
                <a:spcPts val="0"/>
              </a:spcAft>
              <a:buSzPct val="100000"/>
              <a:buChar char="●"/>
            </a:pPr>
            <a:r>
              <a:rPr lang="en"/>
              <a:t>Implemented connects</a:t>
            </a:r>
            <a:endParaRPr/>
          </a:p>
          <a:p>
            <a:pPr indent="-298767" lvl="0" marL="457200" rtl="0" algn="l">
              <a:spcBef>
                <a:spcPts val="0"/>
              </a:spcBef>
              <a:spcAft>
                <a:spcPts val="0"/>
              </a:spcAft>
              <a:buSzPct val="100000"/>
              <a:buChar char="●"/>
            </a:pPr>
            <a:r>
              <a:rPr lang="en"/>
              <a:t>Usability testing</a:t>
            </a:r>
            <a:endParaRPr/>
          </a:p>
          <a:p>
            <a:pPr indent="0" lvl="0" marL="0" rtl="0" algn="l">
              <a:spcBef>
                <a:spcPts val="1200"/>
              </a:spcBef>
              <a:spcAft>
                <a:spcPts val="0"/>
              </a:spcAft>
              <a:buNone/>
            </a:pPr>
            <a:r>
              <a:rPr lang="en"/>
              <a:t>Sprint 4</a:t>
            </a:r>
            <a:endParaRPr/>
          </a:p>
          <a:p>
            <a:pPr indent="-298767" lvl="0" marL="457200" rtl="0" algn="l">
              <a:spcBef>
                <a:spcPts val="1200"/>
              </a:spcBef>
              <a:spcAft>
                <a:spcPts val="0"/>
              </a:spcAft>
              <a:buSzPct val="100000"/>
              <a:buChar char="●"/>
            </a:pPr>
            <a:r>
              <a:rPr lang="en"/>
              <a:t>Fixed minor bugs</a:t>
            </a:r>
            <a:endParaRPr/>
          </a:p>
          <a:p>
            <a:pPr indent="-298767" lvl="0" marL="457200" rtl="0" algn="l">
              <a:spcBef>
                <a:spcPts val="0"/>
              </a:spcBef>
              <a:spcAft>
                <a:spcPts val="0"/>
              </a:spcAft>
              <a:buSzPct val="100000"/>
              <a:buChar char="●"/>
            </a:pPr>
            <a:r>
              <a:rPr lang="en"/>
              <a:t>Finished up tasks</a:t>
            </a:r>
            <a:endParaRPr/>
          </a:p>
        </p:txBody>
      </p:sp>
      <p:sp>
        <p:nvSpPr>
          <p:cNvPr id="164" name="Google Shape;164;p17"/>
          <p:cNvSpPr txBox="1"/>
          <p:nvPr>
            <p:ph idx="1" type="body"/>
          </p:nvPr>
        </p:nvSpPr>
        <p:spPr>
          <a:xfrm>
            <a:off x="1297500" y="1013250"/>
            <a:ext cx="2178300" cy="361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35"/>
              <a:t>Overall UI</a:t>
            </a:r>
            <a:endParaRPr b="1" sz="1535"/>
          </a:p>
          <a:p>
            <a:pPr indent="0" lvl="0" marL="0" rtl="0" algn="l">
              <a:spcBef>
                <a:spcPts val="1200"/>
              </a:spcBef>
              <a:spcAft>
                <a:spcPts val="0"/>
              </a:spcAft>
              <a:buNone/>
            </a:pPr>
            <a:r>
              <a:rPr lang="en"/>
              <a:t>Sprint 1</a:t>
            </a:r>
            <a:endParaRPr/>
          </a:p>
          <a:p>
            <a:pPr indent="-304958" lvl="0" marL="457200" rtl="0" algn="l">
              <a:spcBef>
                <a:spcPts val="1200"/>
              </a:spcBef>
              <a:spcAft>
                <a:spcPts val="0"/>
              </a:spcAft>
              <a:buSzPct val="100000"/>
              <a:buChar char="●"/>
            </a:pPr>
            <a:r>
              <a:rPr lang="en"/>
              <a:t>Knew it was needed</a:t>
            </a:r>
            <a:endParaRPr/>
          </a:p>
          <a:p>
            <a:pPr indent="0" lvl="0" marL="0" rtl="0" algn="l">
              <a:spcBef>
                <a:spcPts val="1200"/>
              </a:spcBef>
              <a:spcAft>
                <a:spcPts val="0"/>
              </a:spcAft>
              <a:buNone/>
            </a:pPr>
            <a:r>
              <a:rPr lang="en"/>
              <a:t>Sprint 2</a:t>
            </a:r>
            <a:endParaRPr/>
          </a:p>
          <a:p>
            <a:pPr indent="-304958" lvl="0" marL="457200" rtl="0" algn="l">
              <a:spcBef>
                <a:spcPts val="1200"/>
              </a:spcBef>
              <a:spcAft>
                <a:spcPts val="0"/>
              </a:spcAft>
              <a:buSzPct val="100000"/>
              <a:buChar char="●"/>
            </a:pPr>
            <a:r>
              <a:rPr lang="en"/>
              <a:t>Color Scheme</a:t>
            </a:r>
            <a:endParaRPr/>
          </a:p>
          <a:p>
            <a:pPr indent="-304958" lvl="0" marL="457200" rtl="0" algn="l">
              <a:spcBef>
                <a:spcPts val="0"/>
              </a:spcBef>
              <a:spcAft>
                <a:spcPts val="0"/>
              </a:spcAft>
              <a:buSzPct val="100000"/>
              <a:buChar char="●"/>
            </a:pPr>
            <a:r>
              <a:rPr lang="en"/>
              <a:t>Material 3 theming </a:t>
            </a:r>
            <a:endParaRPr/>
          </a:p>
          <a:p>
            <a:pPr indent="-304958" lvl="0" marL="457200" rtl="0" algn="l">
              <a:spcBef>
                <a:spcPts val="0"/>
              </a:spcBef>
              <a:spcAft>
                <a:spcPts val="0"/>
              </a:spcAft>
              <a:buSzPct val="100000"/>
              <a:buChar char="●"/>
            </a:pPr>
            <a:r>
              <a:rPr lang="en"/>
              <a:t>Loader/Menu Images</a:t>
            </a:r>
            <a:endParaRPr/>
          </a:p>
          <a:p>
            <a:pPr indent="0" lvl="0" marL="0" rtl="0" algn="l">
              <a:spcBef>
                <a:spcPts val="1200"/>
              </a:spcBef>
              <a:spcAft>
                <a:spcPts val="0"/>
              </a:spcAft>
              <a:buNone/>
            </a:pPr>
            <a:r>
              <a:rPr lang="en"/>
              <a:t>Sprint 3</a:t>
            </a:r>
            <a:endParaRPr/>
          </a:p>
          <a:p>
            <a:pPr indent="-304958" lvl="0" marL="457200" rtl="0" algn="l">
              <a:spcBef>
                <a:spcPts val="1200"/>
              </a:spcBef>
              <a:spcAft>
                <a:spcPts val="0"/>
              </a:spcAft>
              <a:buSzPct val="100000"/>
              <a:buChar char="●"/>
            </a:pPr>
            <a:r>
              <a:rPr lang="en"/>
              <a:t>Implemented designs</a:t>
            </a:r>
            <a:endParaRPr/>
          </a:p>
          <a:p>
            <a:pPr indent="0" lvl="0" marL="0" rtl="0" algn="l">
              <a:spcBef>
                <a:spcPts val="1200"/>
              </a:spcBef>
              <a:spcAft>
                <a:spcPts val="0"/>
              </a:spcAft>
              <a:buNone/>
            </a:pPr>
            <a:r>
              <a:rPr lang="en"/>
              <a:t>Sprint 4</a:t>
            </a:r>
            <a:endParaRPr/>
          </a:p>
          <a:p>
            <a:pPr indent="-304958" lvl="0" marL="457200" rtl="0" algn="l">
              <a:spcBef>
                <a:spcPts val="1200"/>
              </a:spcBef>
              <a:spcAft>
                <a:spcPts val="0"/>
              </a:spcAft>
              <a:buSzPct val="100000"/>
              <a:buChar char="●"/>
            </a:pPr>
            <a:r>
              <a:rPr lang="en"/>
              <a:t>Fixed minor bugs</a:t>
            </a:r>
            <a:endParaRPr/>
          </a:p>
          <a:p>
            <a:pPr indent="-304958" lvl="0" marL="457200" rtl="0" algn="l">
              <a:spcBef>
                <a:spcPts val="0"/>
              </a:spcBef>
              <a:spcAft>
                <a:spcPts val="0"/>
              </a:spcAft>
              <a:buSzPct val="100000"/>
              <a:buChar char="●"/>
            </a:pPr>
            <a:r>
              <a:rPr lang="en"/>
              <a:t>Finished up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Overall UI</a:t>
            </a:r>
            <a:endParaRPr/>
          </a:p>
        </p:txBody>
      </p:sp>
      <p:sp>
        <p:nvSpPr>
          <p:cNvPr id="170" name="Google Shape;170;p18"/>
          <p:cNvSpPr txBox="1"/>
          <p:nvPr>
            <p:ph idx="1" type="body"/>
          </p:nvPr>
        </p:nvSpPr>
        <p:spPr>
          <a:xfrm>
            <a:off x="1297500" y="1116150"/>
            <a:ext cx="5172900" cy="382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Requirements</a:t>
            </a:r>
            <a:endParaRPr b="1"/>
          </a:p>
          <a:p>
            <a:pPr indent="-311150" lvl="0" marL="457200" rtl="0" algn="l">
              <a:spcBef>
                <a:spcPts val="1200"/>
              </a:spcBef>
              <a:spcAft>
                <a:spcPts val="0"/>
              </a:spcAft>
              <a:buSzPts val="1300"/>
              <a:buChar char="●"/>
            </a:pPr>
            <a:r>
              <a:rPr lang="en"/>
              <a:t>Different Screens</a:t>
            </a:r>
            <a:endParaRPr/>
          </a:p>
          <a:p>
            <a:pPr indent="-298450" lvl="1" marL="914400" rtl="0" algn="l">
              <a:spcBef>
                <a:spcPts val="0"/>
              </a:spcBef>
              <a:spcAft>
                <a:spcPts val="0"/>
              </a:spcAft>
              <a:buSzPts val="1100"/>
              <a:buChar char="○"/>
            </a:pPr>
            <a:r>
              <a:rPr lang="en"/>
              <a:t>Login</a:t>
            </a:r>
            <a:endParaRPr/>
          </a:p>
          <a:p>
            <a:pPr indent="-311150" lvl="0" marL="457200" rtl="0" algn="l">
              <a:spcBef>
                <a:spcPts val="0"/>
              </a:spcBef>
              <a:spcAft>
                <a:spcPts val="0"/>
              </a:spcAft>
              <a:buSzPts val="1300"/>
              <a:buChar char="●"/>
            </a:pPr>
            <a:r>
              <a:rPr lang="en"/>
              <a:t>Menu</a:t>
            </a:r>
            <a:endParaRPr/>
          </a:p>
          <a:p>
            <a:pPr indent="-298450" lvl="1" marL="914400" rtl="0" algn="l">
              <a:spcBef>
                <a:spcPts val="0"/>
              </a:spcBef>
              <a:spcAft>
                <a:spcPts val="0"/>
              </a:spcAft>
              <a:buSzPts val="1100"/>
              <a:buChar char="○"/>
            </a:pPr>
            <a:r>
              <a:rPr lang="en"/>
              <a:t>Images</a:t>
            </a:r>
            <a:endParaRPr/>
          </a:p>
          <a:p>
            <a:pPr indent="-311150" lvl="0" marL="457200" rtl="0" algn="l">
              <a:spcBef>
                <a:spcPts val="0"/>
              </a:spcBef>
              <a:spcAft>
                <a:spcPts val="0"/>
              </a:spcAft>
              <a:buSzPts val="1300"/>
              <a:buChar char="●"/>
            </a:pPr>
            <a:r>
              <a:rPr lang="en"/>
              <a:t>Loader</a:t>
            </a:r>
            <a:endParaRPr/>
          </a:p>
          <a:p>
            <a:pPr indent="0" lvl="0" marL="0" rtl="0" algn="l">
              <a:spcBef>
                <a:spcPts val="1200"/>
              </a:spcBef>
              <a:spcAft>
                <a:spcPts val="0"/>
              </a:spcAft>
              <a:buNone/>
            </a:pPr>
            <a:r>
              <a:rPr b="1" lang="en"/>
              <a:t>Tasks</a:t>
            </a:r>
            <a:endParaRPr b="1"/>
          </a:p>
          <a:p>
            <a:pPr indent="-311150" lvl="0" marL="457200" rtl="0" algn="l">
              <a:spcBef>
                <a:spcPts val="1200"/>
              </a:spcBef>
              <a:spcAft>
                <a:spcPts val="0"/>
              </a:spcAft>
              <a:buSzPts val="1300"/>
              <a:buChar char="●"/>
            </a:pPr>
            <a:r>
              <a:rPr lang="en"/>
              <a:t>18 Tasks</a:t>
            </a:r>
            <a:endParaRPr/>
          </a:p>
          <a:p>
            <a:pPr indent="-298450" lvl="1" marL="914400" rtl="0" algn="l">
              <a:spcBef>
                <a:spcPts val="0"/>
              </a:spcBef>
              <a:spcAft>
                <a:spcPts val="0"/>
              </a:spcAft>
              <a:buSzPts val="1100"/>
              <a:buChar char="○"/>
            </a:pPr>
            <a:r>
              <a:rPr lang="en"/>
              <a:t>Abbey (2) - Drinks, Images</a:t>
            </a:r>
            <a:endParaRPr/>
          </a:p>
          <a:p>
            <a:pPr indent="-298450" lvl="1" marL="914400" rtl="0" algn="l">
              <a:spcBef>
                <a:spcPts val="0"/>
              </a:spcBef>
              <a:spcAft>
                <a:spcPts val="0"/>
              </a:spcAft>
              <a:buSzPts val="1100"/>
              <a:buChar char="○"/>
            </a:pPr>
            <a:r>
              <a:rPr lang="en"/>
              <a:t>Hamilton (18) - Design, Color implementation</a:t>
            </a:r>
            <a:endParaRPr/>
          </a:p>
          <a:p>
            <a:pPr indent="-298450" lvl="1" marL="914400" rtl="0" algn="l">
              <a:spcBef>
                <a:spcPts val="0"/>
              </a:spcBef>
              <a:spcAft>
                <a:spcPts val="0"/>
              </a:spcAft>
              <a:buSzPts val="1100"/>
              <a:buChar char="○"/>
            </a:pPr>
            <a:r>
              <a:rPr lang="en"/>
              <a:t>Kyle (5) - Backend, Manager</a:t>
            </a:r>
            <a:endParaRPr/>
          </a:p>
          <a:p>
            <a:pPr indent="-298450" lvl="1" marL="914400" rtl="0" algn="l">
              <a:spcBef>
                <a:spcPts val="0"/>
              </a:spcBef>
              <a:spcAft>
                <a:spcPts val="0"/>
              </a:spcAft>
              <a:buSzPts val="1100"/>
              <a:buChar char="○"/>
            </a:pPr>
            <a:r>
              <a:rPr lang="en"/>
              <a:t>Andrew (2) - Cart, Menu</a:t>
            </a:r>
            <a:endParaRPr/>
          </a:p>
          <a:p>
            <a:pPr indent="0" lvl="0" marL="0" rtl="0" algn="l">
              <a:spcBef>
                <a:spcPts val="1200"/>
              </a:spcBef>
              <a:spcAft>
                <a:spcPts val="0"/>
              </a:spcAft>
              <a:buNone/>
            </a:pPr>
            <a:r>
              <a:rPr b="1" lang="en"/>
              <a:t>Testing</a:t>
            </a:r>
            <a:endParaRPr b="1"/>
          </a:p>
          <a:p>
            <a:pPr indent="-311150" lvl="0" marL="457200" rtl="0" algn="l">
              <a:spcBef>
                <a:spcPts val="1200"/>
              </a:spcBef>
              <a:spcAft>
                <a:spcPts val="0"/>
              </a:spcAft>
              <a:buSzPts val="1300"/>
              <a:buChar char="●"/>
            </a:pPr>
            <a:r>
              <a:rPr lang="en"/>
              <a:t>Usability Testing</a:t>
            </a:r>
            <a:endParaRPr/>
          </a:p>
        </p:txBody>
      </p:sp>
      <p:pic>
        <p:nvPicPr>
          <p:cNvPr id="171" name="Google Shape;171;p18"/>
          <p:cNvPicPr preferRelativeResize="0"/>
          <p:nvPr/>
        </p:nvPicPr>
        <p:blipFill>
          <a:blip r:embed="rId3">
            <a:alphaModFix/>
          </a:blip>
          <a:stretch>
            <a:fillRect/>
          </a:stretch>
        </p:blipFill>
        <p:spPr>
          <a:xfrm>
            <a:off x="7817543" y="119600"/>
            <a:ext cx="999875" cy="2223450"/>
          </a:xfrm>
          <a:prstGeom prst="rect">
            <a:avLst/>
          </a:prstGeom>
          <a:noFill/>
          <a:ln>
            <a:noFill/>
          </a:ln>
        </p:spPr>
      </p:pic>
      <p:pic>
        <p:nvPicPr>
          <p:cNvPr id="172" name="Google Shape;172;p18"/>
          <p:cNvPicPr preferRelativeResize="0"/>
          <p:nvPr/>
        </p:nvPicPr>
        <p:blipFill>
          <a:blip r:embed="rId4">
            <a:alphaModFix/>
          </a:blip>
          <a:stretch>
            <a:fillRect/>
          </a:stretch>
        </p:blipFill>
        <p:spPr>
          <a:xfrm>
            <a:off x="6470495" y="119600"/>
            <a:ext cx="1265031" cy="2223450"/>
          </a:xfrm>
          <a:prstGeom prst="rect">
            <a:avLst/>
          </a:prstGeom>
          <a:noFill/>
          <a:ln>
            <a:noFill/>
          </a:ln>
        </p:spPr>
      </p:pic>
      <p:pic>
        <p:nvPicPr>
          <p:cNvPr id="173" name="Google Shape;173;p18"/>
          <p:cNvPicPr preferRelativeResize="0"/>
          <p:nvPr/>
        </p:nvPicPr>
        <p:blipFill>
          <a:blip r:embed="rId5">
            <a:alphaModFix/>
          </a:blip>
          <a:stretch>
            <a:fillRect/>
          </a:stretch>
        </p:blipFill>
        <p:spPr>
          <a:xfrm>
            <a:off x="6931274" y="2441575"/>
            <a:ext cx="1574000" cy="2497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Customer 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6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a:t>
            </a:r>
            <a:r>
              <a:rPr lang="en"/>
              <a:t>Manager 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311575" y="478175"/>
            <a:ext cx="70389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Cart</a:t>
            </a:r>
            <a:endParaRPr/>
          </a:p>
        </p:txBody>
      </p:sp>
      <p:sp>
        <p:nvSpPr>
          <p:cNvPr id="189" name="Google Shape;189;p21"/>
          <p:cNvSpPr txBox="1"/>
          <p:nvPr>
            <p:ph idx="1" type="body"/>
          </p:nvPr>
        </p:nvSpPr>
        <p:spPr>
          <a:xfrm>
            <a:off x="1311575" y="1116150"/>
            <a:ext cx="3810900" cy="388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Requirements</a:t>
            </a:r>
            <a:endParaRPr b="1"/>
          </a:p>
          <a:p>
            <a:pPr indent="-311150" lvl="0" marL="457200" rtl="0" algn="l">
              <a:spcBef>
                <a:spcPts val="1200"/>
              </a:spcBef>
              <a:spcAft>
                <a:spcPts val="0"/>
              </a:spcAft>
              <a:buSzPts val="1300"/>
              <a:buChar char="●"/>
            </a:pPr>
            <a:r>
              <a:rPr lang="en"/>
              <a:t>Drinks</a:t>
            </a:r>
            <a:endParaRPr/>
          </a:p>
          <a:p>
            <a:pPr indent="-298450" lvl="1" marL="914400" rtl="0" algn="l">
              <a:spcBef>
                <a:spcPts val="0"/>
              </a:spcBef>
              <a:spcAft>
                <a:spcPts val="0"/>
              </a:spcAft>
              <a:buSzPts val="1100"/>
              <a:buChar char="○"/>
            </a:pPr>
            <a:r>
              <a:rPr lang="en"/>
              <a:t>Items</a:t>
            </a:r>
            <a:endParaRPr/>
          </a:p>
          <a:p>
            <a:pPr indent="-298450" lvl="1" marL="914400" rtl="0" algn="l">
              <a:spcBef>
                <a:spcPts val="0"/>
              </a:spcBef>
              <a:spcAft>
                <a:spcPts val="0"/>
              </a:spcAft>
              <a:buSzPts val="1100"/>
              <a:buChar char="○"/>
            </a:pPr>
            <a:r>
              <a:rPr lang="en"/>
              <a:t>Customization</a:t>
            </a:r>
            <a:endParaRPr/>
          </a:p>
          <a:p>
            <a:pPr indent="-311150" lvl="0" marL="457200" rtl="0" algn="l">
              <a:spcBef>
                <a:spcPts val="0"/>
              </a:spcBef>
              <a:spcAft>
                <a:spcPts val="0"/>
              </a:spcAft>
              <a:buSzPts val="1300"/>
              <a:buChar char="●"/>
            </a:pPr>
            <a:r>
              <a:rPr lang="en"/>
              <a:t>Price</a:t>
            </a:r>
            <a:endParaRPr/>
          </a:p>
          <a:p>
            <a:pPr indent="-298450" lvl="1" marL="914400" rtl="0" algn="l">
              <a:spcBef>
                <a:spcPts val="0"/>
              </a:spcBef>
              <a:spcAft>
                <a:spcPts val="0"/>
              </a:spcAft>
              <a:buSzPts val="1100"/>
              <a:buChar char="○"/>
            </a:pPr>
            <a:r>
              <a:rPr lang="en"/>
              <a:t>Money in account</a:t>
            </a:r>
            <a:endParaRPr/>
          </a:p>
          <a:p>
            <a:pPr indent="-311150" lvl="0" marL="457200" rtl="0" algn="l">
              <a:spcBef>
                <a:spcPts val="0"/>
              </a:spcBef>
              <a:spcAft>
                <a:spcPts val="0"/>
              </a:spcAft>
              <a:buSzPts val="1300"/>
              <a:buChar char="●"/>
            </a:pPr>
            <a:r>
              <a:rPr lang="en"/>
              <a:t>Inventory</a:t>
            </a:r>
            <a:endParaRPr/>
          </a:p>
          <a:p>
            <a:pPr indent="-298450" lvl="1" marL="914400" rtl="0" algn="l">
              <a:spcBef>
                <a:spcPts val="0"/>
              </a:spcBef>
              <a:spcAft>
                <a:spcPts val="0"/>
              </a:spcAft>
              <a:buSzPts val="1100"/>
              <a:buChar char="○"/>
            </a:pPr>
            <a:r>
              <a:rPr lang="en"/>
              <a:t>Ingredient available</a:t>
            </a:r>
            <a:endParaRPr/>
          </a:p>
          <a:p>
            <a:pPr indent="0" lvl="0" marL="0" rtl="0" algn="l">
              <a:spcBef>
                <a:spcPts val="1200"/>
              </a:spcBef>
              <a:spcAft>
                <a:spcPts val="0"/>
              </a:spcAft>
              <a:buNone/>
            </a:pPr>
            <a:r>
              <a:rPr b="1" lang="en"/>
              <a:t>Tasks</a:t>
            </a:r>
            <a:endParaRPr b="1"/>
          </a:p>
          <a:p>
            <a:pPr indent="-311150" lvl="0" marL="457200" rtl="0" algn="l">
              <a:spcBef>
                <a:spcPts val="1200"/>
              </a:spcBef>
              <a:spcAft>
                <a:spcPts val="0"/>
              </a:spcAft>
              <a:buSzPts val="1300"/>
              <a:buChar char="●"/>
            </a:pPr>
            <a:r>
              <a:rPr lang="en"/>
              <a:t>24 tasks</a:t>
            </a:r>
            <a:endParaRPr/>
          </a:p>
          <a:p>
            <a:pPr indent="-298450" lvl="1" marL="914400" rtl="0" algn="l">
              <a:spcBef>
                <a:spcPts val="0"/>
              </a:spcBef>
              <a:spcAft>
                <a:spcPts val="0"/>
              </a:spcAft>
              <a:buSzPts val="1100"/>
              <a:buChar char="○"/>
            </a:pPr>
            <a:r>
              <a:rPr lang="en"/>
              <a:t>Abbey (6) -  Documentation</a:t>
            </a:r>
            <a:endParaRPr/>
          </a:p>
          <a:p>
            <a:pPr indent="-298450" lvl="1" marL="914400" rtl="0" algn="l">
              <a:spcBef>
                <a:spcPts val="0"/>
              </a:spcBef>
              <a:spcAft>
                <a:spcPts val="0"/>
              </a:spcAft>
              <a:buSzPts val="1100"/>
              <a:buChar char="○"/>
            </a:pPr>
            <a:r>
              <a:rPr lang="en"/>
              <a:t>Hamilton (5) - UI</a:t>
            </a:r>
            <a:endParaRPr/>
          </a:p>
          <a:p>
            <a:pPr indent="-298450" lvl="1" marL="914400" rtl="0" algn="l">
              <a:spcBef>
                <a:spcPts val="0"/>
              </a:spcBef>
              <a:spcAft>
                <a:spcPts val="0"/>
              </a:spcAft>
              <a:buSzPts val="1100"/>
              <a:buChar char="○"/>
            </a:pPr>
            <a:r>
              <a:rPr lang="en"/>
              <a:t>Kyle (5) - App Structure</a:t>
            </a:r>
            <a:endParaRPr/>
          </a:p>
          <a:p>
            <a:pPr indent="-298450" lvl="1" marL="914400" rtl="0" algn="l">
              <a:spcBef>
                <a:spcPts val="0"/>
              </a:spcBef>
              <a:spcAft>
                <a:spcPts val="0"/>
              </a:spcAft>
              <a:buSzPts val="1100"/>
              <a:buChar char="○"/>
            </a:pPr>
            <a:r>
              <a:rPr lang="en"/>
              <a:t>Andrew (20) - Implementation</a:t>
            </a:r>
            <a:endParaRPr/>
          </a:p>
          <a:p>
            <a:pPr indent="0" lvl="0" marL="0" rtl="0" algn="l">
              <a:spcBef>
                <a:spcPts val="1200"/>
              </a:spcBef>
              <a:spcAft>
                <a:spcPts val="0"/>
              </a:spcAft>
              <a:buNone/>
            </a:pPr>
            <a:r>
              <a:rPr b="1" lang="en"/>
              <a:t>Testing</a:t>
            </a:r>
            <a:endParaRPr b="1"/>
          </a:p>
          <a:p>
            <a:pPr indent="-311150" lvl="0" marL="457200" rtl="0" algn="l">
              <a:spcBef>
                <a:spcPts val="1200"/>
              </a:spcBef>
              <a:spcAft>
                <a:spcPts val="0"/>
              </a:spcAft>
              <a:buSzPts val="1300"/>
              <a:buChar char="●"/>
            </a:pPr>
            <a:r>
              <a:rPr lang="en"/>
              <a:t>Usability testing</a:t>
            </a:r>
            <a:endParaRPr/>
          </a:p>
        </p:txBody>
      </p:sp>
      <p:pic>
        <p:nvPicPr>
          <p:cNvPr id="190" name="Google Shape;190;p21"/>
          <p:cNvPicPr preferRelativeResize="0"/>
          <p:nvPr/>
        </p:nvPicPr>
        <p:blipFill>
          <a:blip r:embed="rId3">
            <a:alphaModFix/>
          </a:blip>
          <a:stretch>
            <a:fillRect/>
          </a:stretch>
        </p:blipFill>
        <p:spPr>
          <a:xfrm>
            <a:off x="6288869" y="263000"/>
            <a:ext cx="2709875" cy="2533254"/>
          </a:xfrm>
          <a:prstGeom prst="rect">
            <a:avLst/>
          </a:prstGeom>
          <a:noFill/>
          <a:ln>
            <a:noFill/>
          </a:ln>
        </p:spPr>
      </p:pic>
      <p:pic>
        <p:nvPicPr>
          <p:cNvPr id="191" name="Google Shape;191;p21"/>
          <p:cNvPicPr preferRelativeResize="0"/>
          <p:nvPr/>
        </p:nvPicPr>
        <p:blipFill>
          <a:blip r:embed="rId4">
            <a:alphaModFix/>
          </a:blip>
          <a:stretch>
            <a:fillRect/>
          </a:stretch>
        </p:blipFill>
        <p:spPr>
          <a:xfrm>
            <a:off x="6334300" y="2955679"/>
            <a:ext cx="2619001" cy="2041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