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5" r:id="rId4"/>
    <p:sldMasterId id="214748369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layfair Display Medium"/>
      <p:regular r:id="rId25"/>
      <p:bold r:id="rId26"/>
      <p:italic r:id="rId27"/>
      <p:boldItalic r:id="rId28"/>
    </p:embeddedFont>
    <p:embeddedFont>
      <p:font typeface="Playfair Displ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layfairDisplayMedium-bold.fntdata"/><Relationship Id="rId25" Type="http://schemas.openxmlformats.org/officeDocument/2006/relationships/font" Target="fonts/PlayfairDisplayMedium-regular.fntdata"/><Relationship Id="rId28" Type="http://schemas.openxmlformats.org/officeDocument/2006/relationships/font" Target="fonts/PlayfairDisplayMedium-boldItalic.fntdata"/><Relationship Id="rId27" Type="http://schemas.openxmlformats.org/officeDocument/2006/relationships/font" Target="fonts/PlayfairDisplay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layfairDispl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-italic.fntdata"/><Relationship Id="rId30" Type="http://schemas.openxmlformats.org/officeDocument/2006/relationships/font" Target="fonts/PlayfairDisplay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PlayfairDisplay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36f9d6e60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36f9d6e60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3876881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387688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36f9d6e60_0_2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36f9d6e60_0_2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36f9d6e60_0_2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36f9d6e60_0_2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36f9d6e60_0_3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36f9d6e60_0_3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36f9d6e60_0_3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536f9d6e60_0_3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536f9d6e60_0_3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536f9d6e60_0_3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537f2be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5537f2be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37de5b8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537de5b8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536f9d6e60_0_3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536f9d6e60_0_3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36f9d6e60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36f9d6e60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36f9d6e60_0_2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36f9d6e60_0_2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526aebc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526aebc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526aebca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5526aebca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5526aebca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5526aebc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37de5b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37de5b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37de5b8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37de5b8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36f9d6e60_0_2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36f9d6e60_0_2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">
  <p:cSld name="BLANK_1_1_1_1_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276075" y="457200"/>
            <a:ext cx="57132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4071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subTitle"/>
          </p:nvPr>
        </p:nvSpPr>
        <p:spPr>
          <a:xfrm>
            <a:off x="27105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501400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7317450" y="1488125"/>
            <a:ext cx="13590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body"/>
          </p:nvPr>
        </p:nvSpPr>
        <p:spPr>
          <a:xfrm>
            <a:off x="4071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7" type="body"/>
          </p:nvPr>
        </p:nvSpPr>
        <p:spPr>
          <a:xfrm>
            <a:off x="27105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67" name="Google Shape;67;p15"/>
          <p:cNvSpPr txBox="1"/>
          <p:nvPr>
            <p:ph idx="8" type="body"/>
          </p:nvPr>
        </p:nvSpPr>
        <p:spPr>
          <a:xfrm>
            <a:off x="501400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68" name="Google Shape;68;p15"/>
          <p:cNvSpPr txBox="1"/>
          <p:nvPr>
            <p:ph idx="9" type="body"/>
          </p:nvPr>
        </p:nvSpPr>
        <p:spPr>
          <a:xfrm>
            <a:off x="7317450" y="1895400"/>
            <a:ext cx="1422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ext boxes with small statement">
  <p:cSld name="BLANK_1_1_1_1_6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5503325" y="524750"/>
            <a:ext cx="3356100" cy="8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■"/>
              <a:defRPr sz="1800"/>
            </a:lvl9pPr>
          </a:lstStyle>
          <a:p/>
        </p:txBody>
      </p:sp>
      <p:sp>
        <p:nvSpPr>
          <p:cNvPr id="71" name="Google Shape;71;p16"/>
          <p:cNvSpPr txBox="1"/>
          <p:nvPr>
            <p:ph type="title"/>
          </p:nvPr>
        </p:nvSpPr>
        <p:spPr>
          <a:xfrm>
            <a:off x="276075" y="457200"/>
            <a:ext cx="50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6"/>
          <p:cNvSpPr txBox="1"/>
          <p:nvPr>
            <p:ph idx="3" type="subTitle"/>
          </p:nvPr>
        </p:nvSpPr>
        <p:spPr>
          <a:xfrm>
            <a:off x="27952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subTitle"/>
          </p:nvPr>
        </p:nvSpPr>
        <p:spPr>
          <a:xfrm>
            <a:off x="2489940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5" type="subTitle"/>
          </p:nvPr>
        </p:nvSpPr>
        <p:spPr>
          <a:xfrm>
            <a:off x="4695138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6" type="subTitle"/>
          </p:nvPr>
        </p:nvSpPr>
        <p:spPr>
          <a:xfrm>
            <a:off x="6900335" y="2903871"/>
            <a:ext cx="1970100" cy="3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7" type="body"/>
          </p:nvPr>
        </p:nvSpPr>
        <p:spPr>
          <a:xfrm>
            <a:off x="27495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79" name="Google Shape;79;p16"/>
          <p:cNvSpPr txBox="1"/>
          <p:nvPr>
            <p:ph idx="8" type="body"/>
          </p:nvPr>
        </p:nvSpPr>
        <p:spPr>
          <a:xfrm>
            <a:off x="248994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80" name="Google Shape;80;p16"/>
          <p:cNvSpPr txBox="1"/>
          <p:nvPr>
            <p:ph idx="9" type="body"/>
          </p:nvPr>
        </p:nvSpPr>
        <p:spPr>
          <a:xfrm>
            <a:off x="4704930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13" type="body"/>
          </p:nvPr>
        </p:nvSpPr>
        <p:spPr>
          <a:xfrm>
            <a:off x="6900335" y="3206259"/>
            <a:ext cx="1970100" cy="100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4" type="subTitle"/>
          </p:nvPr>
        </p:nvSpPr>
        <p:spPr>
          <a:xfrm>
            <a:off x="27952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5" type="subTitle"/>
          </p:nvPr>
        </p:nvSpPr>
        <p:spPr>
          <a:xfrm>
            <a:off x="248995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6" type="subTitle"/>
          </p:nvPr>
        </p:nvSpPr>
        <p:spPr>
          <a:xfrm>
            <a:off x="470037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7" type="subTitle"/>
          </p:nvPr>
        </p:nvSpPr>
        <p:spPr>
          <a:xfrm>
            <a:off x="691080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Playfair Display"/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right image and 2 text boxes">
  <p:cSld name="BLANK_1_1_1_1_5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276075" y="457200"/>
            <a:ext cx="6432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/>
          <p:nvPr>
            <p:ph idx="2" type="pic"/>
          </p:nvPr>
        </p:nvSpPr>
        <p:spPr>
          <a:xfrm>
            <a:off x="6802800" y="0"/>
            <a:ext cx="2341200" cy="1189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4682775" y="2717425"/>
            <a:ext cx="20262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3" type="subTitle"/>
          </p:nvPr>
        </p:nvSpPr>
        <p:spPr>
          <a:xfrm>
            <a:off x="6843453" y="2717425"/>
            <a:ext cx="20301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2" name="Google Shape;92;p17"/>
          <p:cNvSpPr txBox="1"/>
          <p:nvPr>
            <p:ph idx="4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5" type="body"/>
          </p:nvPr>
        </p:nvSpPr>
        <p:spPr>
          <a:xfrm>
            <a:off x="4682775" y="3042765"/>
            <a:ext cx="20262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94" name="Google Shape;94;p17"/>
          <p:cNvSpPr txBox="1"/>
          <p:nvPr>
            <p:ph idx="6" type="body"/>
          </p:nvPr>
        </p:nvSpPr>
        <p:spPr>
          <a:xfrm>
            <a:off x="6843455" y="3042765"/>
            <a:ext cx="2030100" cy="1232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peakers info">
  <p:cSld name="BLANK_1_1_1_1_3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>
            <a:off x="5461825" y="850"/>
            <a:ext cx="368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987875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subTitle"/>
          </p:nvPr>
        </p:nvSpPr>
        <p:spPr>
          <a:xfrm>
            <a:off x="1987875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99" name="Google Shape;99;p18"/>
          <p:cNvSpPr/>
          <p:nvPr>
            <p:ph idx="3" type="pic"/>
          </p:nvPr>
        </p:nvSpPr>
        <p:spPr>
          <a:xfrm>
            <a:off x="-5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8"/>
          <p:cNvSpPr/>
          <p:nvPr>
            <p:ph idx="4" type="pic"/>
          </p:nvPr>
        </p:nvSpPr>
        <p:spPr>
          <a:xfrm>
            <a:off x="4527160" y="1424175"/>
            <a:ext cx="1838100" cy="3267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8"/>
          <p:cNvSpPr txBox="1"/>
          <p:nvPr>
            <p:ph idx="5" type="subTitle"/>
          </p:nvPr>
        </p:nvSpPr>
        <p:spPr>
          <a:xfrm>
            <a:off x="6525486" y="1422801"/>
            <a:ext cx="1578300" cy="44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6" type="subTitle"/>
          </p:nvPr>
        </p:nvSpPr>
        <p:spPr>
          <a:xfrm>
            <a:off x="6525486" y="1849116"/>
            <a:ext cx="1547700" cy="322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276075" y="457200"/>
            <a:ext cx="42489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8"/>
          <p:cNvSpPr txBox="1"/>
          <p:nvPr>
            <p:ph idx="8" type="body"/>
          </p:nvPr>
        </p:nvSpPr>
        <p:spPr>
          <a:xfrm>
            <a:off x="1987875" y="3545425"/>
            <a:ext cx="17550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07" name="Google Shape;107;p18"/>
          <p:cNvSpPr txBox="1"/>
          <p:nvPr>
            <p:ph idx="9" type="body"/>
          </p:nvPr>
        </p:nvSpPr>
        <p:spPr>
          <a:xfrm>
            <a:off x="6536675" y="3545425"/>
            <a:ext cx="1699800" cy="8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●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○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Playfair Display"/>
              <a:buChar char="■"/>
              <a:defRPr sz="1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BLANK_1_1_1_1_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>
            <p:ph idx="2" type="pic"/>
          </p:nvPr>
        </p:nvSpPr>
        <p:spPr>
          <a:xfrm>
            <a:off x="4138225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9"/>
          <p:cNvSpPr/>
          <p:nvPr>
            <p:ph idx="3" type="pic"/>
          </p:nvPr>
        </p:nvSpPr>
        <p:spPr>
          <a:xfrm>
            <a:off x="4138225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9"/>
          <p:cNvSpPr/>
          <p:nvPr>
            <p:ph idx="4" type="pic"/>
          </p:nvPr>
        </p:nvSpPr>
        <p:spPr>
          <a:xfrm>
            <a:off x="4138213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9"/>
          <p:cNvSpPr/>
          <p:nvPr>
            <p:ph idx="5" type="pic"/>
          </p:nvPr>
        </p:nvSpPr>
        <p:spPr>
          <a:xfrm>
            <a:off x="6573252" y="517875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9"/>
          <p:cNvSpPr/>
          <p:nvPr>
            <p:ph idx="6" type="pic"/>
          </p:nvPr>
        </p:nvSpPr>
        <p:spPr>
          <a:xfrm>
            <a:off x="6573252" y="1957188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9"/>
          <p:cNvSpPr/>
          <p:nvPr>
            <p:ph idx="7" type="pic"/>
          </p:nvPr>
        </p:nvSpPr>
        <p:spPr>
          <a:xfrm>
            <a:off x="6573252" y="3403813"/>
            <a:ext cx="1152300" cy="12036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9"/>
          <p:cNvSpPr txBox="1"/>
          <p:nvPr>
            <p:ph idx="1" type="subTitle"/>
          </p:nvPr>
        </p:nvSpPr>
        <p:spPr>
          <a:xfrm>
            <a:off x="5406561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6" name="Google Shape;116;p19"/>
          <p:cNvSpPr txBox="1"/>
          <p:nvPr>
            <p:ph idx="8" type="subTitle"/>
          </p:nvPr>
        </p:nvSpPr>
        <p:spPr>
          <a:xfrm>
            <a:off x="5406561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9" type="subTitle"/>
          </p:nvPr>
        </p:nvSpPr>
        <p:spPr>
          <a:xfrm>
            <a:off x="5406561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3" type="subTitle"/>
          </p:nvPr>
        </p:nvSpPr>
        <p:spPr>
          <a:xfrm>
            <a:off x="7840736" y="3413650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4" type="subTitle"/>
          </p:nvPr>
        </p:nvSpPr>
        <p:spPr>
          <a:xfrm>
            <a:off x="7840736" y="195147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5" type="subTitle"/>
          </p:nvPr>
        </p:nvSpPr>
        <p:spPr>
          <a:xfrm>
            <a:off x="7840736" y="518225"/>
            <a:ext cx="10191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6" type="subTitle"/>
          </p:nvPr>
        </p:nvSpPr>
        <p:spPr>
          <a:xfrm>
            <a:off x="5406550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22" name="Google Shape;122;p19"/>
          <p:cNvSpPr txBox="1"/>
          <p:nvPr>
            <p:ph idx="17" type="subTitle"/>
          </p:nvPr>
        </p:nvSpPr>
        <p:spPr>
          <a:xfrm>
            <a:off x="7840725" y="1480150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23" name="Google Shape;123;p19"/>
          <p:cNvSpPr txBox="1"/>
          <p:nvPr>
            <p:ph idx="18" type="subTitle"/>
          </p:nvPr>
        </p:nvSpPr>
        <p:spPr>
          <a:xfrm>
            <a:off x="5406550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24" name="Google Shape;124;p19"/>
          <p:cNvSpPr txBox="1"/>
          <p:nvPr>
            <p:ph idx="19" type="subTitle"/>
          </p:nvPr>
        </p:nvSpPr>
        <p:spPr>
          <a:xfrm>
            <a:off x="7840725" y="2923778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25" name="Google Shape;125;p19"/>
          <p:cNvSpPr txBox="1"/>
          <p:nvPr>
            <p:ph idx="20" type="subTitle"/>
          </p:nvPr>
        </p:nvSpPr>
        <p:spPr>
          <a:xfrm>
            <a:off x="5406550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26" name="Google Shape;126;p19"/>
          <p:cNvSpPr txBox="1"/>
          <p:nvPr>
            <p:ph idx="21" type="subTitle"/>
          </p:nvPr>
        </p:nvSpPr>
        <p:spPr>
          <a:xfrm>
            <a:off x="7840725" y="4367403"/>
            <a:ext cx="1019100" cy="2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27" name="Google Shape;127;p19"/>
          <p:cNvSpPr txBox="1"/>
          <p:nvPr>
            <p:ph type="title"/>
          </p:nvPr>
        </p:nvSpPr>
        <p:spPr>
          <a:xfrm>
            <a:off x="276075" y="457200"/>
            <a:ext cx="3800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2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_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>
            <p:ph idx="2" type="body"/>
          </p:nvPr>
        </p:nvSpPr>
        <p:spPr>
          <a:xfrm>
            <a:off x="276075" y="1763425"/>
            <a:ext cx="4342800" cy="7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with picture">
  <p:cSld name="BLANK_1_1_1_1_1_1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2" type="title"/>
          </p:nvPr>
        </p:nvSpPr>
        <p:spPr>
          <a:xfrm>
            <a:off x="1182150" y="4058050"/>
            <a:ext cx="67797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/>
          <p:nvPr>
            <p:ph idx="3" type="pic"/>
          </p:nvPr>
        </p:nvSpPr>
        <p:spPr>
          <a:xfrm>
            <a:off x="0" y="0"/>
            <a:ext cx="9144000" cy="107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dk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270983" y="1985025"/>
            <a:ext cx="3342900" cy="273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43" name="Google Shape;143;p22"/>
          <p:cNvSpPr txBox="1"/>
          <p:nvPr>
            <p:ph idx="2" type="title"/>
          </p:nvPr>
        </p:nvSpPr>
        <p:spPr>
          <a:xfrm>
            <a:off x="270983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4" name="Google Shape;144;p22"/>
          <p:cNvSpPr txBox="1"/>
          <p:nvPr>
            <p:ph idx="3" type="title"/>
          </p:nvPr>
        </p:nvSpPr>
        <p:spPr>
          <a:xfrm>
            <a:off x="270983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4" type="title"/>
          </p:nvPr>
        </p:nvSpPr>
        <p:spPr>
          <a:xfrm>
            <a:off x="4858317" y="19850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5" type="title"/>
          </p:nvPr>
        </p:nvSpPr>
        <p:spPr>
          <a:xfrm>
            <a:off x="4858317" y="29228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6" type="title"/>
          </p:nvPr>
        </p:nvSpPr>
        <p:spPr>
          <a:xfrm>
            <a:off x="4858317" y="3860625"/>
            <a:ext cx="3342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7"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2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52" name="Google Shape;152;p22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53" name="Google Shape;153;p22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54" name="Google Shape;154;p22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55" name="Google Shape;155;p22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  <p:sp>
        <p:nvSpPr>
          <p:cNvPr id="156" name="Google Shape;156;p22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Lato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image with right text">
  <p:cSld name="BLANK_1_1_1_1_1_1_1_1_1_1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/>
          <p:nvPr>
            <p:ph idx="2" type="pic"/>
          </p:nvPr>
        </p:nvSpPr>
        <p:spPr>
          <a:xfrm>
            <a:off x="0" y="0"/>
            <a:ext cx="434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4618950" y="457200"/>
            <a:ext cx="42516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/>
          <p:cNvSpPr txBox="1"/>
          <p:nvPr>
            <p:ph idx="3" type="subTitle"/>
          </p:nvPr>
        </p:nvSpPr>
        <p:spPr>
          <a:xfrm>
            <a:off x="4618950" y="2823908"/>
            <a:ext cx="4251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4" type="body"/>
          </p:nvPr>
        </p:nvSpPr>
        <p:spPr>
          <a:xfrm>
            <a:off x="4618950" y="3457500"/>
            <a:ext cx="4251600" cy="90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image">
  <p:cSld name="BLANK_1_1_1_1_1_1_1_1_1_1_1_1_1_1_1_1_2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>
            <p:ph idx="2" type="pic"/>
          </p:nvPr>
        </p:nvSpPr>
        <p:spPr>
          <a:xfrm>
            <a:off x="6877724" y="0"/>
            <a:ext cx="2266200" cy="34050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276075" y="457200"/>
            <a:ext cx="8594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1114250" y="18790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2" type="subTitle"/>
          </p:nvPr>
        </p:nvSpPr>
        <p:spPr>
          <a:xfrm>
            <a:off x="2135350" y="18790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3" type="subTitle"/>
          </p:nvPr>
        </p:nvSpPr>
        <p:spPr>
          <a:xfrm>
            <a:off x="5787475" y="19129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4" type="subTitle"/>
          </p:nvPr>
        </p:nvSpPr>
        <p:spPr>
          <a:xfrm>
            <a:off x="1114250" y="28168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2135350" y="28168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6" type="subTitle"/>
          </p:nvPr>
        </p:nvSpPr>
        <p:spPr>
          <a:xfrm>
            <a:off x="5787475" y="28507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>
            <p:ph idx="7" type="subTitle"/>
          </p:nvPr>
        </p:nvSpPr>
        <p:spPr>
          <a:xfrm>
            <a:off x="1114250" y="37546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8" type="subTitle"/>
          </p:nvPr>
        </p:nvSpPr>
        <p:spPr>
          <a:xfrm>
            <a:off x="2135350" y="37546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9" type="subTitle"/>
          </p:nvPr>
        </p:nvSpPr>
        <p:spPr>
          <a:xfrm>
            <a:off x="5787475" y="37885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1">
  <p:cSld name="CUSTOM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6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276075" y="1194000"/>
            <a:ext cx="19902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2" type="subTitle"/>
          </p:nvPr>
        </p:nvSpPr>
        <p:spPr>
          <a:xfrm>
            <a:off x="3074775" y="1194000"/>
            <a:ext cx="4164900" cy="2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3" type="body"/>
          </p:nvPr>
        </p:nvSpPr>
        <p:spPr>
          <a:xfrm>
            <a:off x="30747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30747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88" name="Google Shape;188;p26"/>
          <p:cNvSpPr txBox="1"/>
          <p:nvPr>
            <p:ph idx="5" type="body"/>
          </p:nvPr>
        </p:nvSpPr>
        <p:spPr>
          <a:xfrm>
            <a:off x="48828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89" name="Google Shape;189;p26"/>
          <p:cNvSpPr txBox="1"/>
          <p:nvPr>
            <p:ph idx="6" type="subTitle"/>
          </p:nvPr>
        </p:nvSpPr>
        <p:spPr>
          <a:xfrm>
            <a:off x="48828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0" name="Google Shape;190;p26"/>
          <p:cNvSpPr txBox="1"/>
          <p:nvPr>
            <p:ph idx="7" type="body"/>
          </p:nvPr>
        </p:nvSpPr>
        <p:spPr>
          <a:xfrm>
            <a:off x="6690975" y="1873600"/>
            <a:ext cx="1513500" cy="11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191" name="Google Shape;191;p26"/>
          <p:cNvSpPr txBox="1"/>
          <p:nvPr>
            <p:ph idx="8" type="subTitle"/>
          </p:nvPr>
        </p:nvSpPr>
        <p:spPr>
          <a:xfrm>
            <a:off x="6690975" y="1637950"/>
            <a:ext cx="15135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92" name="Google Shape;192;p26"/>
          <p:cNvSpPr txBox="1"/>
          <p:nvPr>
            <p:ph idx="9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3" name="Google Shape;193;p26"/>
          <p:cNvSpPr/>
          <p:nvPr>
            <p:ph idx="13" type="pic"/>
          </p:nvPr>
        </p:nvSpPr>
        <p:spPr>
          <a:xfrm>
            <a:off x="-74" y="3991500"/>
            <a:ext cx="2266200" cy="115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2">
  <p:cSld name="CUSTOM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276075" y="1194000"/>
            <a:ext cx="4992600" cy="53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 Medium"/>
              <a:buNone/>
              <a:defRPr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2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3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4" type="body"/>
          </p:nvPr>
        </p:nvSpPr>
        <p:spPr>
          <a:xfrm>
            <a:off x="2760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01" name="Google Shape;201;p27"/>
          <p:cNvSpPr txBox="1"/>
          <p:nvPr>
            <p:ph idx="5" type="subTitle"/>
          </p:nvPr>
        </p:nvSpPr>
        <p:spPr>
          <a:xfrm>
            <a:off x="2760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2" name="Google Shape;202;p27"/>
          <p:cNvSpPr txBox="1"/>
          <p:nvPr>
            <p:ph idx="6" type="body"/>
          </p:nvPr>
        </p:nvSpPr>
        <p:spPr>
          <a:xfrm>
            <a:off x="30747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03" name="Google Shape;203;p27"/>
          <p:cNvSpPr txBox="1"/>
          <p:nvPr>
            <p:ph idx="7" type="subTitle"/>
          </p:nvPr>
        </p:nvSpPr>
        <p:spPr>
          <a:xfrm>
            <a:off x="30747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4" name="Google Shape;204;p27"/>
          <p:cNvSpPr txBox="1"/>
          <p:nvPr>
            <p:ph idx="8" type="body"/>
          </p:nvPr>
        </p:nvSpPr>
        <p:spPr>
          <a:xfrm>
            <a:off x="5873475" y="4018238"/>
            <a:ext cx="2463300" cy="6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Lato"/>
              <a:buChar char="■"/>
              <a:defRPr sz="1000"/>
            </a:lvl9pPr>
          </a:lstStyle>
          <a:p/>
        </p:txBody>
      </p:sp>
      <p:sp>
        <p:nvSpPr>
          <p:cNvPr id="205" name="Google Shape;205;p27"/>
          <p:cNvSpPr txBox="1"/>
          <p:nvPr>
            <p:ph idx="9" type="subTitle"/>
          </p:nvPr>
        </p:nvSpPr>
        <p:spPr>
          <a:xfrm>
            <a:off x="5873475" y="3759625"/>
            <a:ext cx="2463300" cy="14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6" name="Google Shape;206;p27"/>
          <p:cNvSpPr/>
          <p:nvPr>
            <p:ph idx="13" type="pic"/>
          </p:nvPr>
        </p:nvSpPr>
        <p:spPr>
          <a:xfrm>
            <a:off x="2760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27"/>
          <p:cNvSpPr/>
          <p:nvPr>
            <p:ph idx="14" type="pic"/>
          </p:nvPr>
        </p:nvSpPr>
        <p:spPr>
          <a:xfrm>
            <a:off x="3074775" y="2076900"/>
            <a:ext cx="2463300" cy="15702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7"/>
          <p:cNvSpPr/>
          <p:nvPr>
            <p:ph idx="15" type="pic"/>
          </p:nvPr>
        </p:nvSpPr>
        <p:spPr>
          <a:xfrm>
            <a:off x="5873475" y="2073688"/>
            <a:ext cx="2463300" cy="157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display 3">
  <p:cSld name="CUSTOM_1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837250" y="457200"/>
            <a:ext cx="6885600" cy="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" type="subTitle"/>
          </p:nvPr>
        </p:nvSpPr>
        <p:spPr>
          <a:xfrm>
            <a:off x="276075" y="520738"/>
            <a:ext cx="336000" cy="226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16" name="Google Shape;21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6" name="Google Shape;236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0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6" name="Google Shape;246;p40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7" name="Google Shape;247;p40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40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9" name="Google Shape;249;p40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40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4" name="Google Shape;254;p4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8" name="Google Shape;258;p4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9" name="Google Shape;259;p4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4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3" name="Google Shape;263;p4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65" name="Google Shape;265;p43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6" name="Google Shape;266;p43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7" name="Google Shape;267;p43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8" name="Google Shape;268;p43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1" name="Google Shape;271;p4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4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4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4" name="Google Shape;274;p4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75" name="Google Shape;275;p4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6" name="Google Shape;276;p4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7" name="Google Shape;277;p4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8" name="Google Shape;278;p4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1" name="Google Shape;281;p4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4" name="Google Shape;284;p4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4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" name="Google Shape;288;p4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9" name="Google Shape;289;p4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2" name="Google Shape;292;p4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5" name="Google Shape;295;p4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4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8" name="Google Shape;298;p4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99" name="Google Shape;299;p4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0" name="Google Shape;300;p4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6" name="Google Shape;306;p4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4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4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1" name="Google Shape;311;p4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4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4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3950" y="3166425"/>
            <a:ext cx="6424800" cy="15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78750" y="513900"/>
            <a:ext cx="58020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  <p15:guide id="21" pos="174">
          <p15:clr>
            <a:srgbClr val="E46962"/>
          </p15:clr>
        </p15:guide>
        <p15:guide id="22" pos="55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nist.gov/cyberframework" TargetMode="External"/><Relationship Id="rId4" Type="http://schemas.openxmlformats.org/officeDocument/2006/relationships/hyperlink" Target="https://csrc.nist.gov/projects/risk-management/about-rmf" TargetMode="External"/><Relationship Id="rId9" Type="http://schemas.openxmlformats.org/officeDocument/2006/relationships/hyperlink" Target="https://www.abuseipdb.com/api.html" TargetMode="External"/><Relationship Id="rId5" Type="http://schemas.openxmlformats.org/officeDocument/2006/relationships/hyperlink" Target="https://www.virustotal.com/gui/home/upload" TargetMode="External"/><Relationship Id="rId6" Type="http://schemas.openxmlformats.org/officeDocument/2006/relationships/hyperlink" Target="https://www.virustotal.com/gui/home/upload" TargetMode="External"/><Relationship Id="rId7" Type="http://schemas.openxmlformats.org/officeDocument/2006/relationships/hyperlink" Target="https://securitytrails.com/" TargetMode="External"/><Relationship Id="rId8" Type="http://schemas.openxmlformats.org/officeDocument/2006/relationships/hyperlink" Target="https://www.abuseipdb.com/api.html" TargetMode="External"/><Relationship Id="rId11" Type="http://schemas.openxmlformats.org/officeDocument/2006/relationships/hyperlink" Target="https://www.postgresql.org/" TargetMode="External"/><Relationship Id="rId10" Type="http://schemas.openxmlformats.org/officeDocument/2006/relationships/hyperlink" Target="https://www.shodan.io/" TargetMode="External"/><Relationship Id="rId12" Type="http://schemas.openxmlformats.org/officeDocument/2006/relationships/image" Target="../media/image2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21.png"/><Relationship Id="rId9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/>
          <p:nvPr/>
        </p:nvSpPr>
        <p:spPr>
          <a:xfrm>
            <a:off x="283961" y="3730625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7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50"/>
          <p:cNvSpPr txBox="1"/>
          <p:nvPr/>
        </p:nvSpPr>
        <p:spPr>
          <a:xfrm>
            <a:off x="283927" y="4450025"/>
            <a:ext cx="39528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Sam Burns, Cole Hanson, Kyle Naluan, Logan George, Bryce Bohlman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283953" y="4090319"/>
            <a:ext cx="2045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5/6/2025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21" name="Google Shape;321;p50"/>
          <p:cNvCxnSpPr/>
          <p:nvPr/>
        </p:nvCxnSpPr>
        <p:spPr>
          <a:xfrm rot="10800000">
            <a:off x="283800" y="3964328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50"/>
          <p:cNvCxnSpPr/>
          <p:nvPr/>
        </p:nvCxnSpPr>
        <p:spPr>
          <a:xfrm rot="10800000">
            <a:off x="283800" y="4324039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50"/>
          <p:cNvCxnSpPr/>
          <p:nvPr/>
        </p:nvCxnSpPr>
        <p:spPr>
          <a:xfrm rot="10800000">
            <a:off x="283800" y="46837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50"/>
          <p:cNvCxnSpPr/>
          <p:nvPr/>
        </p:nvCxnSpPr>
        <p:spPr>
          <a:xfrm rot="10800000">
            <a:off x="750" y="361488"/>
            <a:ext cx="9102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50"/>
          <p:cNvCxnSpPr/>
          <p:nvPr/>
        </p:nvCxnSpPr>
        <p:spPr>
          <a:xfrm rot="10800000">
            <a:off x="283800" y="3604625"/>
            <a:ext cx="6425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An architectural detail of a modern building." id="326" name="Google Shape;326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1984" r="8587" t="0"/>
          <a:stretch/>
        </p:blipFill>
        <p:spPr>
          <a:xfrm>
            <a:off x="6877050" y="0"/>
            <a:ext cx="2271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50"/>
          <p:cNvSpPr txBox="1"/>
          <p:nvPr>
            <p:ph idx="4294967295" type="title"/>
          </p:nvPr>
        </p:nvSpPr>
        <p:spPr>
          <a:xfrm>
            <a:off x="278750" y="513900"/>
            <a:ext cx="5802000" cy="27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Shopsmart Solutions Threat Intelligence and Monitoring System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9"/>
          <p:cNvSpPr txBox="1"/>
          <p:nvPr>
            <p:ph type="title"/>
          </p:nvPr>
        </p:nvSpPr>
        <p:spPr>
          <a:xfrm>
            <a:off x="298050" y="34650"/>
            <a:ext cx="57132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476" name="Google Shape;476;p59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p59" title="Screenshot 2025-05-06 1344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7200"/>
            <a:ext cx="9144000" cy="41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ws of rectangular windows cover the face of a modern building." id="482" name="Google Shape;482;p60"/>
          <p:cNvPicPr preferRelativeResize="0"/>
          <p:nvPr/>
        </p:nvPicPr>
        <p:blipFill rotWithShape="1">
          <a:blip r:embed="rId3">
            <a:alphaModFix/>
          </a:blip>
          <a:srcRect b="39724" l="0" r="0" t="26217"/>
          <a:stretch/>
        </p:blipFill>
        <p:spPr>
          <a:xfrm>
            <a:off x="6877850" y="0"/>
            <a:ext cx="2266150" cy="115205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0"/>
          <p:cNvSpPr txBox="1"/>
          <p:nvPr>
            <p:ph type="title"/>
          </p:nvPr>
        </p:nvSpPr>
        <p:spPr>
          <a:xfrm>
            <a:off x="276075" y="457200"/>
            <a:ext cx="57132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484" name="Google Shape;484;p60"/>
          <p:cNvSpPr txBox="1"/>
          <p:nvPr/>
        </p:nvSpPr>
        <p:spPr>
          <a:xfrm>
            <a:off x="484776" y="2535475"/>
            <a:ext cx="180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Automated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Risk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Mitigation</a:t>
            </a: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Recommendations &amp;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Incident Response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85" name="Google Shape;485;p60"/>
          <p:cNvSpPr txBox="1"/>
          <p:nvPr/>
        </p:nvSpPr>
        <p:spPr>
          <a:xfrm>
            <a:off x="484766" y="1782638"/>
            <a:ext cx="165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TVA Mapping</a:t>
            </a: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&amp;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Risk Scoring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86" name="Google Shape;486;p60"/>
          <p:cNvCxnSpPr/>
          <p:nvPr/>
        </p:nvCxnSpPr>
        <p:spPr>
          <a:xfrm>
            <a:off x="191550" y="1896600"/>
            <a:ext cx="11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60"/>
          <p:cNvCxnSpPr/>
          <p:nvPr/>
        </p:nvCxnSpPr>
        <p:spPr>
          <a:xfrm>
            <a:off x="191550" y="2615925"/>
            <a:ext cx="11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60"/>
          <p:cNvSpPr txBox="1"/>
          <p:nvPr/>
        </p:nvSpPr>
        <p:spPr>
          <a:xfrm>
            <a:off x="484766" y="3447316"/>
            <a:ext cx="165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Blue teaming Tasks</a:t>
            </a:r>
            <a:endParaRPr>
              <a:solidFill>
                <a:schemeClr val="dk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89" name="Google Shape;489;p60"/>
          <p:cNvCxnSpPr/>
          <p:nvPr/>
        </p:nvCxnSpPr>
        <p:spPr>
          <a:xfrm>
            <a:off x="191550" y="3518290"/>
            <a:ext cx="11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0" name="Google Shape;490;p60"/>
          <p:cNvSpPr txBox="1"/>
          <p:nvPr/>
        </p:nvSpPr>
        <p:spPr>
          <a:xfrm>
            <a:off x="3092824" y="2535471"/>
            <a:ext cx="165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Blue Teaming</a:t>
            </a: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Tasks</a:t>
            </a:r>
            <a:endParaRPr sz="1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91" name="Google Shape;491;p60"/>
          <p:cNvSpPr txBox="1"/>
          <p:nvPr/>
        </p:nvSpPr>
        <p:spPr>
          <a:xfrm>
            <a:off x="3092824" y="1782638"/>
            <a:ext cx="165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Real-Time</a:t>
            </a:r>
            <a:r>
              <a:rPr lang="en">
                <a:solidFill>
                  <a:schemeClr val="lt1"/>
                </a:solidFill>
                <a:highlight>
                  <a:srgbClr val="FFFFFF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OSINT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Threat Data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92" name="Google Shape;492;p60"/>
          <p:cNvCxnSpPr/>
          <p:nvPr/>
        </p:nvCxnSpPr>
        <p:spPr>
          <a:xfrm>
            <a:off x="2799608" y="1896600"/>
            <a:ext cx="11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60"/>
          <p:cNvCxnSpPr/>
          <p:nvPr/>
        </p:nvCxnSpPr>
        <p:spPr>
          <a:xfrm>
            <a:off x="2799608" y="2615925"/>
            <a:ext cx="11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4" name="Google Shape;494;p60"/>
          <p:cNvSpPr txBox="1"/>
          <p:nvPr/>
        </p:nvSpPr>
        <p:spPr>
          <a:xfrm>
            <a:off x="5701692" y="2535471"/>
            <a:ext cx="1651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AI-Based</a:t>
            </a: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 Threat Protection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95" name="Google Shape;495;p60"/>
          <p:cNvSpPr txBox="1"/>
          <p:nvPr/>
        </p:nvSpPr>
        <p:spPr>
          <a:xfrm>
            <a:off x="5701700" y="1782638"/>
            <a:ext cx="175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Real-Time </a:t>
            </a:r>
            <a:r>
              <a:rPr lang="en">
                <a:solidFill>
                  <a:schemeClr val="lt1"/>
                </a:solidFill>
                <a:highlight>
                  <a:schemeClr val="accent1"/>
                </a:highlight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Alerts</a:t>
            </a:r>
            <a:endParaRPr>
              <a:solidFill>
                <a:schemeClr val="lt1"/>
              </a:solidFill>
              <a:highlight>
                <a:schemeClr val="accent1"/>
              </a:highlight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f</a:t>
            </a: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or High Risk Threats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cxnSp>
        <p:nvCxnSpPr>
          <p:cNvPr id="496" name="Google Shape;496;p60"/>
          <p:cNvCxnSpPr/>
          <p:nvPr/>
        </p:nvCxnSpPr>
        <p:spPr>
          <a:xfrm>
            <a:off x="5408477" y="1896600"/>
            <a:ext cx="11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60"/>
          <p:cNvCxnSpPr/>
          <p:nvPr/>
        </p:nvCxnSpPr>
        <p:spPr>
          <a:xfrm>
            <a:off x="5408477" y="2615925"/>
            <a:ext cx="110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60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60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/>
          <p:nvPr>
            <p:ph idx="5" type="body"/>
          </p:nvPr>
        </p:nvSpPr>
        <p:spPr>
          <a:xfrm>
            <a:off x="656619" y="3042769"/>
            <a:ext cx="3834900" cy="33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by federal organizations to manage security &amp; privacy to information systems. (System)</a:t>
            </a:r>
            <a:endParaRPr/>
          </a:p>
        </p:txBody>
      </p:sp>
      <p:sp>
        <p:nvSpPr>
          <p:cNvPr id="505" name="Google Shape;505;p61"/>
          <p:cNvSpPr txBox="1"/>
          <p:nvPr>
            <p:ph type="title"/>
          </p:nvPr>
        </p:nvSpPr>
        <p:spPr>
          <a:xfrm>
            <a:off x="276075" y="457200"/>
            <a:ext cx="6432900" cy="36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Risk Management Approach</a:t>
            </a:r>
            <a:endParaRPr/>
          </a:p>
        </p:txBody>
      </p:sp>
      <p:pic>
        <p:nvPicPr>
          <p:cNvPr id="506" name="Google Shape;506;p61"/>
          <p:cNvPicPr preferRelativeResize="0"/>
          <p:nvPr/>
        </p:nvPicPr>
        <p:blipFill rotWithShape="1">
          <a:blip r:embed="rId3">
            <a:alphaModFix/>
          </a:blip>
          <a:srcRect b="33043" l="0" r="0" t="33047"/>
          <a:stretch/>
        </p:blipFill>
        <p:spPr>
          <a:xfrm>
            <a:off x="6877850" y="0"/>
            <a:ext cx="2266146" cy="1152051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61"/>
          <p:cNvSpPr txBox="1"/>
          <p:nvPr>
            <p:ph idx="4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pic>
        <p:nvPicPr>
          <p:cNvPr descr="An architectural detail of a modern building." id="509" name="Google Shape;509;p6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33062" l="0" r="0" t="33065"/>
          <a:stretch/>
        </p:blipFill>
        <p:spPr>
          <a:xfrm>
            <a:off x="6802800" y="0"/>
            <a:ext cx="2341200" cy="1189801"/>
          </a:xfrm>
          <a:prstGeom prst="rect">
            <a:avLst/>
          </a:prstGeom>
        </p:spPr>
      </p:pic>
      <p:sp>
        <p:nvSpPr>
          <p:cNvPr id="510" name="Google Shape;510;p61"/>
          <p:cNvSpPr txBox="1"/>
          <p:nvPr>
            <p:ph idx="1" type="subTitle"/>
          </p:nvPr>
        </p:nvSpPr>
        <p:spPr>
          <a:xfrm>
            <a:off x="656620" y="2717427"/>
            <a:ext cx="38349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RMF (Risk Management Framework)</a:t>
            </a:r>
            <a:endParaRPr/>
          </a:p>
        </p:txBody>
      </p:sp>
      <p:sp>
        <p:nvSpPr>
          <p:cNvPr id="511" name="Google Shape;511;p61"/>
          <p:cNvSpPr txBox="1"/>
          <p:nvPr>
            <p:ph idx="3" type="subTitle"/>
          </p:nvPr>
        </p:nvSpPr>
        <p:spPr>
          <a:xfrm>
            <a:off x="4746146" y="2717427"/>
            <a:ext cx="3842400" cy="31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CSF 2.0 (Cybersecurity Framework)</a:t>
            </a:r>
            <a:endParaRPr/>
          </a:p>
        </p:txBody>
      </p:sp>
      <p:sp>
        <p:nvSpPr>
          <p:cNvPr id="512" name="Google Shape;512;p61"/>
          <p:cNvSpPr txBox="1"/>
          <p:nvPr>
            <p:ph idx="6" type="body"/>
          </p:nvPr>
        </p:nvSpPr>
        <p:spPr>
          <a:xfrm>
            <a:off x="4746151" y="3042769"/>
            <a:ext cx="3842400" cy="33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broader guide for organizations to use for improving cybersecurity protection. (Life cycle)</a:t>
            </a:r>
            <a:endParaRPr/>
          </a:p>
        </p:txBody>
      </p:sp>
      <p:cxnSp>
        <p:nvCxnSpPr>
          <p:cNvPr id="513" name="Google Shape;513;p61"/>
          <p:cNvCxnSpPr/>
          <p:nvPr/>
        </p:nvCxnSpPr>
        <p:spPr>
          <a:xfrm>
            <a:off x="649333" y="2479150"/>
            <a:ext cx="7911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61"/>
          <p:cNvSpPr txBox="1"/>
          <p:nvPr>
            <p:ph idx="6" type="body"/>
          </p:nvPr>
        </p:nvSpPr>
        <p:spPr>
          <a:xfrm>
            <a:off x="649325" y="1277225"/>
            <a:ext cx="5541300" cy="7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Our system aims to align with the NIST Risk Management Framework (RMF) and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NIST Cybersecurity Framework (CSF) 2.0.</a:t>
            </a:r>
            <a:endParaRPr sz="1800"/>
          </a:p>
        </p:txBody>
      </p:sp>
      <p:sp>
        <p:nvSpPr>
          <p:cNvPr id="515" name="Google Shape;515;p61"/>
          <p:cNvSpPr txBox="1"/>
          <p:nvPr/>
        </p:nvSpPr>
        <p:spPr>
          <a:xfrm>
            <a:off x="647738" y="3419700"/>
            <a:ext cx="3555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system follows these guidelines by: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Assessing risks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OSINT scores.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Categorizing </a:t>
            </a: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assets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with domains, IPs, &amp; threats.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auto-blocking IPs with firewall rules we </a:t>
            </a:r>
            <a:r>
              <a:rPr lang="en" sz="1000">
                <a:solidFill>
                  <a:schemeClr val="lt2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implement controls.</a:t>
            </a:r>
            <a:endParaRPr sz="1000">
              <a:solidFill>
                <a:schemeClr val="lt2"/>
              </a:solidFill>
              <a:highlight>
                <a:srgbClr val="CCCCCC"/>
              </a:highlight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Automated scripts with API reports help </a:t>
            </a: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continuously</a:t>
            </a: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 monitor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system.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61"/>
          <p:cNvSpPr txBox="1"/>
          <p:nvPr/>
        </p:nvSpPr>
        <p:spPr>
          <a:xfrm>
            <a:off x="4737263" y="3419700"/>
            <a:ext cx="3665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system follows these guidelines by: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Identifying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threat intelligence with OSINT.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</a:t>
            </a: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protect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by enforcing 2FA &amp; WAF suggestions.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AI with threat feeds we </a:t>
            </a: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detect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real-time concerns.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With the uses of IP blocking and other tools, we </a:t>
            </a: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respond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these threats.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system remembers and reports different incident analysis. (</a:t>
            </a:r>
            <a:r>
              <a:rPr lang="en" sz="1000">
                <a:solidFill>
                  <a:schemeClr val="lt1"/>
                </a:solidFill>
                <a:highlight>
                  <a:srgbClr val="CCCCCC"/>
                </a:highlight>
                <a:latin typeface="Lato"/>
                <a:ea typeface="Lato"/>
                <a:cs typeface="Lato"/>
                <a:sym typeface="Lato"/>
              </a:rPr>
              <a:t>Recover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2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Evaluation Metrics</a:t>
            </a:r>
            <a:endParaRPr/>
          </a:p>
        </p:txBody>
      </p:sp>
      <p:sp>
        <p:nvSpPr>
          <p:cNvPr id="522" name="Google Shape;522;p62"/>
          <p:cNvSpPr txBox="1"/>
          <p:nvPr/>
        </p:nvSpPr>
        <p:spPr>
          <a:xfrm>
            <a:off x="284700" y="285300"/>
            <a:ext cx="26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Google Shape;523;p62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6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62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/>
              <a:t> 7</a:t>
            </a:r>
            <a:endParaRPr/>
          </a:p>
        </p:txBody>
      </p:sp>
      <p:sp>
        <p:nvSpPr>
          <p:cNvPr id="526" name="Google Shape;526;p62"/>
          <p:cNvSpPr txBox="1"/>
          <p:nvPr>
            <p:ph idx="1" type="body"/>
          </p:nvPr>
        </p:nvSpPr>
        <p:spPr>
          <a:xfrm>
            <a:off x="5503325" y="524750"/>
            <a:ext cx="3356100" cy="149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our application involved testing for usability, system performance and evaluation for security risks. This is what we did or attempted to test during the creation of the project.</a:t>
            </a:r>
            <a:endParaRPr/>
          </a:p>
        </p:txBody>
      </p:sp>
      <p:sp>
        <p:nvSpPr>
          <p:cNvPr id="527" name="Google Shape;527;p62"/>
          <p:cNvSpPr txBox="1"/>
          <p:nvPr>
            <p:ph idx="15" type="subTitle"/>
          </p:nvPr>
        </p:nvSpPr>
        <p:spPr>
          <a:xfrm>
            <a:off x="248995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62"/>
          <p:cNvSpPr txBox="1"/>
          <p:nvPr>
            <p:ph idx="14" type="subTitle"/>
          </p:nvPr>
        </p:nvSpPr>
        <p:spPr>
          <a:xfrm>
            <a:off x="27952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62"/>
          <p:cNvSpPr txBox="1"/>
          <p:nvPr>
            <p:ph idx="16" type="subTitle"/>
          </p:nvPr>
        </p:nvSpPr>
        <p:spPr>
          <a:xfrm>
            <a:off x="470037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62"/>
          <p:cNvSpPr txBox="1"/>
          <p:nvPr>
            <p:ph idx="17" type="subTitle"/>
          </p:nvPr>
        </p:nvSpPr>
        <p:spPr>
          <a:xfrm>
            <a:off x="691080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62"/>
          <p:cNvSpPr txBox="1"/>
          <p:nvPr>
            <p:ph idx="3" type="subTitle"/>
          </p:nvPr>
        </p:nvSpPr>
        <p:spPr>
          <a:xfrm>
            <a:off x="279528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</a:t>
            </a:r>
            <a:r>
              <a:rPr lang="en"/>
              <a:t>security</a:t>
            </a:r>
            <a:r>
              <a:rPr lang="en"/>
              <a:t> testing</a:t>
            </a:r>
            <a:endParaRPr/>
          </a:p>
        </p:txBody>
      </p:sp>
      <p:sp>
        <p:nvSpPr>
          <p:cNvPr id="532" name="Google Shape;532;p62"/>
          <p:cNvSpPr txBox="1"/>
          <p:nvPr>
            <p:ph idx="4" type="subTitle"/>
          </p:nvPr>
        </p:nvSpPr>
        <p:spPr>
          <a:xfrm>
            <a:off x="2489940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performance </a:t>
            </a:r>
            <a:endParaRPr/>
          </a:p>
        </p:txBody>
      </p:sp>
      <p:sp>
        <p:nvSpPr>
          <p:cNvPr id="533" name="Google Shape;533;p62"/>
          <p:cNvSpPr txBox="1"/>
          <p:nvPr>
            <p:ph idx="5" type="subTitle"/>
          </p:nvPr>
        </p:nvSpPr>
        <p:spPr>
          <a:xfrm>
            <a:off x="4695138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evaluation </a:t>
            </a:r>
            <a:endParaRPr/>
          </a:p>
        </p:txBody>
      </p:sp>
      <p:sp>
        <p:nvSpPr>
          <p:cNvPr id="534" name="Google Shape;534;p62"/>
          <p:cNvSpPr txBox="1"/>
          <p:nvPr>
            <p:ph idx="6" type="subTitle"/>
          </p:nvPr>
        </p:nvSpPr>
        <p:spPr>
          <a:xfrm>
            <a:off x="6900335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</a:t>
            </a:r>
            <a:r>
              <a:rPr lang="en"/>
              <a:t>usability</a:t>
            </a:r>
            <a:endParaRPr/>
          </a:p>
        </p:txBody>
      </p:sp>
      <p:sp>
        <p:nvSpPr>
          <p:cNvPr id="535" name="Google Shape;535;p62"/>
          <p:cNvSpPr txBox="1"/>
          <p:nvPr>
            <p:ph idx="7" type="body"/>
          </p:nvPr>
        </p:nvSpPr>
        <p:spPr>
          <a:xfrm>
            <a:off x="274950" y="3206259"/>
            <a:ext cx="19701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Finding vulnerabilities with nmap or OWASP.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Alignment with NIST </a:t>
            </a:r>
            <a:r>
              <a:rPr lang="en"/>
              <a:t>guidelines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2"/>
          <p:cNvSpPr txBox="1"/>
          <p:nvPr>
            <p:ph idx="8" type="body"/>
          </p:nvPr>
        </p:nvSpPr>
        <p:spPr>
          <a:xfrm>
            <a:off x="2489940" y="3206259"/>
            <a:ext cx="1970100" cy="121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API </a:t>
            </a:r>
            <a:r>
              <a:rPr lang="en"/>
              <a:t>response</a:t>
            </a:r>
            <a:r>
              <a:rPr lang="en"/>
              <a:t> logs.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Amount of time to take system to update a response.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Comparisons between logs to better understand threats.</a:t>
            </a:r>
            <a:endParaRPr/>
          </a:p>
        </p:txBody>
      </p:sp>
      <p:sp>
        <p:nvSpPr>
          <p:cNvPr id="537" name="Google Shape;537;p62"/>
          <p:cNvSpPr txBox="1"/>
          <p:nvPr>
            <p:ph idx="9" type="body"/>
          </p:nvPr>
        </p:nvSpPr>
        <p:spPr>
          <a:xfrm>
            <a:off x="4704930" y="3206259"/>
            <a:ext cx="19701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Risk scoring comparisons, Seeing how consistent the data was.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Comparing </a:t>
            </a:r>
            <a:r>
              <a:rPr lang="en"/>
              <a:t>predictions</a:t>
            </a:r>
            <a:r>
              <a:rPr lang="en"/>
              <a:t> vs actual threats.</a:t>
            </a:r>
            <a:endParaRPr/>
          </a:p>
        </p:txBody>
      </p:sp>
      <p:sp>
        <p:nvSpPr>
          <p:cNvPr id="538" name="Google Shape;538;p62"/>
          <p:cNvSpPr txBox="1"/>
          <p:nvPr>
            <p:ph idx="13" type="body"/>
          </p:nvPr>
        </p:nvSpPr>
        <p:spPr>
          <a:xfrm>
            <a:off x="6900335" y="3206259"/>
            <a:ext cx="1970100" cy="861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Dashboard features.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Success</a:t>
            </a:r>
            <a:r>
              <a:rPr lang="en"/>
              <a:t> rate upon being able to see proper data.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How easy it was to </a:t>
            </a:r>
            <a:r>
              <a:rPr lang="en"/>
              <a:t>navigate</a:t>
            </a:r>
            <a:r>
              <a:rPr lang="en"/>
              <a:t> dashboard.</a:t>
            </a:r>
            <a:endParaRPr/>
          </a:p>
        </p:txBody>
      </p:sp>
      <p:pic>
        <p:nvPicPr>
          <p:cNvPr id="539" name="Google Shape;539;p62" title="Screenshot 2025-05-06 1116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02" y="1049250"/>
            <a:ext cx="3811075" cy="14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3"/>
          <p:cNvSpPr txBox="1"/>
          <p:nvPr>
            <p:ph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Solutions</a:t>
            </a:r>
            <a:endParaRPr/>
          </a:p>
        </p:txBody>
      </p:sp>
      <p:sp>
        <p:nvSpPr>
          <p:cNvPr id="545" name="Google Shape;545;p63"/>
          <p:cNvSpPr txBox="1"/>
          <p:nvPr/>
        </p:nvSpPr>
        <p:spPr>
          <a:xfrm>
            <a:off x="1111914" y="2359800"/>
            <a:ext cx="23589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Unfamiliarity with chosen technology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6" name="Google Shape;546;p63"/>
          <p:cNvCxnSpPr/>
          <p:nvPr/>
        </p:nvCxnSpPr>
        <p:spPr>
          <a:xfrm>
            <a:off x="3610674" y="2467500"/>
            <a:ext cx="151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63"/>
          <p:cNvSpPr txBox="1"/>
          <p:nvPr/>
        </p:nvSpPr>
        <p:spPr>
          <a:xfrm>
            <a:off x="5284569" y="2359800"/>
            <a:ext cx="274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Read documentation, followed tutorials, and increased exposure through completing project tasks.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63"/>
          <p:cNvSpPr txBox="1"/>
          <p:nvPr/>
        </p:nvSpPr>
        <p:spPr>
          <a:xfrm>
            <a:off x="1111275" y="1916525"/>
            <a:ext cx="2337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Challenges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49" name="Google Shape;549;p63"/>
          <p:cNvSpPr txBox="1"/>
          <p:nvPr/>
        </p:nvSpPr>
        <p:spPr>
          <a:xfrm>
            <a:off x="5284575" y="1916525"/>
            <a:ext cx="233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How we Responded</a:t>
            </a:r>
            <a:endParaRPr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50" name="Google Shape;550;p63"/>
          <p:cNvSpPr txBox="1"/>
          <p:nvPr/>
        </p:nvSpPr>
        <p:spPr>
          <a:xfrm>
            <a:off x="1111275" y="3247975"/>
            <a:ext cx="2358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Had some trouble setting up one of the OSINT APIs. (SecurityTrails)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1" name="Google Shape;551;p63"/>
          <p:cNvCxnSpPr/>
          <p:nvPr/>
        </p:nvCxnSpPr>
        <p:spPr>
          <a:xfrm>
            <a:off x="3610025" y="3355675"/>
            <a:ext cx="151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" name="Google Shape;552;p63"/>
          <p:cNvSpPr txBox="1"/>
          <p:nvPr/>
        </p:nvSpPr>
        <p:spPr>
          <a:xfrm>
            <a:off x="5283825" y="3247975"/>
            <a:ext cx="27468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Aside from working on the API we had trouble with, we also added another. ( Shodan)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63"/>
          <p:cNvSpPr txBox="1"/>
          <p:nvPr/>
        </p:nvSpPr>
        <p:spPr>
          <a:xfrm>
            <a:off x="1111914" y="4136150"/>
            <a:ext cx="2358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Problems with getting everything uploaded to GIthub correctly.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4" name="Google Shape;554;p63"/>
          <p:cNvCxnSpPr/>
          <p:nvPr/>
        </p:nvCxnSpPr>
        <p:spPr>
          <a:xfrm>
            <a:off x="3610674" y="4243850"/>
            <a:ext cx="1512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63"/>
          <p:cNvSpPr txBox="1"/>
          <p:nvPr/>
        </p:nvSpPr>
        <p:spPr>
          <a:xfrm>
            <a:off x="5284569" y="4136150"/>
            <a:ext cx="274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used 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discord</a:t>
            </a: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 communicate and send files that were unable to be uploaded alone.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63"/>
          <p:cNvSpPr txBox="1"/>
          <p:nvPr/>
        </p:nvSpPr>
        <p:spPr>
          <a:xfrm>
            <a:off x="283950" y="2359800"/>
            <a:ext cx="65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01</a:t>
            </a:r>
            <a:endParaRPr sz="4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57" name="Google Shape;557;p63"/>
          <p:cNvSpPr txBox="1"/>
          <p:nvPr/>
        </p:nvSpPr>
        <p:spPr>
          <a:xfrm>
            <a:off x="283950" y="3247975"/>
            <a:ext cx="65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02</a:t>
            </a:r>
            <a:endParaRPr sz="4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sp>
        <p:nvSpPr>
          <p:cNvPr id="558" name="Google Shape;558;p63"/>
          <p:cNvSpPr txBox="1"/>
          <p:nvPr/>
        </p:nvSpPr>
        <p:spPr>
          <a:xfrm>
            <a:off x="283950" y="4136150"/>
            <a:ext cx="659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03</a:t>
            </a:r>
            <a:endParaRPr sz="4000">
              <a:solidFill>
                <a:schemeClr val="lt1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descr="A close up of polygonal metal frames crisscrossing a large glass surface. " id="559" name="Google Shape;559;p63"/>
          <p:cNvPicPr preferRelativeResize="0"/>
          <p:nvPr/>
        </p:nvPicPr>
        <p:blipFill rotWithShape="1">
          <a:blip r:embed="rId3">
            <a:alphaModFix/>
          </a:blip>
          <a:srcRect b="22859" l="17211" r="0" t="13993"/>
          <a:stretch/>
        </p:blipFill>
        <p:spPr>
          <a:xfrm>
            <a:off x="6877850" y="0"/>
            <a:ext cx="2266148" cy="115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3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63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6" name="Google Shape;566;p64"/>
          <p:cNvCxnSpPr/>
          <p:nvPr/>
        </p:nvCxnSpPr>
        <p:spPr>
          <a:xfrm rot="10800000">
            <a:off x="282995" y="17941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64"/>
          <p:cNvCxnSpPr/>
          <p:nvPr/>
        </p:nvCxnSpPr>
        <p:spPr>
          <a:xfrm rot="10800000">
            <a:off x="282995" y="27319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64"/>
          <p:cNvCxnSpPr/>
          <p:nvPr/>
        </p:nvCxnSpPr>
        <p:spPr>
          <a:xfrm rot="10800000">
            <a:off x="283720" y="36697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64"/>
          <p:cNvCxnSpPr/>
          <p:nvPr/>
        </p:nvCxnSpPr>
        <p:spPr>
          <a:xfrm rot="10800000">
            <a:off x="283720" y="46075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64"/>
          <p:cNvSpPr txBox="1"/>
          <p:nvPr>
            <p:ph idx="2" type="subTitle"/>
          </p:nvPr>
        </p:nvSpPr>
        <p:spPr>
          <a:xfrm>
            <a:off x="2135350" y="18790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Role-based Access Control</a:t>
            </a:r>
            <a:endParaRPr/>
          </a:p>
        </p:txBody>
      </p:sp>
      <p:sp>
        <p:nvSpPr>
          <p:cNvPr id="571" name="Google Shape;571;p64"/>
          <p:cNvSpPr txBox="1"/>
          <p:nvPr>
            <p:ph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&amp; Future Improvements</a:t>
            </a:r>
            <a:endParaRPr/>
          </a:p>
        </p:txBody>
      </p:sp>
      <p:sp>
        <p:nvSpPr>
          <p:cNvPr id="572" name="Google Shape;572;p64"/>
          <p:cNvSpPr txBox="1"/>
          <p:nvPr>
            <p:ph idx="1" type="subTitle"/>
          </p:nvPr>
        </p:nvSpPr>
        <p:spPr>
          <a:xfrm>
            <a:off x="1114250" y="18790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3" name="Google Shape;573;p64"/>
          <p:cNvSpPr txBox="1"/>
          <p:nvPr>
            <p:ph idx="3" type="subTitle"/>
          </p:nvPr>
        </p:nvSpPr>
        <p:spPr>
          <a:xfrm>
            <a:off x="5787475" y="19129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different features &amp; views to users based on their role in the company.</a:t>
            </a:r>
            <a:endParaRPr/>
          </a:p>
        </p:txBody>
      </p:sp>
      <p:sp>
        <p:nvSpPr>
          <p:cNvPr id="574" name="Google Shape;574;p64"/>
          <p:cNvSpPr txBox="1"/>
          <p:nvPr>
            <p:ph idx="4" type="subTitle"/>
          </p:nvPr>
        </p:nvSpPr>
        <p:spPr>
          <a:xfrm>
            <a:off x="1114250" y="28168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75" name="Google Shape;575;p64"/>
          <p:cNvSpPr txBox="1"/>
          <p:nvPr>
            <p:ph idx="5" type="subTitle"/>
          </p:nvPr>
        </p:nvSpPr>
        <p:spPr>
          <a:xfrm>
            <a:off x="2135350" y="28168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Chat Assistant</a:t>
            </a:r>
            <a:endParaRPr/>
          </a:p>
        </p:txBody>
      </p:sp>
      <p:sp>
        <p:nvSpPr>
          <p:cNvPr id="576" name="Google Shape;576;p64"/>
          <p:cNvSpPr txBox="1"/>
          <p:nvPr>
            <p:ph idx="6" type="subTitle"/>
          </p:nvPr>
        </p:nvSpPr>
        <p:spPr>
          <a:xfrm>
            <a:off x="5787475" y="28507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an AI Chatbot to communicate and provide support to users in real-time.</a:t>
            </a:r>
            <a:endParaRPr/>
          </a:p>
        </p:txBody>
      </p:sp>
      <p:sp>
        <p:nvSpPr>
          <p:cNvPr id="577" name="Google Shape;577;p64"/>
          <p:cNvSpPr txBox="1"/>
          <p:nvPr>
            <p:ph idx="7" type="subTitle"/>
          </p:nvPr>
        </p:nvSpPr>
        <p:spPr>
          <a:xfrm>
            <a:off x="1114250" y="37546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78" name="Google Shape;578;p64"/>
          <p:cNvSpPr txBox="1"/>
          <p:nvPr>
            <p:ph idx="8" type="subTitle"/>
          </p:nvPr>
        </p:nvSpPr>
        <p:spPr>
          <a:xfrm>
            <a:off x="2135350" y="37546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</a:t>
            </a:r>
            <a:endParaRPr/>
          </a:p>
        </p:txBody>
      </p:sp>
      <p:sp>
        <p:nvSpPr>
          <p:cNvPr id="579" name="Google Shape;579;p64"/>
          <p:cNvSpPr txBox="1"/>
          <p:nvPr>
            <p:ph idx="9" type="subTitle"/>
          </p:nvPr>
        </p:nvSpPr>
        <p:spPr>
          <a:xfrm>
            <a:off x="5787475" y="37885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Migrate all components of the application to the cloud/web so the application can be accessed without being locally hosted.</a:t>
            </a:r>
            <a:endParaRPr/>
          </a:p>
        </p:txBody>
      </p:sp>
      <p:sp>
        <p:nvSpPr>
          <p:cNvPr id="580" name="Google Shape;580;p64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64"/>
          <p:cNvSpPr txBox="1"/>
          <p:nvPr/>
        </p:nvSpPr>
        <p:spPr>
          <a:xfrm>
            <a:off x="276075" y="4815950"/>
            <a:ext cx="2010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7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415,548 Stock Market Stock Photos - Free &amp; Royalty-Free Stock Photos from  Dreamstime" id="582" name="Google Shape;58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110775"/>
            <a:ext cx="2313900" cy="10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65"/>
          <p:cNvCxnSpPr/>
          <p:nvPr/>
        </p:nvCxnSpPr>
        <p:spPr>
          <a:xfrm rot="10800000">
            <a:off x="282995" y="17941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65"/>
          <p:cNvCxnSpPr/>
          <p:nvPr/>
        </p:nvCxnSpPr>
        <p:spPr>
          <a:xfrm rot="10800000">
            <a:off x="282995" y="27319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65"/>
          <p:cNvCxnSpPr/>
          <p:nvPr/>
        </p:nvCxnSpPr>
        <p:spPr>
          <a:xfrm rot="10800000">
            <a:off x="283720" y="36697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65"/>
          <p:cNvCxnSpPr/>
          <p:nvPr/>
        </p:nvCxnSpPr>
        <p:spPr>
          <a:xfrm rot="10800000">
            <a:off x="283720" y="46075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65"/>
          <p:cNvSpPr txBox="1"/>
          <p:nvPr>
            <p:ph idx="2" type="subTitle"/>
          </p:nvPr>
        </p:nvSpPr>
        <p:spPr>
          <a:xfrm>
            <a:off x="2135350" y="18790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Multi-Factor Authentication</a:t>
            </a:r>
            <a:endParaRPr/>
          </a:p>
        </p:txBody>
      </p:sp>
      <p:sp>
        <p:nvSpPr>
          <p:cNvPr id="592" name="Google Shape;592;p65"/>
          <p:cNvSpPr txBox="1"/>
          <p:nvPr>
            <p:ph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&amp; Future Improvements</a:t>
            </a:r>
            <a:endParaRPr/>
          </a:p>
        </p:txBody>
      </p:sp>
      <p:sp>
        <p:nvSpPr>
          <p:cNvPr id="593" name="Google Shape;593;p65"/>
          <p:cNvSpPr txBox="1"/>
          <p:nvPr>
            <p:ph idx="1" type="subTitle"/>
          </p:nvPr>
        </p:nvSpPr>
        <p:spPr>
          <a:xfrm>
            <a:off x="1114250" y="18790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94" name="Google Shape;594;p65"/>
          <p:cNvSpPr txBox="1"/>
          <p:nvPr>
            <p:ph idx="3" type="subTitle"/>
          </p:nvPr>
        </p:nvSpPr>
        <p:spPr>
          <a:xfrm>
            <a:off x="5787475" y="19129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Enforce MFA when logging in to </a:t>
            </a:r>
            <a:r>
              <a:rPr lang="en"/>
              <a:t>increase</a:t>
            </a:r>
            <a:r>
              <a:rPr lang="en"/>
              <a:t> the security of the system and prevent attacks.</a:t>
            </a:r>
            <a:endParaRPr/>
          </a:p>
        </p:txBody>
      </p:sp>
      <p:sp>
        <p:nvSpPr>
          <p:cNvPr id="595" name="Google Shape;595;p65"/>
          <p:cNvSpPr txBox="1"/>
          <p:nvPr>
            <p:ph idx="4" type="subTitle"/>
          </p:nvPr>
        </p:nvSpPr>
        <p:spPr>
          <a:xfrm>
            <a:off x="1114250" y="2816800"/>
            <a:ext cx="918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96" name="Google Shape;596;p65"/>
          <p:cNvSpPr txBox="1"/>
          <p:nvPr>
            <p:ph idx="5" type="subTitle"/>
          </p:nvPr>
        </p:nvSpPr>
        <p:spPr>
          <a:xfrm>
            <a:off x="2135350" y="2816800"/>
            <a:ext cx="29334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 platform</a:t>
            </a:r>
            <a:endParaRPr/>
          </a:p>
        </p:txBody>
      </p:sp>
      <p:sp>
        <p:nvSpPr>
          <p:cNvPr id="597" name="Google Shape;597;p65"/>
          <p:cNvSpPr txBox="1"/>
          <p:nvPr>
            <p:ph idx="6" type="subTitle"/>
          </p:nvPr>
        </p:nvSpPr>
        <p:spPr>
          <a:xfrm>
            <a:off x="5787475" y="2850700"/>
            <a:ext cx="30726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 we could add a cloud platform to handle larger amounts of data. This would be good for larger </a:t>
            </a:r>
            <a:r>
              <a:rPr lang="en"/>
              <a:t>businesses</a:t>
            </a:r>
            <a:r>
              <a:rPr lang="en"/>
              <a:t> . It can also grow with the </a:t>
            </a:r>
            <a:r>
              <a:rPr lang="en"/>
              <a:t>business</a:t>
            </a:r>
            <a:r>
              <a:rPr lang="en"/>
              <a:t> in size.</a:t>
            </a:r>
            <a:endParaRPr/>
          </a:p>
        </p:txBody>
      </p:sp>
      <p:sp>
        <p:nvSpPr>
          <p:cNvPr id="598" name="Google Shape;598;p65"/>
          <p:cNvSpPr txBox="1"/>
          <p:nvPr>
            <p:ph idx="7" type="subTitle"/>
          </p:nvPr>
        </p:nvSpPr>
        <p:spPr>
          <a:xfrm>
            <a:off x="1114250" y="3754600"/>
            <a:ext cx="918600" cy="415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9" name="Google Shape;599;p65"/>
          <p:cNvSpPr txBox="1"/>
          <p:nvPr>
            <p:ph idx="8" type="subTitle"/>
          </p:nvPr>
        </p:nvSpPr>
        <p:spPr>
          <a:xfrm>
            <a:off x="2135350" y="3754600"/>
            <a:ext cx="2933400" cy="415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Email Alerts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0" name="Google Shape;600;p65"/>
          <p:cNvSpPr txBox="1"/>
          <p:nvPr>
            <p:ph idx="9" type="subTitle"/>
          </p:nvPr>
        </p:nvSpPr>
        <p:spPr>
          <a:xfrm>
            <a:off x="5787475" y="3788500"/>
            <a:ext cx="3072600" cy="415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small </a:t>
            </a:r>
            <a:r>
              <a:rPr lang="en">
                <a:solidFill>
                  <a:schemeClr val="dk1"/>
                </a:solidFill>
              </a:rPr>
              <a:t>detail</a:t>
            </a:r>
            <a:r>
              <a:rPr lang="en">
                <a:solidFill>
                  <a:schemeClr val="dk1"/>
                </a:solidFill>
              </a:rPr>
              <a:t> could help alert the security team or workers about any concerns or threats  as soon as it happens.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1" name="Google Shape;601;p65"/>
          <p:cNvSpPr txBox="1"/>
          <p:nvPr/>
        </p:nvSpPr>
        <p:spPr>
          <a:xfrm>
            <a:off x="8656458" y="4815950"/>
            <a:ext cx="336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2" name="Google Shape;602;p65"/>
          <p:cNvSpPr txBox="1"/>
          <p:nvPr/>
        </p:nvSpPr>
        <p:spPr>
          <a:xfrm>
            <a:off x="276075" y="4815950"/>
            <a:ext cx="2010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Group 7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415,548 Stock Market Stock Photos - Free &amp; Royalty-Free Stock Photos from  Dreamstime" id="603" name="Google Shape;60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900" y="110775"/>
            <a:ext cx="2313900" cy="10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6"/>
          <p:cNvSpPr txBox="1"/>
          <p:nvPr>
            <p:ph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Sources/References </a:t>
            </a:r>
            <a:endParaRPr/>
          </a:p>
        </p:txBody>
      </p:sp>
      <p:sp>
        <p:nvSpPr>
          <p:cNvPr id="609" name="Google Shape;609;p66"/>
          <p:cNvSpPr txBox="1"/>
          <p:nvPr/>
        </p:nvSpPr>
        <p:spPr>
          <a:xfrm>
            <a:off x="463250" y="1026800"/>
            <a:ext cx="45846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NIST Cybersecurity Framework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4DD0E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https://www.nist.gov/cyberframework</a:t>
            </a:r>
            <a:endParaRPr sz="13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Risk Management Framework (RMF)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4DD0E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https://csrc.nist.gov/projects/risk-management/about-rmf</a:t>
            </a:r>
            <a:endParaRPr sz="1300">
              <a:solidFill>
                <a:srgbClr val="ADADAD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VirusTotal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DADAD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4DD0E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https://www.virustotal.com/gui/home/upload</a:t>
            </a:r>
            <a:endParaRPr sz="1100" u="sng">
              <a:solidFill>
                <a:srgbClr val="4DD0E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SecurityTrails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rgbClr val="4DD0E1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https://securitytrails.com/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0" name="Google Shape;610;p66"/>
          <p:cNvSpPr txBox="1"/>
          <p:nvPr/>
        </p:nvSpPr>
        <p:spPr>
          <a:xfrm>
            <a:off x="5764350" y="1026800"/>
            <a:ext cx="27603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AbuseIPDB API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uFill>
                  <a:noFill/>
                </a:uFill>
                <a:hlinkClick r:id="rId8"/>
              </a:rPr>
              <a:t> </a:t>
            </a:r>
            <a:r>
              <a:rPr lang="en" sz="1100" u="sng">
                <a:solidFill>
                  <a:srgbClr val="4DD0E1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https://www.abuseipdb.com/api.html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Shodan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4DD0E1"/>
                </a:solidFill>
                <a:latin typeface="Lato"/>
                <a:ea typeface="Lato"/>
                <a:cs typeface="Lato"/>
                <a:sym typeface="Lat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https://www.shodan.io/</a:t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PostgreSQL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4DD0E1"/>
                </a:solidFill>
                <a:latin typeface="Lato"/>
                <a:ea typeface="Lato"/>
                <a:cs typeface="Lato"/>
                <a:sym typeface="La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https://www.postgresql.org/</a:t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LLM (ChatGPT)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DD0E1"/>
                </a:solidFill>
                <a:latin typeface="Lato"/>
                <a:ea typeface="Lato"/>
                <a:cs typeface="Lato"/>
                <a:sym typeface="Lato"/>
              </a:rPr>
              <a:t>https://chatgpt.com/</a:t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DD0E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11" name="Google Shape;611;p66"/>
          <p:cNvCxnSpPr/>
          <p:nvPr/>
        </p:nvCxnSpPr>
        <p:spPr>
          <a:xfrm rot="10800000">
            <a:off x="283720" y="46075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12" name="Google Shape;612;p6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18400" y="-93325"/>
            <a:ext cx="2158475" cy="11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7"/>
          <p:cNvSpPr txBox="1"/>
          <p:nvPr>
            <p:ph type="title"/>
          </p:nvPr>
        </p:nvSpPr>
        <p:spPr>
          <a:xfrm>
            <a:off x="1182150" y="1765350"/>
            <a:ext cx="6779700" cy="17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pic>
        <p:nvPicPr>
          <p:cNvPr descr="A modern glass building under a sunny blue sky. " id="618" name="Google Shape;618;p67"/>
          <p:cNvPicPr preferRelativeResize="0"/>
          <p:nvPr/>
        </p:nvPicPr>
        <p:blipFill rotWithShape="1">
          <a:blip r:embed="rId3">
            <a:alphaModFix/>
          </a:blip>
          <a:srcRect b="36562" l="0" r="0" t="46565"/>
          <a:stretch/>
        </p:blipFill>
        <p:spPr>
          <a:xfrm>
            <a:off x="9127" y="0"/>
            <a:ext cx="9143997" cy="102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7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67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cxnSp>
        <p:nvCxnSpPr>
          <p:cNvPr id="621" name="Google Shape;621;p67"/>
          <p:cNvCxnSpPr/>
          <p:nvPr/>
        </p:nvCxnSpPr>
        <p:spPr>
          <a:xfrm rot="10800000">
            <a:off x="283720" y="4607525"/>
            <a:ext cx="8577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51"/>
          <p:cNvCxnSpPr/>
          <p:nvPr/>
        </p:nvCxnSpPr>
        <p:spPr>
          <a:xfrm rot="10800000">
            <a:off x="270887" y="17007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51"/>
          <p:cNvCxnSpPr/>
          <p:nvPr/>
        </p:nvCxnSpPr>
        <p:spPr>
          <a:xfrm rot="10800000">
            <a:off x="270887" y="26385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51"/>
          <p:cNvCxnSpPr/>
          <p:nvPr/>
        </p:nvCxnSpPr>
        <p:spPr>
          <a:xfrm rot="10800000">
            <a:off x="270887" y="35763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51"/>
          <p:cNvCxnSpPr/>
          <p:nvPr/>
        </p:nvCxnSpPr>
        <p:spPr>
          <a:xfrm rot="10800000">
            <a:off x="4858665" y="1700775"/>
            <a:ext cx="40083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51"/>
          <p:cNvCxnSpPr/>
          <p:nvPr/>
        </p:nvCxnSpPr>
        <p:spPr>
          <a:xfrm rot="10800000">
            <a:off x="4858220" y="26385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51"/>
          <p:cNvCxnSpPr/>
          <p:nvPr/>
        </p:nvCxnSpPr>
        <p:spPr>
          <a:xfrm rot="10800000">
            <a:off x="4858220" y="35763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51"/>
          <p:cNvSpPr txBox="1"/>
          <p:nvPr>
            <p:ph idx="7"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339" name="Google Shape;339;p51"/>
          <p:cNvSpPr txBox="1"/>
          <p:nvPr>
            <p:ph type="title"/>
          </p:nvPr>
        </p:nvSpPr>
        <p:spPr>
          <a:xfrm>
            <a:off x="270975" y="1985025"/>
            <a:ext cx="34824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Project Objectives</a:t>
            </a:r>
            <a:endParaRPr/>
          </a:p>
        </p:txBody>
      </p:sp>
      <p:sp>
        <p:nvSpPr>
          <p:cNvPr id="340" name="Google Shape;340;p51"/>
          <p:cNvSpPr txBox="1"/>
          <p:nvPr>
            <p:ph idx="2" type="title"/>
          </p:nvPr>
        </p:nvSpPr>
        <p:spPr>
          <a:xfrm>
            <a:off x="270975" y="2922825"/>
            <a:ext cx="36897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&amp; Tech Stack</a:t>
            </a:r>
            <a:endParaRPr/>
          </a:p>
        </p:txBody>
      </p:sp>
      <p:sp>
        <p:nvSpPr>
          <p:cNvPr id="341" name="Google Shape;341;p51"/>
          <p:cNvSpPr txBox="1"/>
          <p:nvPr>
            <p:ph idx="3" type="title"/>
          </p:nvPr>
        </p:nvSpPr>
        <p:spPr>
          <a:xfrm>
            <a:off x="270983" y="38606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Live System Demo</a:t>
            </a:r>
            <a:endParaRPr/>
          </a:p>
        </p:txBody>
      </p:sp>
      <p:sp>
        <p:nvSpPr>
          <p:cNvPr id="342" name="Google Shape;342;p51"/>
          <p:cNvSpPr txBox="1"/>
          <p:nvPr>
            <p:ph idx="4" type="title"/>
          </p:nvPr>
        </p:nvSpPr>
        <p:spPr>
          <a:xfrm>
            <a:off x="4858325" y="1985025"/>
            <a:ext cx="40083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Security Features &amp; RM Approach</a:t>
            </a:r>
            <a:endParaRPr/>
          </a:p>
        </p:txBody>
      </p:sp>
      <p:sp>
        <p:nvSpPr>
          <p:cNvPr id="343" name="Google Shape;343;p51"/>
          <p:cNvSpPr txBox="1"/>
          <p:nvPr>
            <p:ph idx="5" type="title"/>
          </p:nvPr>
        </p:nvSpPr>
        <p:spPr>
          <a:xfrm>
            <a:off x="4858317" y="29228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Testing &amp; Evaluation Metrics</a:t>
            </a:r>
            <a:endParaRPr/>
          </a:p>
        </p:txBody>
      </p:sp>
      <p:sp>
        <p:nvSpPr>
          <p:cNvPr id="344" name="Google Shape;344;p51"/>
          <p:cNvSpPr txBox="1"/>
          <p:nvPr>
            <p:ph idx="6" type="title"/>
          </p:nvPr>
        </p:nvSpPr>
        <p:spPr>
          <a:xfrm>
            <a:off x="4858317" y="38606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Challenges &amp; Solutions</a:t>
            </a:r>
            <a:endParaRPr/>
          </a:p>
        </p:txBody>
      </p:sp>
      <p:sp>
        <p:nvSpPr>
          <p:cNvPr id="345" name="Google Shape;345;p51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sp>
        <p:nvSpPr>
          <p:cNvPr id="346" name="Google Shape;346;p51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7" name="Google Shape;347;p51"/>
          <p:cNvSpPr txBox="1"/>
          <p:nvPr>
            <p:ph idx="8" type="subTitle"/>
          </p:nvPr>
        </p:nvSpPr>
        <p:spPr>
          <a:xfrm>
            <a:off x="271825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48" name="Google Shape;348;p51"/>
          <p:cNvSpPr txBox="1"/>
          <p:nvPr>
            <p:ph idx="9" type="subTitle"/>
          </p:nvPr>
        </p:nvSpPr>
        <p:spPr>
          <a:xfrm>
            <a:off x="4858700" y="17974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9" name="Google Shape;349;p51"/>
          <p:cNvSpPr txBox="1"/>
          <p:nvPr>
            <p:ph idx="13" type="subTitle"/>
          </p:nvPr>
        </p:nvSpPr>
        <p:spPr>
          <a:xfrm>
            <a:off x="271825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0" name="Google Shape;350;p51"/>
          <p:cNvSpPr txBox="1"/>
          <p:nvPr>
            <p:ph idx="14" type="subTitle"/>
          </p:nvPr>
        </p:nvSpPr>
        <p:spPr>
          <a:xfrm>
            <a:off x="271825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1" name="Google Shape;351;p51"/>
          <p:cNvSpPr txBox="1"/>
          <p:nvPr>
            <p:ph idx="15" type="subTitle"/>
          </p:nvPr>
        </p:nvSpPr>
        <p:spPr>
          <a:xfrm>
            <a:off x="4858700" y="27352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2" name="Google Shape;352;p51"/>
          <p:cNvSpPr txBox="1"/>
          <p:nvPr>
            <p:ph idx="16" type="subTitle"/>
          </p:nvPr>
        </p:nvSpPr>
        <p:spPr>
          <a:xfrm>
            <a:off x="4858700" y="36730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353" name="Google Shape;353;p51"/>
          <p:cNvCxnSpPr/>
          <p:nvPr/>
        </p:nvCxnSpPr>
        <p:spPr>
          <a:xfrm rot="10800000">
            <a:off x="4858220" y="451417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51"/>
          <p:cNvSpPr txBox="1"/>
          <p:nvPr>
            <p:ph idx="6" type="title"/>
          </p:nvPr>
        </p:nvSpPr>
        <p:spPr>
          <a:xfrm>
            <a:off x="4858317" y="4798425"/>
            <a:ext cx="3342900" cy="24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355" name="Google Shape;355;p51"/>
          <p:cNvSpPr txBox="1"/>
          <p:nvPr>
            <p:ph idx="16" type="subTitle"/>
          </p:nvPr>
        </p:nvSpPr>
        <p:spPr>
          <a:xfrm>
            <a:off x="4858700" y="4610800"/>
            <a:ext cx="1809900" cy="13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61" name="Google Shape;361;p52"/>
          <p:cNvSpPr txBox="1"/>
          <p:nvPr/>
        </p:nvSpPr>
        <p:spPr>
          <a:xfrm>
            <a:off x="284700" y="285300"/>
            <a:ext cx="2628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Objectives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2" name="Google Shape;362;p52"/>
          <p:cNvCxnSpPr/>
          <p:nvPr/>
        </p:nvCxnSpPr>
        <p:spPr>
          <a:xfrm rot="10800000">
            <a:off x="285000" y="4607525"/>
            <a:ext cx="8574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2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5503325" y="524750"/>
            <a:ext cx="3356100" cy="7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this project is to ensure the optimal running at all times of ShopSmart Solutions.</a:t>
            </a:r>
            <a:endParaRPr/>
          </a:p>
        </p:txBody>
      </p:sp>
      <p:sp>
        <p:nvSpPr>
          <p:cNvPr id="366" name="Google Shape;366;p52"/>
          <p:cNvSpPr txBox="1"/>
          <p:nvPr>
            <p:ph idx="15" type="subTitle"/>
          </p:nvPr>
        </p:nvSpPr>
        <p:spPr>
          <a:xfrm>
            <a:off x="248995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52"/>
          <p:cNvSpPr txBox="1"/>
          <p:nvPr>
            <p:ph idx="14" type="subTitle"/>
          </p:nvPr>
        </p:nvSpPr>
        <p:spPr>
          <a:xfrm>
            <a:off x="27952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8" name="Google Shape;368;p52"/>
          <p:cNvSpPr txBox="1"/>
          <p:nvPr>
            <p:ph idx="16" type="subTitle"/>
          </p:nvPr>
        </p:nvSpPr>
        <p:spPr>
          <a:xfrm>
            <a:off x="4700375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52"/>
          <p:cNvSpPr txBox="1"/>
          <p:nvPr>
            <p:ph idx="17" type="subTitle"/>
          </p:nvPr>
        </p:nvSpPr>
        <p:spPr>
          <a:xfrm>
            <a:off x="6910800" y="267282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04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52"/>
          <p:cNvSpPr txBox="1"/>
          <p:nvPr>
            <p:ph idx="3" type="subTitle"/>
          </p:nvPr>
        </p:nvSpPr>
        <p:spPr>
          <a:xfrm>
            <a:off x="279528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Protection</a:t>
            </a:r>
            <a:endParaRPr/>
          </a:p>
        </p:txBody>
      </p:sp>
      <p:sp>
        <p:nvSpPr>
          <p:cNvPr id="371" name="Google Shape;371;p52"/>
          <p:cNvSpPr txBox="1"/>
          <p:nvPr>
            <p:ph idx="4" type="subTitle"/>
          </p:nvPr>
        </p:nvSpPr>
        <p:spPr>
          <a:xfrm>
            <a:off x="2329790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Threat Intel</a:t>
            </a:r>
            <a:endParaRPr/>
          </a:p>
        </p:txBody>
      </p:sp>
      <p:sp>
        <p:nvSpPr>
          <p:cNvPr id="372" name="Google Shape;372;p52"/>
          <p:cNvSpPr txBox="1"/>
          <p:nvPr>
            <p:ph idx="5" type="subTitle"/>
          </p:nvPr>
        </p:nvSpPr>
        <p:spPr>
          <a:xfrm>
            <a:off x="4695138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373" name="Google Shape;373;p52"/>
          <p:cNvSpPr txBox="1"/>
          <p:nvPr>
            <p:ph idx="6" type="subTitle"/>
          </p:nvPr>
        </p:nvSpPr>
        <p:spPr>
          <a:xfrm>
            <a:off x="6900335" y="2903871"/>
            <a:ext cx="19701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Treatment</a:t>
            </a:r>
            <a:endParaRPr/>
          </a:p>
        </p:txBody>
      </p:sp>
      <p:sp>
        <p:nvSpPr>
          <p:cNvPr id="374" name="Google Shape;374;p52"/>
          <p:cNvSpPr txBox="1"/>
          <p:nvPr>
            <p:ph idx="7" type="body"/>
          </p:nvPr>
        </p:nvSpPr>
        <p:spPr>
          <a:xfrm>
            <a:off x="279525" y="3202734"/>
            <a:ext cx="1970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group aims to protect the confidentiality and integrity of business and customer data.</a:t>
            </a:r>
            <a:endParaRPr/>
          </a:p>
        </p:txBody>
      </p:sp>
      <p:sp>
        <p:nvSpPr>
          <p:cNvPr id="375" name="Google Shape;375;p52"/>
          <p:cNvSpPr txBox="1"/>
          <p:nvPr>
            <p:ph idx="8" type="body"/>
          </p:nvPr>
        </p:nvSpPr>
        <p:spPr>
          <a:xfrm>
            <a:off x="2377850" y="3202717"/>
            <a:ext cx="1970100" cy="10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monitors &amp; analyzes threats using many OSINTs/</a:t>
            </a:r>
            <a:r>
              <a:rPr lang="en"/>
              <a:t>sources</a:t>
            </a:r>
            <a:r>
              <a:rPr lang="en"/>
              <a:t> to provide visible, immediate data every hour. This makes sure the security team is constantly updated.</a:t>
            </a:r>
            <a:endParaRPr/>
          </a:p>
        </p:txBody>
      </p:sp>
      <p:sp>
        <p:nvSpPr>
          <p:cNvPr id="376" name="Google Shape;376;p52"/>
          <p:cNvSpPr txBox="1"/>
          <p:nvPr>
            <p:ph idx="9" type="body"/>
          </p:nvPr>
        </p:nvSpPr>
        <p:spPr>
          <a:xfrm>
            <a:off x="4704930" y="3206259"/>
            <a:ext cx="1970100" cy="10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Through</a:t>
            </a:r>
            <a:r>
              <a:rPr lang="en"/>
              <a:t> our mapping system, we are able to </a:t>
            </a:r>
            <a:r>
              <a:rPr lang="en"/>
              <a:t>properly</a:t>
            </a:r>
            <a:r>
              <a:rPr lang="en"/>
              <a:t> calculate risk scores. Involving threat </a:t>
            </a:r>
            <a:r>
              <a:rPr lang="en"/>
              <a:t>likelihood</a:t>
            </a:r>
            <a:r>
              <a:rPr lang="en"/>
              <a:t>, and potential </a:t>
            </a:r>
            <a:r>
              <a:rPr lang="en"/>
              <a:t>impact</a:t>
            </a:r>
            <a:r>
              <a:rPr lang="en"/>
              <a:t>. The system also provides methods for risk treatment.</a:t>
            </a:r>
            <a:endParaRPr/>
          </a:p>
        </p:txBody>
      </p:sp>
      <p:sp>
        <p:nvSpPr>
          <p:cNvPr id="377" name="Google Shape;377;p52"/>
          <p:cNvSpPr txBox="1"/>
          <p:nvPr>
            <p:ph idx="13" type="body"/>
          </p:nvPr>
        </p:nvSpPr>
        <p:spPr>
          <a:xfrm>
            <a:off x="6900335" y="3206259"/>
            <a:ext cx="1970100" cy="6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system also provides solutions through mitigation recommendations for an incident response. </a:t>
            </a:r>
            <a:endParaRPr/>
          </a:p>
        </p:txBody>
      </p:sp>
      <p:pic>
        <p:nvPicPr>
          <p:cNvPr id="378" name="Google Shape;37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075" y="1060088"/>
            <a:ext cx="2503575" cy="139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5503325" y="524750"/>
            <a:ext cx="3356100" cy="123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involved development </a:t>
            </a:r>
            <a:r>
              <a:rPr lang="en"/>
              <a:t>implementation</a:t>
            </a:r>
            <a:r>
              <a:rPr lang="en"/>
              <a:t> with frontend, backend, database, OSINT tools, &amp; LLM.</a:t>
            </a:r>
            <a:endParaRPr/>
          </a:p>
        </p:txBody>
      </p:sp>
      <p:sp>
        <p:nvSpPr>
          <p:cNvPr id="384" name="Google Shape;384;p53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385" name="Google Shape;385;p53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sp>
        <p:nvSpPr>
          <p:cNvPr id="386" name="Google Shape;386;p53"/>
          <p:cNvSpPr txBox="1"/>
          <p:nvPr>
            <p:ph idx="3" type="subTitle"/>
          </p:nvPr>
        </p:nvSpPr>
        <p:spPr>
          <a:xfrm>
            <a:off x="125528" y="1916496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Framework</a:t>
            </a:r>
            <a:endParaRPr u="sng"/>
          </a:p>
        </p:txBody>
      </p:sp>
      <p:sp>
        <p:nvSpPr>
          <p:cNvPr id="387" name="Google Shape;387;p53"/>
          <p:cNvSpPr txBox="1"/>
          <p:nvPr>
            <p:ph idx="4" type="subTitle"/>
          </p:nvPr>
        </p:nvSpPr>
        <p:spPr>
          <a:xfrm>
            <a:off x="2497640" y="1916496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Database</a:t>
            </a:r>
            <a:endParaRPr u="sng"/>
          </a:p>
        </p:txBody>
      </p:sp>
      <p:sp>
        <p:nvSpPr>
          <p:cNvPr id="388" name="Google Shape;388;p53"/>
          <p:cNvSpPr txBox="1"/>
          <p:nvPr>
            <p:ph idx="5" type="subTitle"/>
          </p:nvPr>
        </p:nvSpPr>
        <p:spPr>
          <a:xfrm>
            <a:off x="154388" y="3283134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OSINT Tools</a:t>
            </a:r>
            <a:endParaRPr u="sng"/>
          </a:p>
        </p:txBody>
      </p:sp>
      <p:sp>
        <p:nvSpPr>
          <p:cNvPr id="389" name="Google Shape;389;p53"/>
          <p:cNvSpPr txBox="1"/>
          <p:nvPr>
            <p:ph idx="6" type="subTitle"/>
          </p:nvPr>
        </p:nvSpPr>
        <p:spPr>
          <a:xfrm>
            <a:off x="2457385" y="3291721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LLM</a:t>
            </a:r>
            <a:endParaRPr u="sng"/>
          </a:p>
        </p:txBody>
      </p:sp>
      <p:sp>
        <p:nvSpPr>
          <p:cNvPr id="390" name="Google Shape;390;p53"/>
          <p:cNvSpPr txBox="1"/>
          <p:nvPr>
            <p:ph idx="7" type="body"/>
          </p:nvPr>
        </p:nvSpPr>
        <p:spPr>
          <a:xfrm>
            <a:off x="120950" y="2218884"/>
            <a:ext cx="19701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(python)</a:t>
            </a:r>
            <a:endParaRPr/>
          </a:p>
        </p:txBody>
      </p:sp>
      <p:sp>
        <p:nvSpPr>
          <p:cNvPr id="391" name="Google Shape;391;p53"/>
          <p:cNvSpPr txBox="1"/>
          <p:nvPr>
            <p:ph idx="8" type="body"/>
          </p:nvPr>
        </p:nvSpPr>
        <p:spPr>
          <a:xfrm>
            <a:off x="2497640" y="2218884"/>
            <a:ext cx="19701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392" name="Google Shape;392;p53"/>
          <p:cNvSpPr txBox="1"/>
          <p:nvPr>
            <p:ph idx="9" type="body"/>
          </p:nvPr>
        </p:nvSpPr>
        <p:spPr>
          <a:xfrm>
            <a:off x="164180" y="3585521"/>
            <a:ext cx="1970100" cy="330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Virustotal, AbuseIPDB, Securitytrails, &amp; Shodan</a:t>
            </a:r>
            <a:endParaRPr/>
          </a:p>
        </p:txBody>
      </p:sp>
      <p:sp>
        <p:nvSpPr>
          <p:cNvPr id="393" name="Google Shape;393;p53"/>
          <p:cNvSpPr txBox="1"/>
          <p:nvPr>
            <p:ph idx="13" type="body"/>
          </p:nvPr>
        </p:nvSpPr>
        <p:spPr>
          <a:xfrm>
            <a:off x="2457385" y="3594109"/>
            <a:ext cx="19701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OpenAI GPT-4 API</a:t>
            </a:r>
            <a:endParaRPr sz="200"/>
          </a:p>
        </p:txBody>
      </p:sp>
      <p:sp>
        <p:nvSpPr>
          <p:cNvPr id="394" name="Google Shape;394;p53"/>
          <p:cNvSpPr txBox="1"/>
          <p:nvPr>
            <p:ph idx="14" type="subTitle"/>
          </p:nvPr>
        </p:nvSpPr>
        <p:spPr>
          <a:xfrm>
            <a:off x="125525" y="1685448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5" name="Google Shape;395;p53"/>
          <p:cNvSpPr txBox="1"/>
          <p:nvPr>
            <p:ph idx="15" type="subTitle"/>
          </p:nvPr>
        </p:nvSpPr>
        <p:spPr>
          <a:xfrm>
            <a:off x="2497650" y="1685448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6" name="Google Shape;396;p53"/>
          <p:cNvSpPr txBox="1"/>
          <p:nvPr>
            <p:ph idx="16" type="subTitle"/>
          </p:nvPr>
        </p:nvSpPr>
        <p:spPr>
          <a:xfrm>
            <a:off x="120950" y="306067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7" name="Google Shape;397;p53"/>
          <p:cNvSpPr txBox="1"/>
          <p:nvPr>
            <p:ph idx="17" type="subTitle"/>
          </p:nvPr>
        </p:nvSpPr>
        <p:spPr>
          <a:xfrm>
            <a:off x="2467850" y="3060673"/>
            <a:ext cx="3825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8" name="Google Shape;398;p53"/>
          <p:cNvSpPr txBox="1"/>
          <p:nvPr/>
        </p:nvSpPr>
        <p:spPr>
          <a:xfrm>
            <a:off x="206100" y="155450"/>
            <a:ext cx="77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Tools used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9" name="Google Shape;399;p53" title="cyber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600" y="1895400"/>
            <a:ext cx="1610399" cy="168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3" title="cyber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250" y="3951675"/>
            <a:ext cx="2854751" cy="11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3" title="cyber6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1750" y="4261438"/>
            <a:ext cx="844575" cy="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3" title="cyber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0787" y="2813000"/>
            <a:ext cx="948625" cy="119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3" title="cyber5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77250" y="3337800"/>
            <a:ext cx="903775" cy="8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3" title="cyber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16725" y="3416850"/>
            <a:ext cx="975575" cy="765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 things you should know about testing AV software with VirusTotal's free  online multiscanner" id="405" name="Google Shape;405;p5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37300" y="2052400"/>
            <a:ext cx="2096299" cy="844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53"/>
          <p:cNvCxnSpPr/>
          <p:nvPr/>
        </p:nvCxnSpPr>
        <p:spPr>
          <a:xfrm rot="10800000">
            <a:off x="120962" y="4407913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3"/>
          <p:cNvCxnSpPr/>
          <p:nvPr/>
        </p:nvCxnSpPr>
        <p:spPr>
          <a:xfrm rot="10800000">
            <a:off x="120962" y="2638525"/>
            <a:ext cx="4009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4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System </a:t>
            </a:r>
            <a:r>
              <a:rPr lang="en"/>
              <a:t>architecture</a:t>
            </a:r>
            <a:endParaRPr/>
          </a:p>
        </p:txBody>
      </p:sp>
      <p:sp>
        <p:nvSpPr>
          <p:cNvPr id="413" name="Google Shape;413;p54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sp>
        <p:nvSpPr>
          <p:cNvPr id="414" name="Google Shape;414;p54"/>
          <p:cNvSpPr txBox="1"/>
          <p:nvPr>
            <p:ph idx="3" type="subTitle"/>
          </p:nvPr>
        </p:nvSpPr>
        <p:spPr>
          <a:xfrm>
            <a:off x="315978" y="1163696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</a:t>
            </a:r>
            <a:endParaRPr/>
          </a:p>
        </p:txBody>
      </p:sp>
      <p:sp>
        <p:nvSpPr>
          <p:cNvPr id="415" name="Google Shape;415;p54"/>
          <p:cNvSpPr txBox="1"/>
          <p:nvPr>
            <p:ph idx="4" type="subTitle"/>
          </p:nvPr>
        </p:nvSpPr>
        <p:spPr>
          <a:xfrm>
            <a:off x="2533915" y="1163696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 (RM)</a:t>
            </a:r>
            <a:endParaRPr/>
          </a:p>
        </p:txBody>
      </p:sp>
      <p:sp>
        <p:nvSpPr>
          <p:cNvPr id="416" name="Google Shape;416;p54"/>
          <p:cNvSpPr txBox="1"/>
          <p:nvPr>
            <p:ph idx="5" type="subTitle"/>
          </p:nvPr>
        </p:nvSpPr>
        <p:spPr>
          <a:xfrm>
            <a:off x="4739113" y="1163696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</a:t>
            </a:r>
            <a:r>
              <a:rPr lang="en"/>
              <a:t>prioritization</a:t>
            </a:r>
            <a:endParaRPr/>
          </a:p>
        </p:txBody>
      </p:sp>
      <p:sp>
        <p:nvSpPr>
          <p:cNvPr id="417" name="Google Shape;417;p54"/>
          <p:cNvSpPr txBox="1"/>
          <p:nvPr>
            <p:ph idx="6" type="subTitle"/>
          </p:nvPr>
        </p:nvSpPr>
        <p:spPr>
          <a:xfrm>
            <a:off x="6944310" y="1163696"/>
            <a:ext cx="197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fixing &amp; Monitoring</a:t>
            </a:r>
            <a:endParaRPr/>
          </a:p>
        </p:txBody>
      </p:sp>
      <p:sp>
        <p:nvSpPr>
          <p:cNvPr id="418" name="Google Shape;418;p54"/>
          <p:cNvSpPr txBox="1"/>
          <p:nvPr/>
        </p:nvSpPr>
        <p:spPr>
          <a:xfrm>
            <a:off x="131075" y="1551600"/>
            <a:ext cx="1970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API Key Protection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Automated IP Blocking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Role-based access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Logging of API actions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54"/>
          <p:cNvSpPr txBox="1"/>
          <p:nvPr/>
        </p:nvSpPr>
        <p:spPr>
          <a:xfrm>
            <a:off x="2533925" y="1551600"/>
            <a:ext cx="160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OSINT APIs are all done in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real time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GPT analyzes threats &amp; predicts attack behavior.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54"/>
          <p:cNvSpPr txBox="1"/>
          <p:nvPr/>
        </p:nvSpPr>
        <p:spPr>
          <a:xfrm>
            <a:off x="4739125" y="1555800"/>
            <a:ext cx="20100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AbuseIPDB</a:t>
            </a:r>
            <a:endParaRPr sz="12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Uses Abuse confidence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VirusTotal</a:t>
            </a:r>
            <a:endParaRPr sz="12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Malicious,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suspicious</a:t>
            </a: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&amp; harmless ratio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Securitytrails</a:t>
            </a:r>
            <a:endParaRPr sz="1200" u="sng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WHOIS data about a domain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54"/>
          <p:cNvSpPr txBox="1"/>
          <p:nvPr/>
        </p:nvSpPr>
        <p:spPr>
          <a:xfrm>
            <a:off x="6951500" y="1633750"/>
            <a:ext cx="19557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application Firewall rules for SQL injection.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IPs blocked with Firewall rule being applied.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Suggested enabling 2FA to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mitigate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phishing attempts.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Scripts are scheduled to refresh throughout the day.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Alerts &amp; notifies security team of high risks.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22" name="Google Shape;422;p54"/>
          <p:cNvCxnSpPr/>
          <p:nvPr/>
        </p:nvCxnSpPr>
        <p:spPr>
          <a:xfrm rot="10800000">
            <a:off x="131075" y="4494200"/>
            <a:ext cx="63468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23" name="Google Shape;42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100" y="0"/>
            <a:ext cx="3630900" cy="62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54"/>
          <p:cNvCxnSpPr/>
          <p:nvPr/>
        </p:nvCxnSpPr>
        <p:spPr>
          <a:xfrm flipH="1">
            <a:off x="5559350" y="822000"/>
            <a:ext cx="3571200" cy="9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/>
          <p:nvPr>
            <p:ph idx="1" type="body"/>
          </p:nvPr>
        </p:nvSpPr>
        <p:spPr>
          <a:xfrm>
            <a:off x="3803725" y="509350"/>
            <a:ext cx="5186700" cy="15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OSINT APIs we added to out system are tools that give us </a:t>
            </a:r>
            <a:r>
              <a:rPr lang="en" u="sng"/>
              <a:t>public</a:t>
            </a:r>
            <a:r>
              <a:rPr lang="en"/>
              <a:t> threat intelligence data. This can be used to detect &amp; respond to possible cyber threats. While still giving readable reports to the security team.</a:t>
            </a:r>
            <a:endParaRPr/>
          </a:p>
        </p:txBody>
      </p:sp>
      <p:sp>
        <p:nvSpPr>
          <p:cNvPr id="430" name="Google Shape;430;p55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OSINT API TOOLS</a:t>
            </a:r>
            <a:endParaRPr/>
          </a:p>
        </p:txBody>
      </p:sp>
      <p:sp>
        <p:nvSpPr>
          <p:cNvPr id="431" name="Google Shape;431;p55"/>
          <p:cNvSpPr txBox="1"/>
          <p:nvPr>
            <p:ph idx="2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7</a:t>
            </a:r>
            <a:endParaRPr/>
          </a:p>
        </p:txBody>
      </p:sp>
      <p:sp>
        <p:nvSpPr>
          <p:cNvPr id="432" name="Google Shape;432;p55"/>
          <p:cNvSpPr txBox="1"/>
          <p:nvPr>
            <p:ph idx="3" type="subTitle"/>
          </p:nvPr>
        </p:nvSpPr>
        <p:spPr>
          <a:xfrm>
            <a:off x="177990" y="2449571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VirusTotal</a:t>
            </a:r>
            <a:endParaRPr/>
          </a:p>
        </p:txBody>
      </p:sp>
      <p:sp>
        <p:nvSpPr>
          <p:cNvPr id="433" name="Google Shape;433;p55"/>
          <p:cNvSpPr txBox="1"/>
          <p:nvPr>
            <p:ph idx="4" type="subTitle"/>
          </p:nvPr>
        </p:nvSpPr>
        <p:spPr>
          <a:xfrm>
            <a:off x="2388402" y="2449571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SecurityTrails</a:t>
            </a:r>
            <a:endParaRPr/>
          </a:p>
        </p:txBody>
      </p:sp>
      <p:sp>
        <p:nvSpPr>
          <p:cNvPr id="434" name="Google Shape;434;p55"/>
          <p:cNvSpPr txBox="1"/>
          <p:nvPr>
            <p:ph idx="5" type="subTitle"/>
          </p:nvPr>
        </p:nvSpPr>
        <p:spPr>
          <a:xfrm>
            <a:off x="4593600" y="2449571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AbuseIPDB</a:t>
            </a:r>
            <a:endParaRPr/>
          </a:p>
        </p:txBody>
      </p:sp>
      <p:sp>
        <p:nvSpPr>
          <p:cNvPr id="435" name="Google Shape;435;p55"/>
          <p:cNvSpPr txBox="1"/>
          <p:nvPr>
            <p:ph idx="6" type="subTitle"/>
          </p:nvPr>
        </p:nvSpPr>
        <p:spPr>
          <a:xfrm>
            <a:off x="6798798" y="2449571"/>
            <a:ext cx="19701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Shodan</a:t>
            </a:r>
            <a:endParaRPr/>
          </a:p>
        </p:txBody>
      </p:sp>
      <p:sp>
        <p:nvSpPr>
          <p:cNvPr id="436" name="Google Shape;436;p55"/>
          <p:cNvSpPr txBox="1"/>
          <p:nvPr>
            <p:ph idx="7" type="body"/>
          </p:nvPr>
        </p:nvSpPr>
        <p:spPr>
          <a:xfrm>
            <a:off x="173413" y="2751959"/>
            <a:ext cx="1970100" cy="10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Uses IP </a:t>
            </a:r>
            <a:r>
              <a:rPr lang="en"/>
              <a:t>reputation</a:t>
            </a:r>
            <a:r>
              <a:rPr lang="en"/>
              <a:t> scores to </a:t>
            </a:r>
            <a:r>
              <a:rPr lang="en"/>
              <a:t>analyze</a:t>
            </a:r>
            <a:r>
              <a:rPr lang="en"/>
              <a:t> data.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Detects Malware, watches for suspect activity, &amp; knows of past threat data.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Real-time updates.</a:t>
            </a:r>
            <a:endParaRPr/>
          </a:p>
        </p:txBody>
      </p:sp>
      <p:sp>
        <p:nvSpPr>
          <p:cNvPr id="437" name="Google Shape;437;p55"/>
          <p:cNvSpPr txBox="1"/>
          <p:nvPr>
            <p:ph idx="8" type="body"/>
          </p:nvPr>
        </p:nvSpPr>
        <p:spPr>
          <a:xfrm>
            <a:off x="2388402" y="2751959"/>
            <a:ext cx="1970100" cy="121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Has DNS records &amp; WHOIS data.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Has domain intelligence (ex.creation time)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IP information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Real-time updates &amp; past DNS records.</a:t>
            </a:r>
            <a:endParaRPr/>
          </a:p>
        </p:txBody>
      </p:sp>
      <p:sp>
        <p:nvSpPr>
          <p:cNvPr id="438" name="Google Shape;438;p55"/>
          <p:cNvSpPr txBox="1"/>
          <p:nvPr>
            <p:ph idx="9" type="body"/>
          </p:nvPr>
        </p:nvSpPr>
        <p:spPr>
          <a:xfrm>
            <a:off x="4603392" y="2751959"/>
            <a:ext cx="1970100" cy="10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Uses an Abuse confidence score.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Reports last timestamp.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Gives/reports domain history.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Detailed readable report </a:t>
            </a:r>
            <a:endParaRPr/>
          </a:p>
        </p:txBody>
      </p:sp>
      <p:sp>
        <p:nvSpPr>
          <p:cNvPr id="439" name="Google Shape;439;p55"/>
          <p:cNvSpPr txBox="1"/>
          <p:nvPr>
            <p:ph idx="13" type="body"/>
          </p:nvPr>
        </p:nvSpPr>
        <p:spPr>
          <a:xfrm>
            <a:off x="6798798" y="2751959"/>
            <a:ext cx="1970100" cy="15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Identifies open ports &amp; internet-connected devices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Detects exposed services or weak/outdated software.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Has network intelligence (ex. Service banners &amp; headers)</a:t>
            </a:r>
            <a:endParaRPr/>
          </a:p>
        </p:txBody>
      </p:sp>
      <p:cxnSp>
        <p:nvCxnSpPr>
          <p:cNvPr id="440" name="Google Shape;440;p55"/>
          <p:cNvCxnSpPr/>
          <p:nvPr/>
        </p:nvCxnSpPr>
        <p:spPr>
          <a:xfrm rot="10800000">
            <a:off x="131075" y="4494200"/>
            <a:ext cx="6346800" cy="102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1" name="Google Shape;441;p55" title="cyber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00" y="2363375"/>
            <a:ext cx="332225" cy="3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5" title="cyber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650" y="2352525"/>
            <a:ext cx="332225" cy="3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5" title="cyber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6200" y="2314250"/>
            <a:ext cx="388700" cy="4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2150" y="2314250"/>
            <a:ext cx="332225" cy="4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449625" y="1730750"/>
            <a:ext cx="3356100" cy="95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database provides a way assess and mitigate risks. It is implemented in PostgreSQL and uses schemas to organize the components.</a:t>
            </a:r>
            <a:endParaRPr sz="2100"/>
          </a:p>
        </p:txBody>
      </p:sp>
      <p:sp>
        <p:nvSpPr>
          <p:cNvPr id="450" name="Google Shape;450;p56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51" name="Google Shape;451;p56"/>
          <p:cNvSpPr txBox="1"/>
          <p:nvPr/>
        </p:nvSpPr>
        <p:spPr>
          <a:xfrm>
            <a:off x="5091300" y="1572425"/>
            <a:ext cx="30000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Assets: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- Manages assets including Hardware, Software, Data, People, and Processes.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Schema: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r>
              <a:rPr lang="en" sz="1200"/>
              <a:t>- </a:t>
            </a:r>
            <a:r>
              <a:rPr lang="en" sz="1200"/>
              <a:t>Contains core tables for threats, vulnerabilities, risk assessments, and incidents.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TVA_mapping: 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- Supports Threat-Vulnerability-Asset (TVA) mapping and risk scoring.</a:t>
            </a:r>
            <a:endParaRPr sz="1500"/>
          </a:p>
        </p:txBody>
      </p:sp>
      <p:sp>
        <p:nvSpPr>
          <p:cNvPr id="452" name="Google Shape;452;p56"/>
          <p:cNvSpPr txBox="1"/>
          <p:nvPr>
            <p:ph idx="14" type="subTitle"/>
          </p:nvPr>
        </p:nvSpPr>
        <p:spPr>
          <a:xfrm>
            <a:off x="6080700" y="1171400"/>
            <a:ext cx="6810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Schemas</a:t>
            </a:r>
            <a:endParaRPr/>
          </a:p>
        </p:txBody>
      </p:sp>
      <p:pic>
        <p:nvPicPr>
          <p:cNvPr descr="200+ Free Database &amp; Data Images - Pixabay" id="453" name="Google Shape;4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800" y="130900"/>
            <a:ext cx="1040500" cy="10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"/>
          <p:cNvSpPr txBox="1"/>
          <p:nvPr>
            <p:ph type="title"/>
          </p:nvPr>
        </p:nvSpPr>
        <p:spPr>
          <a:xfrm>
            <a:off x="276075" y="457200"/>
            <a:ext cx="50001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459" name="Google Shape;459;p57"/>
          <p:cNvSpPr txBox="1"/>
          <p:nvPr>
            <p:ph idx="7" type="body"/>
          </p:nvPr>
        </p:nvSpPr>
        <p:spPr>
          <a:xfrm>
            <a:off x="542850" y="1519500"/>
            <a:ext cx="3099600" cy="34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Asset Management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 assets table organizes assets into 5 categories; Hardware, Software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Data, People, and Processes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Threat and Vulnerability Tracking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 threats and vulnerabilities tables store info that can be used to link threats to specific assets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Risk Assessment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 risk assessment table calculates risk scores using likelihood and impact.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Incident Logging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- The incident logs table tracks incidents/resolution steps. Can be used for post incident analysis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460" name="Google Shape;460;p57"/>
          <p:cNvSpPr txBox="1"/>
          <p:nvPr>
            <p:ph idx="14" type="subTitle"/>
          </p:nvPr>
        </p:nvSpPr>
        <p:spPr>
          <a:xfrm>
            <a:off x="3642450" y="1371900"/>
            <a:ext cx="681000" cy="1476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461" name="Google Shape;461;p57"/>
          <p:cNvSpPr txBox="1"/>
          <p:nvPr/>
        </p:nvSpPr>
        <p:spPr>
          <a:xfrm>
            <a:off x="5071825" y="1538200"/>
            <a:ext cx="3618300" cy="28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5. Threat Intelligence Integration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- The threat data table stores data from Shodan. Allows for real-time risk assessments/updates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6. Threat-Vulnerability-Asset Mapping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- The tva mapping table links assets, threats, and vulnerabilities together.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- Allows for automated updates to risk scores based on threat intelligence feeds.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7. Triggers and Auditing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- Triggers like update_modified_column ensure that updated_at timestamps are automatically updated.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- This allows for good record keeping and auditing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200+ Free Database &amp; Data Images - Pixabay" id="462" name="Google Shape;46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800" y="130900"/>
            <a:ext cx="1040500" cy="10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spy out-of-focus clouds under a solid blue sky. " id="467" name="Google Shape;467;p58"/>
          <p:cNvPicPr preferRelativeResize="0"/>
          <p:nvPr/>
        </p:nvPicPr>
        <p:blipFill rotWithShape="1">
          <a:blip r:embed="rId3">
            <a:alphaModFix/>
          </a:blip>
          <a:srcRect b="0" l="0" r="0" t="15604"/>
          <a:stretch/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 txBox="1"/>
          <p:nvPr>
            <p:ph type="title"/>
          </p:nvPr>
        </p:nvSpPr>
        <p:spPr>
          <a:xfrm>
            <a:off x="276075" y="457200"/>
            <a:ext cx="8594400" cy="38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Live System Demo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58"/>
          <p:cNvSpPr txBox="1"/>
          <p:nvPr>
            <p:ph idx="1" type="subTitle"/>
          </p:nvPr>
        </p:nvSpPr>
        <p:spPr>
          <a:xfrm>
            <a:off x="276075" y="4815950"/>
            <a:ext cx="2010000" cy="18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7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58"/>
          <p:cNvSpPr txBox="1"/>
          <p:nvPr>
            <p:ph idx="12" type="sldNum"/>
          </p:nvPr>
        </p:nvSpPr>
        <p:spPr>
          <a:xfrm>
            <a:off x="8656458" y="4815950"/>
            <a:ext cx="336000" cy="1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Kickoff Presentation">
  <a:themeElements>
    <a:clrScheme name="Simple Light">
      <a:dk1>
        <a:srgbClr val="FBFBFB"/>
      </a:dk1>
      <a:lt1>
        <a:srgbClr val="1C2026"/>
      </a:lt1>
      <a:dk2>
        <a:srgbClr val="F5F5F5"/>
      </a:dk2>
      <a:lt2>
        <a:srgbClr val="1C2026"/>
      </a:lt2>
      <a:accent1>
        <a:srgbClr val="E9E9E9"/>
      </a:accent1>
      <a:accent2>
        <a:srgbClr val="7A7A7A"/>
      </a:accent2>
      <a:accent3>
        <a:srgbClr val="C2C2C2"/>
      </a:accent3>
      <a:accent4>
        <a:srgbClr val="434343"/>
      </a:accent4>
      <a:accent5>
        <a:srgbClr val="666666"/>
      </a:accent5>
      <a:accent6>
        <a:srgbClr val="999999"/>
      </a:accent6>
      <a:hlink>
        <a:srgbClr val="B7B7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