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91" r:id="rId2"/>
    <p:sldId id="11089241" r:id="rId3"/>
    <p:sldId id="356" r:id="rId4"/>
    <p:sldId id="357" r:id="rId5"/>
    <p:sldId id="11089275" r:id="rId6"/>
    <p:sldId id="11089272" r:id="rId7"/>
    <p:sldId id="11089277" r:id="rId8"/>
    <p:sldId id="11089278" r:id="rId9"/>
    <p:sldId id="358" r:id="rId10"/>
    <p:sldId id="11089270" r:id="rId11"/>
    <p:sldId id="359" r:id="rId12"/>
    <p:sldId id="11089311" r:id="rId13"/>
    <p:sldId id="11089303" r:id="rId14"/>
    <p:sldId id="11089280" r:id="rId15"/>
    <p:sldId id="11089285" r:id="rId16"/>
    <p:sldId id="353" r:id="rId17"/>
    <p:sldId id="11089309" r:id="rId18"/>
    <p:sldId id="354" r:id="rId19"/>
    <p:sldId id="11089313" r:id="rId20"/>
    <p:sldId id="11089227" r:id="rId21"/>
    <p:sldId id="11089310" r:id="rId22"/>
    <p:sldId id="11089284" r:id="rId23"/>
    <p:sldId id="355" r:id="rId24"/>
    <p:sldId id="302" r:id="rId25"/>
    <p:sldId id="348"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55240F-2F38-43B9-B3F7-39E084566A74}">
          <p14:sldIdLst>
            <p14:sldId id="291"/>
            <p14:sldId id="11089241"/>
            <p14:sldId id="356"/>
            <p14:sldId id="357"/>
            <p14:sldId id="11089275"/>
            <p14:sldId id="11089272"/>
            <p14:sldId id="11089277"/>
            <p14:sldId id="11089278"/>
            <p14:sldId id="358"/>
            <p14:sldId id="11089270"/>
            <p14:sldId id="359"/>
            <p14:sldId id="11089311"/>
            <p14:sldId id="11089303"/>
            <p14:sldId id="11089280"/>
            <p14:sldId id="11089285"/>
            <p14:sldId id="353"/>
            <p14:sldId id="11089309"/>
            <p14:sldId id="354"/>
            <p14:sldId id="11089313"/>
            <p14:sldId id="11089227"/>
            <p14:sldId id="11089310"/>
            <p14:sldId id="11089284"/>
            <p14:sldId id="355"/>
            <p14:sldId id="302"/>
            <p14:sldId id="348"/>
          </p14:sldIdLst>
        </p14:section>
      </p14:sectionLst>
    </p:ext>
    <p:ext uri="{EFAFB233-063F-42B5-8137-9DF3F51BA10A}">
      <p15:sldGuideLst xmlns:p15="http://schemas.microsoft.com/office/powerpoint/2012/main">
        <p15:guide id="1" pos="3830">
          <p15:clr>
            <a:srgbClr val="A4A3A4"/>
          </p15:clr>
        </p15:guide>
        <p15:guide id="2" pos="325">
          <p15:clr>
            <a:srgbClr val="A4A3A4"/>
          </p15:clr>
        </p15:guide>
        <p15:guide id="3" pos="7355">
          <p15:clr>
            <a:srgbClr val="A4A3A4"/>
          </p15:clr>
        </p15:guide>
        <p15:guide id="4" orient="horz" pos="578">
          <p15:clr>
            <a:srgbClr val="A4A3A4"/>
          </p15:clr>
        </p15:guide>
        <p15:guide id="5" orient="horz" pos="2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176AF1"/>
    <a:srgbClr val="F2B800"/>
    <a:srgbClr val="1F6FF1"/>
    <a:srgbClr val="0B4CB5"/>
    <a:srgbClr val="2B2B2B"/>
    <a:srgbClr val="0D5BD9"/>
    <a:srgbClr val="0D58D1"/>
    <a:srgbClr val="0E61E8"/>
    <a:srgbClr val="0C5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6" autoAdjust="0"/>
    <p:restoredTop sz="94660"/>
  </p:normalViewPr>
  <p:slideViewPr>
    <p:cSldViewPr snapToGrid="0">
      <p:cViewPr varScale="1">
        <p:scale>
          <a:sx n="113" d="100"/>
          <a:sy n="113" d="100"/>
        </p:scale>
        <p:origin x="486" y="84"/>
      </p:cViewPr>
      <p:guideLst>
        <p:guide pos="3830"/>
        <p:guide pos="325"/>
        <p:guide pos="7355"/>
        <p:guide orient="horz" pos="578"/>
        <p:guide orient="horz" pos="267"/>
      </p:guideLst>
    </p:cSldViewPr>
  </p:slideViewPr>
  <p:notesTextViewPr>
    <p:cViewPr>
      <p:scale>
        <a:sx n="1" d="1"/>
        <a:sy n="1" d="1"/>
      </p:scale>
      <p:origin x="0" y="0"/>
    </p:cViewPr>
  </p:notesTextViewPr>
  <p:sorterViewPr>
    <p:cViewPr>
      <p:scale>
        <a:sx n="100" d="100"/>
        <a:sy n="100" d="100"/>
      </p:scale>
      <p:origin x="0" y="-14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D2A35-CE6E-4C0E-A7CB-87FB589BF3D3}" type="datetimeFigureOut">
              <a:rPr lang="zh-CN" altLang="en-US" smtClean="0"/>
              <a:t>2023/6/30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3DDE1-0C8C-4542-B407-4913545C94C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页1">
    <p:spTree>
      <p:nvGrpSpPr>
        <p:cNvPr id="1" name=""/>
        <p:cNvGrpSpPr/>
        <p:nvPr/>
      </p:nvGrpSpPr>
      <p:grpSpPr>
        <a:xfrm>
          <a:off x="0" y="0"/>
          <a:ext cx="0" cy="0"/>
          <a:chOff x="0" y="0"/>
          <a:chExt cx="0" cy="0"/>
        </a:xfrm>
      </p:grpSpPr>
      <p:grpSp>
        <p:nvGrpSpPr>
          <p:cNvPr id="24" name="组合 23"/>
          <p:cNvGrpSpPr/>
          <p:nvPr userDrawn="1"/>
        </p:nvGrpSpPr>
        <p:grpSpPr>
          <a:xfrm>
            <a:off x="0" y="0"/>
            <a:ext cx="12192000" cy="6858000"/>
            <a:chOff x="0" y="0"/>
            <a:chExt cx="12192000" cy="6858000"/>
          </a:xfrm>
        </p:grpSpPr>
        <p:pic>
          <p:nvPicPr>
            <p:cNvPr id="25" name="图片 24"/>
            <p:cNvPicPr>
              <a:picLocks noChangeAspect="1"/>
            </p:cNvPicPr>
            <p:nvPr userDrawn="1"/>
          </p:nvPicPr>
          <p:blipFill rotWithShape="1">
            <a:blip r:embed="rId2" cstate="email"/>
            <a:srcRect/>
            <a:stretch>
              <a:fillRect/>
            </a:stretch>
          </p:blipFill>
          <p:spPr>
            <a:xfrm flipH="1">
              <a:off x="0" y="1097280"/>
              <a:ext cx="12185929" cy="5760720"/>
            </a:xfrm>
            <a:prstGeom prst="rect">
              <a:avLst/>
            </a:prstGeom>
          </p:spPr>
        </p:pic>
        <p:pic>
          <p:nvPicPr>
            <p:cNvPr id="26" name="图片 25" descr="天空中有许多云&#10;&#10;描述已自动生成"/>
            <p:cNvPicPr>
              <a:picLocks noChangeAspect="1"/>
            </p:cNvPicPr>
            <p:nvPr userDrawn="1"/>
          </p:nvPicPr>
          <p:blipFill>
            <a:blip r:embed="rId3" cstate="email"/>
            <a:stretch>
              <a:fillRect/>
            </a:stretch>
          </p:blipFill>
          <p:spPr>
            <a:xfrm flipH="1">
              <a:off x="0" y="0"/>
              <a:ext cx="12185929" cy="4873762"/>
            </a:xfrm>
            <a:prstGeom prst="rect">
              <a:avLst/>
            </a:prstGeom>
          </p:spPr>
        </p:pic>
        <p:sp>
          <p:nvSpPr>
            <p:cNvPr id="27" name="矩形 26"/>
            <p:cNvSpPr/>
            <p:nvPr userDrawn="1"/>
          </p:nvSpPr>
          <p:spPr>
            <a:xfrm flipH="1">
              <a:off x="0" y="0"/>
              <a:ext cx="12192000" cy="6858000"/>
            </a:xfrm>
            <a:prstGeom prst="rect">
              <a:avLst/>
            </a:prstGeom>
            <a:gradFill>
              <a:gsLst>
                <a:gs pos="0">
                  <a:schemeClr val="bg1"/>
                </a:gs>
                <a:gs pos="100000">
                  <a:schemeClr val="bg1">
                    <a:alpha val="73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矩形 2"/>
          <p:cNvSpPr/>
          <p:nvPr userDrawn="1"/>
        </p:nvSpPr>
        <p:spPr>
          <a:xfrm>
            <a:off x="516000" y="6822000"/>
            <a:ext cx="11160000" cy="36000"/>
          </a:xfrm>
          <a:prstGeom prst="rect">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nvGrpSpPr>
          <p:cNvPr id="8" name="组合 7"/>
          <p:cNvGrpSpPr/>
          <p:nvPr userDrawn="1"/>
        </p:nvGrpSpPr>
        <p:grpSpPr>
          <a:xfrm>
            <a:off x="1" y="370388"/>
            <a:ext cx="443938" cy="601884"/>
            <a:chOff x="1" y="370388"/>
            <a:chExt cx="443938" cy="601884"/>
          </a:xfrm>
        </p:grpSpPr>
        <p:sp>
          <p:nvSpPr>
            <p:cNvPr id="5" name="矩形 4"/>
            <p:cNvSpPr/>
            <p:nvPr/>
          </p:nvSpPr>
          <p:spPr>
            <a:xfrm>
              <a:off x="1" y="370388"/>
              <a:ext cx="36000" cy="601884"/>
            </a:xfrm>
            <a:prstGeom prst="rect">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81676" y="370388"/>
              <a:ext cx="72000" cy="601884"/>
            </a:xfrm>
            <a:prstGeom prst="rect">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199350" y="370388"/>
              <a:ext cx="244589" cy="601884"/>
            </a:xfrm>
            <a:prstGeom prst="rect">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p:cNvSpPr txBox="1"/>
          <p:nvPr userDrawn="1"/>
        </p:nvSpPr>
        <p:spPr>
          <a:xfrm>
            <a:off x="10444497" y="414528"/>
            <a:ext cx="1254304" cy="369332"/>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mj-ea"/>
                <a:ea typeface="+mj-ea"/>
                <a:cs typeface="+mn-ea"/>
                <a:sym typeface="+mn-lt"/>
              </a:rPr>
              <a:t>LOGO</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矩形 43"/>
          <p:cNvSpPr/>
          <p:nvPr/>
        </p:nvSpPr>
        <p:spPr>
          <a:xfrm>
            <a:off x="25393" y="79609"/>
            <a:ext cx="12192000" cy="6858000"/>
          </a:xfrm>
          <a:prstGeom prst="rect">
            <a:avLst/>
          </a:prstGeom>
          <a:gradFill>
            <a:gsLst>
              <a:gs pos="0">
                <a:schemeClr val="bg1"/>
              </a:gs>
              <a:gs pos="100000">
                <a:srgbClr val="ECF4FE"/>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p:cNvSpPr/>
          <p:nvPr/>
        </p:nvSpPr>
        <p:spPr>
          <a:xfrm>
            <a:off x="-12697" y="4804745"/>
            <a:ext cx="12217393" cy="369333"/>
          </a:xfrm>
          <a:prstGeom prst="rect">
            <a:avLst/>
          </a:prstGeom>
          <a:gradFill flip="none" rotWithShape="1">
            <a:gsLst>
              <a:gs pos="0">
                <a:schemeClr val="accent4"/>
              </a:gs>
              <a:gs pos="100000">
                <a:srgbClr val="F2B8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6" name="矩形 55"/>
          <p:cNvSpPr/>
          <p:nvPr/>
        </p:nvSpPr>
        <p:spPr>
          <a:xfrm>
            <a:off x="0" y="0"/>
            <a:ext cx="12192000" cy="5101702"/>
          </a:xfrm>
          <a:prstGeom prst="rect">
            <a:avLst/>
          </a:prstGeom>
          <a:gradFill flip="none" rotWithShape="1">
            <a:gsLst>
              <a:gs pos="0">
                <a:schemeClr val="accent1"/>
              </a:gs>
              <a:gs pos="52200">
                <a:srgbClr val="0C57CF"/>
              </a:gs>
              <a:gs pos="100000">
                <a:schemeClr val="accent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cs typeface="+mn-ea"/>
              <a:sym typeface="+mn-lt"/>
            </a:endParaRPr>
          </a:p>
        </p:txBody>
      </p:sp>
      <p:sp>
        <p:nvSpPr>
          <p:cNvPr id="135" name="文本框 134"/>
          <p:cNvSpPr txBox="1"/>
          <p:nvPr/>
        </p:nvSpPr>
        <p:spPr>
          <a:xfrm>
            <a:off x="1507793" y="1960134"/>
            <a:ext cx="9201807" cy="1446550"/>
          </a:xfrm>
          <a:prstGeom prst="rect">
            <a:avLst/>
          </a:prstGeom>
          <a:noFill/>
        </p:spPr>
        <p:txBody>
          <a:bodyPr wrap="square" rtlCol="0">
            <a:spAutoFit/>
          </a:bodyPr>
          <a:lstStyle/>
          <a:p>
            <a:pPr algn="just"/>
            <a:r>
              <a:rPr lang="zh-CN" altLang="en-US" sz="8800" dirty="0">
                <a:ln w="9525">
                  <a:solidFill>
                    <a:schemeClr val="bg1"/>
                  </a:solidFill>
                </a:ln>
                <a:noFill/>
                <a:latin typeface="+mj-ea"/>
                <a:ea typeface="+mj-ea"/>
                <a:cs typeface="+mn-ea"/>
                <a:sym typeface="+mn-lt"/>
              </a:rPr>
              <a:t>人类活动识别预测</a:t>
            </a:r>
          </a:p>
        </p:txBody>
      </p:sp>
      <p:sp>
        <p:nvSpPr>
          <p:cNvPr id="53" name="矩形 52"/>
          <p:cNvSpPr/>
          <p:nvPr/>
        </p:nvSpPr>
        <p:spPr>
          <a:xfrm>
            <a:off x="3263333" y="3208408"/>
            <a:ext cx="5665333" cy="400110"/>
          </a:xfrm>
          <a:prstGeom prst="rect">
            <a:avLst/>
          </a:prstGeom>
        </p:spPr>
        <p:txBody>
          <a:bodyPr wrap="square">
            <a:spAutoFit/>
          </a:bodyPr>
          <a:lstStyle/>
          <a:p>
            <a:pPr algn="dist"/>
            <a:r>
              <a:rPr lang="zh-CN" altLang="en-US" sz="2000" dirty="0">
                <a:solidFill>
                  <a:schemeClr val="bg1"/>
                </a:solidFill>
                <a:cs typeface="+mn-ea"/>
                <a:sym typeface="+mn-lt"/>
              </a:rPr>
              <a:t>数据挖掘社会科学案例</a:t>
            </a:r>
          </a:p>
        </p:txBody>
      </p:sp>
      <p:sp>
        <p:nvSpPr>
          <p:cNvPr id="58" name="平行四边形 57"/>
          <p:cNvSpPr/>
          <p:nvPr/>
        </p:nvSpPr>
        <p:spPr>
          <a:xfrm>
            <a:off x="2154364" y="191249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59" name="平行四边形 58"/>
          <p:cNvSpPr/>
          <p:nvPr/>
        </p:nvSpPr>
        <p:spPr>
          <a:xfrm flipH="1">
            <a:off x="8800126" y="3183798"/>
            <a:ext cx="1602909" cy="192423"/>
          </a:xfrm>
          <a:prstGeom prst="parallelogram">
            <a:avLst/>
          </a:prstGeom>
          <a:gradFill flip="none" rotWithShape="1">
            <a:gsLst>
              <a:gs pos="10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60" name="平行四边形 59"/>
          <p:cNvSpPr/>
          <p:nvPr/>
        </p:nvSpPr>
        <p:spPr>
          <a:xfrm flipH="1">
            <a:off x="9607929" y="3023725"/>
            <a:ext cx="1602909" cy="192423"/>
          </a:xfrm>
          <a:prstGeom prst="parallelogram">
            <a:avLst/>
          </a:prstGeom>
          <a:gradFill flip="none" rotWithShape="1">
            <a:gsLst>
              <a:gs pos="1000">
                <a:schemeClr val="bg1">
                  <a:alpha val="0"/>
                </a:schemeClr>
              </a:gs>
              <a:gs pos="100000">
                <a:schemeClr val="bg1">
                  <a:alpha val="2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cxnSp>
        <p:nvCxnSpPr>
          <p:cNvPr id="61" name="直接连接符 60"/>
          <p:cNvCxnSpPr/>
          <p:nvPr/>
        </p:nvCxnSpPr>
        <p:spPr>
          <a:xfrm flipH="1">
            <a:off x="8234978" y="1958353"/>
            <a:ext cx="1130295"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863692" y="3401621"/>
            <a:ext cx="1368129"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758569" y="3223467"/>
            <a:ext cx="1130295" cy="0"/>
          </a:xfrm>
          <a:prstGeom prst="line">
            <a:avLst/>
          </a:prstGeom>
          <a:ln cap="rnd">
            <a:gradFill flip="none" rotWithShape="1">
              <a:gsLst>
                <a:gs pos="0">
                  <a:schemeClr val="bg1">
                    <a:alpha val="0"/>
                  </a:schemeClr>
                </a:gs>
                <a:gs pos="100000">
                  <a:schemeClr val="bg1">
                    <a:alpha val="77000"/>
                  </a:schemeClr>
                </a:gs>
              </a:gsLst>
              <a:lin ang="0" scaled="1"/>
              <a:tileRect/>
            </a:gradFill>
            <a:round/>
          </a:ln>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5101320" y="4873075"/>
            <a:ext cx="1989359" cy="489914"/>
          </a:xfrm>
          <a:prstGeom prst="roundRect">
            <a:avLst>
              <a:gd name="adj" fmla="val 50000"/>
            </a:avLst>
          </a:prstGeom>
          <a:gradFill>
            <a:gsLst>
              <a:gs pos="0">
                <a:schemeClr val="accent4"/>
              </a:gs>
              <a:gs pos="100000">
                <a:schemeClr val="accent4">
                  <a:lumMod val="60000"/>
                  <a:lumOff val="40000"/>
                </a:schemeClr>
              </a:gs>
            </a:gsLst>
            <a:path path="circle">
              <a:fillToRect l="100000" b="100000"/>
            </a:path>
          </a:gradFill>
          <a:ln w="0" cap="flat" cmpd="sng" algn="ctr">
            <a:solidFill>
              <a:schemeClr val="bg1"/>
            </a:solidFill>
            <a:prstDash val="solid"/>
            <a:miter lim="800000"/>
          </a:ln>
          <a:effectLst>
            <a:outerShdw blurRad="76200" dist="50800" dir="5400000" algn="t" rotWithShape="0">
              <a:srgbClr val="778495">
                <a:alpha val="2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dirty="0">
              <a:ln>
                <a:noFill/>
              </a:ln>
              <a:solidFill>
                <a:srgbClr val="F7B726"/>
              </a:solidFill>
              <a:effectLst/>
              <a:uLnTx/>
              <a:uFillTx/>
              <a:cs typeface="+mn-ea"/>
              <a:sym typeface="+mn-lt"/>
            </a:endParaRPr>
          </a:p>
        </p:txBody>
      </p:sp>
      <p:cxnSp>
        <p:nvCxnSpPr>
          <p:cNvPr id="39" name="直接连接符 38"/>
          <p:cNvCxnSpPr/>
          <p:nvPr/>
        </p:nvCxnSpPr>
        <p:spPr>
          <a:xfrm flipH="1">
            <a:off x="8917515" y="3416135"/>
            <a:ext cx="1368129"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495097" y="1945685"/>
            <a:ext cx="9201807" cy="1446550"/>
          </a:xfrm>
          <a:prstGeom prst="rect">
            <a:avLst/>
          </a:prstGeom>
          <a:noFill/>
        </p:spPr>
        <p:txBody>
          <a:bodyPr wrap="square" rtlCol="0">
            <a:spAutoFit/>
          </a:bodyPr>
          <a:lstStyle/>
          <a:p>
            <a:pPr algn="just"/>
            <a:r>
              <a:rPr lang="zh-CN" altLang="en-US" sz="8800" dirty="0">
                <a:gradFill flip="none" rotWithShape="1">
                  <a:gsLst>
                    <a:gs pos="61000">
                      <a:schemeClr val="bg1"/>
                    </a:gs>
                    <a:gs pos="100000">
                      <a:schemeClr val="accent4"/>
                    </a:gs>
                  </a:gsLst>
                  <a:lin ang="5400000" scaled="1"/>
                  <a:tileRect/>
                </a:gradFill>
                <a:effectLst>
                  <a:outerShdw blurRad="38100" dist="38100" dir="2700000" algn="tl">
                    <a:srgbClr val="000000">
                      <a:alpha val="43137"/>
                    </a:srgbClr>
                  </a:outerShdw>
                </a:effectLst>
                <a:latin typeface="+mj-ea"/>
                <a:ea typeface="+mj-ea"/>
                <a:cs typeface="+mn-ea"/>
                <a:sym typeface="+mn-lt"/>
              </a:rPr>
              <a:t>人类活动识别预测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2966129" cy="492125"/>
            <a:chOff x="516000" y="425108"/>
            <a:chExt cx="2966129" cy="492125"/>
          </a:xfrm>
        </p:grpSpPr>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02.</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数据的准备</a:t>
              </a:r>
            </a:p>
          </p:txBody>
        </p:sp>
      </p:grpSp>
      <p:sp>
        <p:nvSpPr>
          <p:cNvPr id="72" name="文本框 71"/>
          <p:cNvSpPr txBox="1"/>
          <p:nvPr/>
        </p:nvSpPr>
        <p:spPr>
          <a:xfrm>
            <a:off x="1693545" y="2327023"/>
            <a:ext cx="7674980" cy="769441"/>
          </a:xfrm>
          <a:prstGeom prst="rect">
            <a:avLst/>
          </a:prstGeom>
          <a:noFill/>
        </p:spPr>
        <p:txBody>
          <a:bodyPr wrap="square" rtlCol="0">
            <a:spAutoFit/>
          </a:bodyPr>
          <a:lstStyle/>
          <a:p>
            <a:pPr indent="457200" fontAlgn="auto"/>
            <a:r>
              <a:rPr lang="zh-CN" altLang="en-US" sz="2000" dirty="0">
                <a:latin typeface="宋体" panose="02010600030101010101" pitchFamily="2" charset="-122"/>
                <a:ea typeface="宋体" panose="02010600030101010101" pitchFamily="2" charset="-122"/>
                <a:cs typeface="宋体" panose="02010600030101010101" pitchFamily="2" charset="-122"/>
              </a:rPr>
              <a:t>数据是人们从事6种不同活动时手机加速度计传感器的时序数据，本案例</a:t>
            </a:r>
            <a:r>
              <a:rPr lang="zh-CN" altLang="en-US" sz="2400" b="1" dirty="0">
                <a:latin typeface="宋体" panose="02010600030101010101" pitchFamily="2" charset="-122"/>
                <a:ea typeface="宋体" panose="02010600030101010101" pitchFamily="2" charset="-122"/>
                <a:cs typeface="宋体" panose="02010600030101010101" pitchFamily="2" charset="-122"/>
              </a:rPr>
              <a:t>数据较为完整</a:t>
            </a:r>
            <a:r>
              <a:rPr lang="zh-CN" altLang="en-US" sz="2000" dirty="0">
                <a:latin typeface="宋体" panose="02010600030101010101" pitchFamily="2" charset="-122"/>
                <a:ea typeface="宋体" panose="02010600030101010101" pitchFamily="2" charset="-122"/>
                <a:cs typeface="宋体" panose="02010600030101010101" pitchFamily="2" charset="-122"/>
              </a:rPr>
              <a:t>，没有过多的处理。</a:t>
            </a:r>
          </a:p>
        </p:txBody>
      </p:sp>
      <p:sp>
        <p:nvSpPr>
          <p:cNvPr id="28" name="文本框 1"/>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2.1</a:t>
            </a:r>
            <a:r>
              <a:rPr lang="zh-CN" altLang="en-US" sz="2000" b="1" dirty="0">
                <a:solidFill>
                  <a:srgbClr val="1F6FF1"/>
                </a:solidFill>
                <a:cs typeface="+mn-ea"/>
                <a:sym typeface="+mn-lt"/>
              </a:rPr>
              <a:t>数据的准备</a:t>
            </a:r>
          </a:p>
        </p:txBody>
      </p:sp>
      <p:sp>
        <p:nvSpPr>
          <p:cNvPr id="25" name="文本框 24"/>
          <p:cNvSpPr txBox="1"/>
          <p:nvPr/>
        </p:nvSpPr>
        <p:spPr>
          <a:xfrm>
            <a:off x="2711195" y="541948"/>
            <a:ext cx="3203575" cy="275590"/>
          </a:xfrm>
          <a:prstGeom prst="rect">
            <a:avLst/>
          </a:prstGeom>
          <a:noFill/>
        </p:spPr>
        <p:txBody>
          <a:bodyPr wrap="square">
            <a:spAutoFit/>
          </a:bodyPr>
          <a:lstStyle/>
          <a:p>
            <a:r>
              <a:rPr lang="en-US" altLang="zh-CN" sz="1200" i="1" spc="300" dirty="0">
                <a:solidFill>
                  <a:schemeClr val="tx1">
                    <a:lumMod val="75000"/>
                    <a:lumOff val="25000"/>
                  </a:schemeClr>
                </a:solidFill>
                <a:cs typeface="+mn-ea"/>
                <a:sym typeface="+mn-lt"/>
              </a:rPr>
              <a:t>Data Preparation</a:t>
            </a:r>
          </a:p>
        </p:txBody>
      </p:sp>
      <p:cxnSp>
        <p:nvCxnSpPr>
          <p:cNvPr id="17" name="直接连接符 16"/>
          <p:cNvCxnSpPr/>
          <p:nvPr/>
        </p:nvCxnSpPr>
        <p:spPr>
          <a:xfrm>
            <a:off x="280017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00D7CD-3CFD-27FB-03DB-E906598D48B2}"/>
              </a:ext>
            </a:extLst>
          </p:cNvPr>
          <p:cNvSpPr txBox="1"/>
          <p:nvPr/>
        </p:nvSpPr>
        <p:spPr>
          <a:xfrm>
            <a:off x="2056332" y="3364798"/>
            <a:ext cx="4543425" cy="369332"/>
          </a:xfrm>
          <a:prstGeom prst="rect">
            <a:avLst/>
          </a:prstGeom>
          <a:noFill/>
        </p:spPr>
        <p:txBody>
          <a:bodyPr wrap="square" rtlCol="0">
            <a:spAutoFit/>
          </a:bodyPr>
          <a:lstStyle/>
          <a:p>
            <a:r>
              <a:rPr lang="en-US" altLang="zh-CN" dirty="0"/>
              <a:t>1</a:t>
            </a:r>
            <a:r>
              <a:rPr lang="zh-CN" altLang="en-US" dirty="0"/>
              <a:t>）检查缺失值</a:t>
            </a:r>
          </a:p>
        </p:txBody>
      </p:sp>
      <p:sp>
        <p:nvSpPr>
          <p:cNvPr id="34" name="文本框 33">
            <a:extLst>
              <a:ext uri="{FF2B5EF4-FFF2-40B4-BE49-F238E27FC236}">
                <a16:creationId xmlns:a16="http://schemas.microsoft.com/office/drawing/2014/main" id="{A32D561F-D5E3-DCBE-B68A-81C4736F95E5}"/>
              </a:ext>
            </a:extLst>
          </p:cNvPr>
          <p:cNvSpPr txBox="1"/>
          <p:nvPr/>
        </p:nvSpPr>
        <p:spPr>
          <a:xfrm>
            <a:off x="2948675" y="4073997"/>
            <a:ext cx="5343525" cy="369332"/>
          </a:xfrm>
          <a:prstGeom prst="rect">
            <a:avLst/>
          </a:prstGeom>
          <a:noFill/>
        </p:spPr>
        <p:txBody>
          <a:bodyPr wrap="square" rtlCol="0">
            <a:spAutoFit/>
          </a:bodyPr>
          <a:lstStyle/>
          <a:p>
            <a:r>
              <a:rPr lang="zh-CN" altLang="en-US" dirty="0"/>
              <a:t>经检验，结果全部为</a:t>
            </a:r>
            <a:r>
              <a:rPr lang="en-US" altLang="zh-CN" dirty="0"/>
              <a:t>FALSE,</a:t>
            </a:r>
            <a:r>
              <a:rPr lang="zh-CN" altLang="en-US" dirty="0"/>
              <a:t>即所有数据均不为空值</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1" name="矩形 10"/>
            <p:cNvSpPr/>
            <p:nvPr/>
          </p:nvSpPr>
          <p:spPr>
            <a:xfrm>
              <a:off x="4211327" y="5091487"/>
              <a:ext cx="3494771" cy="400110"/>
            </a:xfrm>
            <a:prstGeom prst="rect">
              <a:avLst/>
            </a:prstGeom>
          </p:spPr>
          <p:txBody>
            <a:bodyPr wrap="square">
              <a:spAutoFit/>
            </a:bodyPr>
            <a:lstStyle/>
            <a:p>
              <a:pPr algn="dist"/>
              <a:r>
                <a:rPr lang="en-US" altLang="zh-CN" sz="2000" spc="200" dirty="0">
                  <a:solidFill>
                    <a:srgbClr val="2B2B2B"/>
                  </a:solidFill>
                  <a:cs typeface="+mn-ea"/>
                  <a:sym typeface="+mn-lt"/>
                </a:rPr>
                <a:t>CORRECTIVE MEASURE</a:t>
              </a:r>
              <a:endParaRPr lang="zh-CN" altLang="en-US" sz="2000" spc="200" dirty="0">
                <a:solidFill>
                  <a:srgbClr val="2B2B2B"/>
                </a:solidFill>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03</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dirty="0">
                  <a:ln>
                    <a:noFill/>
                  </a:ln>
                  <a:solidFill>
                    <a:srgbClr val="2B2B2B"/>
                  </a:solidFill>
                  <a:uLnTx/>
                  <a:uFillTx/>
                  <a:latin typeface="+mj-ea"/>
                  <a:ea typeface="+mj-ea"/>
                  <a:cs typeface="+mn-ea"/>
                  <a:sym typeface="+mn-lt"/>
                </a:rPr>
                <a:t>数据的探索</a:t>
              </a:r>
              <a:endParaRPr kumimoji="0" lang="zh-CN" altLang="en-US" sz="6600" b="1" i="0" u="none" strike="noStrike" kern="1200" cap="none" spc="400" normalizeH="0" baseline="0" noProof="0" dirty="0">
                <a:ln>
                  <a:noFill/>
                </a:ln>
                <a:solidFill>
                  <a:srgbClr val="2B2B2B"/>
                </a:solidFill>
                <a:uLnTx/>
                <a:uFillTx/>
                <a:latin typeface="+mj-ea"/>
                <a:ea typeface="+mj-ea"/>
                <a:cs typeface="+mn-ea"/>
                <a:sym typeface="+mn-lt"/>
              </a:endParaRP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5398770" cy="492125"/>
            <a:chOff x="516000" y="425108"/>
            <a:chExt cx="5398770" cy="492125"/>
          </a:xfrm>
        </p:grpSpPr>
        <p:sp>
          <p:nvSpPr>
            <p:cNvPr id="25" name="文本框 24"/>
            <p:cNvSpPr txBox="1"/>
            <p:nvPr/>
          </p:nvSpPr>
          <p:spPr>
            <a:xfrm>
              <a:off x="2711195" y="541948"/>
              <a:ext cx="3203575" cy="275590"/>
            </a:xfrm>
            <a:prstGeom prst="rect">
              <a:avLst/>
            </a:prstGeom>
            <a:noFill/>
          </p:spPr>
          <p:txBody>
            <a:bodyPr wrap="square">
              <a:spAutoFit/>
            </a:bodyPr>
            <a:lstStyle/>
            <a:p>
              <a:r>
                <a:rPr lang="en-US" altLang="zh-CN" sz="1200" i="1" spc="300" dirty="0">
                  <a:solidFill>
                    <a:schemeClr val="tx1">
                      <a:lumMod val="75000"/>
                      <a:lumOff val="25000"/>
                    </a:schemeClr>
                  </a:solidFill>
                  <a:cs typeface="+mn-ea"/>
                  <a:sym typeface="+mn-lt"/>
                </a:rPr>
                <a:t>Data Exploration</a:t>
              </a:r>
            </a:p>
          </p:txBody>
        </p:sp>
        <p:cxnSp>
          <p:nvCxnSpPr>
            <p:cNvPr id="17" name="直接连接符 16"/>
            <p:cNvCxnSpPr/>
            <p:nvPr/>
          </p:nvCxnSpPr>
          <p:spPr>
            <a:xfrm>
              <a:off x="280017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03.</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数据的探索</a:t>
              </a:r>
            </a:p>
          </p:txBody>
        </p:sp>
      </p:grpSp>
      <p:sp>
        <p:nvSpPr>
          <p:cNvPr id="10" name="文本框 9">
            <a:extLst>
              <a:ext uri="{FF2B5EF4-FFF2-40B4-BE49-F238E27FC236}">
                <a16:creationId xmlns:a16="http://schemas.microsoft.com/office/drawing/2014/main" id="{AA930529-B629-2D83-36AD-1C7C47EB992D}"/>
              </a:ext>
            </a:extLst>
          </p:cNvPr>
          <p:cNvSpPr txBox="1"/>
          <p:nvPr/>
        </p:nvSpPr>
        <p:spPr>
          <a:xfrm>
            <a:off x="3169822" y="5611072"/>
            <a:ext cx="6593303" cy="463588"/>
          </a:xfrm>
          <a:prstGeom prst="rect">
            <a:avLst/>
          </a:prstGeom>
          <a:noFill/>
        </p:spPr>
        <p:txBody>
          <a:bodyPr wrap="square" rtlCol="0">
            <a:spAutoFit/>
          </a:bodyPr>
          <a:lstStyle/>
          <a:p>
            <a:pPr>
              <a:lnSpc>
                <a:spcPct val="150000"/>
              </a:lnSpc>
            </a:pPr>
            <a:r>
              <a:rPr lang="zh-CN" altLang="en-US" dirty="0"/>
              <a:t>训练集中各行为的比例基本一致，分类模型的数据较为均衡</a:t>
            </a:r>
          </a:p>
        </p:txBody>
      </p:sp>
      <p:sp>
        <p:nvSpPr>
          <p:cNvPr id="11" name="文本框 1">
            <a:extLst>
              <a:ext uri="{FF2B5EF4-FFF2-40B4-BE49-F238E27FC236}">
                <a16:creationId xmlns:a16="http://schemas.microsoft.com/office/drawing/2014/main" id="{80E9F2BA-9BBC-19BF-6597-D161644E8002}"/>
              </a:ext>
            </a:extLst>
          </p:cNvPr>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3.1</a:t>
            </a:r>
            <a:r>
              <a:rPr lang="zh-CN" altLang="en-US" sz="2000" b="1" dirty="0">
                <a:solidFill>
                  <a:srgbClr val="1F6FF1"/>
                </a:solidFill>
                <a:cs typeface="+mn-ea"/>
                <a:sym typeface="+mn-lt"/>
              </a:rPr>
              <a:t>分类数据的描述统计</a:t>
            </a:r>
          </a:p>
        </p:txBody>
      </p:sp>
      <p:pic>
        <p:nvPicPr>
          <p:cNvPr id="4" name="图片 3">
            <a:extLst>
              <a:ext uri="{FF2B5EF4-FFF2-40B4-BE49-F238E27FC236}">
                <a16:creationId xmlns:a16="http://schemas.microsoft.com/office/drawing/2014/main" id="{0151EDDE-4C40-1FF5-5B34-CBD234C14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924" y="2403254"/>
            <a:ext cx="3467100" cy="2206336"/>
          </a:xfrm>
          <a:prstGeom prst="rect">
            <a:avLst/>
          </a:prstGeom>
        </p:spPr>
      </p:pic>
      <p:pic>
        <p:nvPicPr>
          <p:cNvPr id="7" name="图片 6">
            <a:extLst>
              <a:ext uri="{FF2B5EF4-FFF2-40B4-BE49-F238E27FC236}">
                <a16:creationId xmlns:a16="http://schemas.microsoft.com/office/drawing/2014/main" id="{5AE98DBE-353B-D0B2-0583-B313E2517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770" y="1401773"/>
            <a:ext cx="5533527" cy="3343014"/>
          </a:xfrm>
          <a:prstGeom prst="rect">
            <a:avLst/>
          </a:prstGeom>
        </p:spPr>
      </p:pic>
    </p:spTree>
    <p:extLst>
      <p:ext uri="{BB962C8B-B14F-4D97-AF65-F5344CB8AC3E}">
        <p14:creationId xmlns:p14="http://schemas.microsoft.com/office/powerpoint/2010/main" val="314532915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5398770" cy="492125"/>
            <a:chOff x="516000" y="425108"/>
            <a:chExt cx="5398770" cy="492125"/>
          </a:xfrm>
        </p:grpSpPr>
        <p:sp>
          <p:nvSpPr>
            <p:cNvPr id="25" name="文本框 24"/>
            <p:cNvSpPr txBox="1"/>
            <p:nvPr/>
          </p:nvSpPr>
          <p:spPr>
            <a:xfrm>
              <a:off x="2711195" y="541948"/>
              <a:ext cx="3203575" cy="275590"/>
            </a:xfrm>
            <a:prstGeom prst="rect">
              <a:avLst/>
            </a:prstGeom>
            <a:noFill/>
          </p:spPr>
          <p:txBody>
            <a:bodyPr wrap="square">
              <a:spAutoFit/>
            </a:bodyPr>
            <a:lstStyle/>
            <a:p>
              <a:r>
                <a:rPr lang="en-US" altLang="zh-CN" sz="1200" i="1" spc="300" dirty="0">
                  <a:solidFill>
                    <a:schemeClr val="tx1">
                      <a:lumMod val="75000"/>
                      <a:lumOff val="25000"/>
                    </a:schemeClr>
                  </a:solidFill>
                  <a:cs typeface="+mn-ea"/>
                  <a:sym typeface="+mn-lt"/>
                </a:rPr>
                <a:t>Data Exploration</a:t>
              </a:r>
            </a:p>
          </p:txBody>
        </p:sp>
        <p:cxnSp>
          <p:nvCxnSpPr>
            <p:cNvPr id="17" name="直接连接符 16"/>
            <p:cNvCxnSpPr/>
            <p:nvPr/>
          </p:nvCxnSpPr>
          <p:spPr>
            <a:xfrm>
              <a:off x="280017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03.</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数据的探索</a:t>
              </a:r>
            </a:p>
          </p:txBody>
        </p:sp>
      </p:grpSp>
      <p:pic>
        <p:nvPicPr>
          <p:cNvPr id="4" name="图片 3"/>
          <p:cNvPicPr>
            <a:picLocks noChangeAspect="1"/>
          </p:cNvPicPr>
          <p:nvPr>
            <p:custDataLst>
              <p:tags r:id="rId1"/>
            </p:custDataLst>
          </p:nvPr>
        </p:nvPicPr>
        <p:blipFill>
          <a:blip r:embed="rId3"/>
          <a:stretch>
            <a:fillRect/>
          </a:stretch>
        </p:blipFill>
        <p:spPr>
          <a:xfrm>
            <a:off x="1834515" y="1523858"/>
            <a:ext cx="8522970" cy="2691821"/>
          </a:xfrm>
          <a:prstGeom prst="rect">
            <a:avLst/>
          </a:prstGeom>
        </p:spPr>
      </p:pic>
      <p:sp>
        <p:nvSpPr>
          <p:cNvPr id="10" name="文本框 9">
            <a:extLst>
              <a:ext uri="{FF2B5EF4-FFF2-40B4-BE49-F238E27FC236}">
                <a16:creationId xmlns:a16="http://schemas.microsoft.com/office/drawing/2014/main" id="{AA930529-B629-2D83-36AD-1C7C47EB992D}"/>
              </a:ext>
            </a:extLst>
          </p:cNvPr>
          <p:cNvSpPr txBox="1"/>
          <p:nvPr/>
        </p:nvSpPr>
        <p:spPr>
          <a:xfrm>
            <a:off x="3482129" y="5072380"/>
            <a:ext cx="6117247" cy="879087"/>
          </a:xfrm>
          <a:prstGeom prst="rect">
            <a:avLst/>
          </a:prstGeom>
          <a:noFill/>
        </p:spPr>
        <p:txBody>
          <a:bodyPr wrap="square" rtlCol="0">
            <a:spAutoFit/>
          </a:bodyPr>
          <a:lstStyle/>
          <a:p>
            <a:pPr>
              <a:lnSpc>
                <a:spcPct val="150000"/>
              </a:lnSpc>
            </a:pPr>
            <a:r>
              <a:rPr lang="en-US" altLang="zh-CN" dirty="0" err="1"/>
              <a:t>Xtrain</a:t>
            </a:r>
            <a:r>
              <a:rPr lang="zh-CN" altLang="en-US" dirty="0"/>
              <a:t>训练集共有</a:t>
            </a:r>
            <a:r>
              <a:rPr lang="en-US" altLang="zh-CN" dirty="0"/>
              <a:t>561</a:t>
            </a:r>
            <a:r>
              <a:rPr lang="zh-CN" altLang="en-US" dirty="0"/>
              <a:t>列，</a:t>
            </a:r>
            <a:r>
              <a:rPr lang="en-US" altLang="zh-CN" dirty="0"/>
              <a:t>7372</a:t>
            </a:r>
            <a:r>
              <a:rPr lang="zh-CN" altLang="en-US" dirty="0"/>
              <a:t>行，数据集密度较大</a:t>
            </a:r>
            <a:endParaRPr lang="en-US" altLang="zh-CN" dirty="0"/>
          </a:p>
          <a:p>
            <a:pPr>
              <a:lnSpc>
                <a:spcPct val="150000"/>
              </a:lnSpc>
            </a:pPr>
            <a:r>
              <a:rPr lang="en-US" altLang="zh-CN" dirty="0"/>
              <a:t>——</a:t>
            </a:r>
            <a:r>
              <a:rPr lang="zh-CN" altLang="en-US" dirty="0"/>
              <a:t>可考虑采用</a:t>
            </a:r>
            <a:r>
              <a:rPr lang="en-US" altLang="zh-CN" dirty="0"/>
              <a:t>PCA</a:t>
            </a:r>
            <a:r>
              <a:rPr lang="zh-CN" altLang="en-US" dirty="0"/>
              <a:t>方法对数据进行降维</a:t>
            </a:r>
          </a:p>
        </p:txBody>
      </p:sp>
      <p:sp>
        <p:nvSpPr>
          <p:cNvPr id="11" name="文本框 1">
            <a:extLst>
              <a:ext uri="{FF2B5EF4-FFF2-40B4-BE49-F238E27FC236}">
                <a16:creationId xmlns:a16="http://schemas.microsoft.com/office/drawing/2014/main" id="{80E9F2BA-9BBC-19BF-6597-D161644E8002}"/>
              </a:ext>
            </a:extLst>
          </p:cNvPr>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3.2</a:t>
            </a:r>
            <a:r>
              <a:rPr lang="zh-CN" altLang="en-US" sz="2000" b="1" dirty="0">
                <a:solidFill>
                  <a:srgbClr val="1F6FF1"/>
                </a:solidFill>
                <a:cs typeface="+mn-ea"/>
                <a:sym typeface="+mn-lt"/>
              </a:rPr>
              <a:t>变量的描述统计</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5398770" cy="492125"/>
            <a:chOff x="516000" y="425108"/>
            <a:chExt cx="5398770" cy="492125"/>
          </a:xfrm>
        </p:grpSpPr>
        <p:sp>
          <p:nvSpPr>
            <p:cNvPr id="25" name="文本框 24"/>
            <p:cNvSpPr txBox="1"/>
            <p:nvPr/>
          </p:nvSpPr>
          <p:spPr>
            <a:xfrm>
              <a:off x="2711195" y="541948"/>
              <a:ext cx="3203575" cy="275590"/>
            </a:xfrm>
            <a:prstGeom prst="rect">
              <a:avLst/>
            </a:prstGeom>
            <a:noFill/>
          </p:spPr>
          <p:txBody>
            <a:bodyPr wrap="square">
              <a:spAutoFit/>
            </a:bodyPr>
            <a:lstStyle/>
            <a:p>
              <a:r>
                <a:rPr lang="en-US" altLang="zh-CN" sz="1200" i="1" spc="300" dirty="0">
                  <a:solidFill>
                    <a:schemeClr val="tx1">
                      <a:lumMod val="75000"/>
                      <a:lumOff val="25000"/>
                    </a:schemeClr>
                  </a:solidFill>
                  <a:cs typeface="+mn-ea"/>
                  <a:sym typeface="+mn-lt"/>
                </a:rPr>
                <a:t>Data Exploration</a:t>
              </a:r>
            </a:p>
          </p:txBody>
        </p:sp>
        <p:cxnSp>
          <p:nvCxnSpPr>
            <p:cNvPr id="17" name="直接连接符 16"/>
            <p:cNvCxnSpPr/>
            <p:nvPr/>
          </p:nvCxnSpPr>
          <p:spPr>
            <a:xfrm>
              <a:off x="280017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03.</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数据的探索</a:t>
              </a:r>
            </a:p>
          </p:txBody>
        </p:sp>
      </p:grpSp>
      <p:sp>
        <p:nvSpPr>
          <p:cNvPr id="5" name="文本框 4"/>
          <p:cNvSpPr txBox="1"/>
          <p:nvPr/>
        </p:nvSpPr>
        <p:spPr>
          <a:xfrm>
            <a:off x="1666496" y="1388348"/>
            <a:ext cx="3243532" cy="338554"/>
          </a:xfrm>
          <a:prstGeom prst="rect">
            <a:avLst/>
          </a:prstGeom>
          <a:noFill/>
        </p:spPr>
        <p:txBody>
          <a:bodyPr wrap="square" rtlCol="0">
            <a:spAutoFit/>
          </a:bodyPr>
          <a:lstStyle/>
          <a:p>
            <a:r>
              <a:rPr lang="zh-CN" altLang="en-US" sz="1600" dirty="0"/>
              <a:t>特征值的散点图</a:t>
            </a:r>
            <a:r>
              <a:rPr lang="en-US" altLang="zh-CN" sz="1600" dirty="0"/>
              <a:t>+</a:t>
            </a:r>
            <a:r>
              <a:rPr lang="zh-CN" altLang="en-US" sz="1600" dirty="0"/>
              <a:t>热力图如下：</a:t>
            </a:r>
          </a:p>
        </p:txBody>
      </p:sp>
      <p:pic>
        <p:nvPicPr>
          <p:cNvPr id="4" name="图片 3"/>
          <p:cNvPicPr>
            <a:picLocks noChangeAspect="1"/>
          </p:cNvPicPr>
          <p:nvPr/>
        </p:nvPicPr>
        <p:blipFill>
          <a:blip r:embed="rId2"/>
          <a:stretch>
            <a:fillRect/>
          </a:stretch>
        </p:blipFill>
        <p:spPr>
          <a:xfrm>
            <a:off x="685621" y="1869044"/>
            <a:ext cx="5886450" cy="3848100"/>
          </a:xfrm>
          <a:prstGeom prst="rect">
            <a:avLst/>
          </a:prstGeom>
        </p:spPr>
      </p:pic>
      <p:sp>
        <p:nvSpPr>
          <p:cNvPr id="12" name="文本框 1">
            <a:extLst>
              <a:ext uri="{FF2B5EF4-FFF2-40B4-BE49-F238E27FC236}">
                <a16:creationId xmlns:a16="http://schemas.microsoft.com/office/drawing/2014/main" id="{7303AE3F-E7E0-80D3-3AB9-76F5AFE7D9BD}"/>
              </a:ext>
            </a:extLst>
          </p:cNvPr>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3.3 PCA</a:t>
            </a:r>
            <a:r>
              <a:rPr lang="zh-CN" altLang="en-US" sz="2000" b="1" dirty="0">
                <a:solidFill>
                  <a:srgbClr val="1F6FF1"/>
                </a:solidFill>
                <a:cs typeface="+mn-ea"/>
                <a:sym typeface="+mn-lt"/>
              </a:rPr>
              <a:t>降维</a:t>
            </a:r>
          </a:p>
        </p:txBody>
      </p:sp>
      <p:grpSp>
        <p:nvGrpSpPr>
          <p:cNvPr id="13" name="组合 12">
            <a:extLst>
              <a:ext uri="{FF2B5EF4-FFF2-40B4-BE49-F238E27FC236}">
                <a16:creationId xmlns:a16="http://schemas.microsoft.com/office/drawing/2014/main" id="{2288FB64-B8E4-E871-E4CE-2B0A7907D707}"/>
              </a:ext>
            </a:extLst>
          </p:cNvPr>
          <p:cNvGrpSpPr/>
          <p:nvPr/>
        </p:nvGrpSpPr>
        <p:grpSpPr>
          <a:xfrm>
            <a:off x="7620000" y="3009900"/>
            <a:ext cx="4010300" cy="2016713"/>
            <a:chOff x="3631923" y="1877385"/>
            <a:chExt cx="7408633" cy="4442135"/>
          </a:xfrm>
        </p:grpSpPr>
        <p:sp>
          <p:nvSpPr>
            <p:cNvPr id="14" name="矩形 10">
              <a:extLst>
                <a:ext uri="{FF2B5EF4-FFF2-40B4-BE49-F238E27FC236}">
                  <a16:creationId xmlns:a16="http://schemas.microsoft.com/office/drawing/2014/main" id="{3AA2686B-78E5-C526-2F6B-6A0EC6B572BC}"/>
                </a:ext>
              </a:extLst>
            </p:cNvPr>
            <p:cNvSpPr/>
            <p:nvPr/>
          </p:nvSpPr>
          <p:spPr>
            <a:xfrm>
              <a:off x="3631923" y="1877385"/>
              <a:ext cx="7408633" cy="444213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cxnSp>
          <p:nvCxnSpPr>
            <p:cNvPr id="15" name="直接连接符 14">
              <a:extLst>
                <a:ext uri="{FF2B5EF4-FFF2-40B4-BE49-F238E27FC236}">
                  <a16:creationId xmlns:a16="http://schemas.microsoft.com/office/drawing/2014/main" id="{67B0433E-DD58-6B54-AF42-CB41BA71F369}"/>
                </a:ext>
              </a:extLst>
            </p:cNvPr>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F043210F-5820-0C5D-F95D-836ACFD3A62D}"/>
                </a:ext>
              </a:extLst>
            </p:cNvPr>
            <p:cNvSpPr/>
            <p:nvPr/>
          </p:nvSpPr>
          <p:spPr>
            <a:xfrm>
              <a:off x="3963990" y="2090545"/>
              <a:ext cx="6754680" cy="4079000"/>
            </a:xfrm>
            <a:prstGeom prst="rect">
              <a:avLst/>
            </a:prstGeom>
          </p:spPr>
          <p:txBody>
            <a:bodyPr wrap="square">
              <a:spAutoFit/>
            </a:bodyPr>
            <a:lstStyle/>
            <a:p>
              <a:pPr>
                <a:lnSpc>
                  <a:spcPct val="150000"/>
                </a:lnSpc>
                <a:defRPr/>
              </a:pPr>
              <a:r>
                <a:rPr lang="zh-CN" altLang="en-US" dirty="0"/>
                <a:t>其中具有较高贡献度的主成分有：</a:t>
              </a:r>
              <a:endParaRPr lang="en-US" altLang="zh-CN" dirty="0"/>
            </a:p>
            <a:p>
              <a:r>
                <a:rPr lang="en-US" altLang="zh-CN" dirty="0"/>
                <a:t>0, 1, 2, 3, 4, 5, 6, 7, 8, 9, 10, 11, 12, 13, 14, 15, 16, 17</a:t>
              </a:r>
              <a:r>
                <a:rPr lang="zh-CN" altLang="en-US" dirty="0"/>
                <a:t>（共</a:t>
              </a:r>
              <a:r>
                <a:rPr lang="en-US" altLang="zh-CN" dirty="0"/>
                <a:t>18</a:t>
              </a:r>
              <a:r>
                <a:rPr lang="zh-CN" altLang="en-US" dirty="0"/>
                <a:t>个主成分）</a:t>
              </a:r>
              <a:endParaRPr lang="en-US" altLang="zh-CN" dirty="0"/>
            </a:p>
            <a:p>
              <a:endParaRPr lang="en-US" altLang="zh-CN" dirty="0"/>
            </a:p>
            <a:p>
              <a:endParaRPr lang="en-US" altLang="zh-CN" dirty="0"/>
            </a:p>
            <a:p>
              <a:pPr algn="r"/>
              <a:r>
                <a:rPr lang="en-US" altLang="zh-CN" sz="1600" dirty="0"/>
                <a:t>*</a:t>
              </a:r>
              <a:r>
                <a:rPr lang="zh-CN" altLang="en-US" sz="1600" dirty="0"/>
                <a:t>（变量压缩的太少显然不合理）</a:t>
              </a:r>
            </a:p>
            <a:p>
              <a:pPr>
                <a:lnSpc>
                  <a:spcPct val="150000"/>
                </a:lnSpc>
                <a:defRPr/>
              </a:pPr>
              <a:endParaRPr lang="en-US" altLang="zh-CN" dirty="0"/>
            </a:p>
          </p:txBody>
        </p:sp>
      </p:gr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5398770" cy="492125"/>
            <a:chOff x="516000" y="425108"/>
            <a:chExt cx="5398770" cy="492125"/>
          </a:xfrm>
        </p:grpSpPr>
        <p:sp>
          <p:nvSpPr>
            <p:cNvPr id="25" name="文本框 24"/>
            <p:cNvSpPr txBox="1"/>
            <p:nvPr/>
          </p:nvSpPr>
          <p:spPr>
            <a:xfrm>
              <a:off x="2711195" y="541948"/>
              <a:ext cx="3203575" cy="275590"/>
            </a:xfrm>
            <a:prstGeom prst="rect">
              <a:avLst/>
            </a:prstGeom>
            <a:noFill/>
          </p:spPr>
          <p:txBody>
            <a:bodyPr wrap="square">
              <a:spAutoFit/>
            </a:bodyPr>
            <a:lstStyle/>
            <a:p>
              <a:r>
                <a:rPr lang="en-US" altLang="zh-CN" sz="1200" i="1" spc="300" dirty="0">
                  <a:solidFill>
                    <a:schemeClr val="tx1">
                      <a:lumMod val="75000"/>
                      <a:lumOff val="25000"/>
                    </a:schemeClr>
                  </a:solidFill>
                  <a:cs typeface="+mn-ea"/>
                  <a:sym typeface="+mn-lt"/>
                </a:rPr>
                <a:t>Data Exploration</a:t>
              </a:r>
            </a:p>
          </p:txBody>
        </p:sp>
        <p:cxnSp>
          <p:nvCxnSpPr>
            <p:cNvPr id="17" name="直接连接符 16"/>
            <p:cNvCxnSpPr/>
            <p:nvPr/>
          </p:nvCxnSpPr>
          <p:spPr>
            <a:xfrm>
              <a:off x="280017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03.</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数据的探索</a:t>
              </a:r>
            </a:p>
          </p:txBody>
        </p:sp>
      </p:grpSp>
      <p:sp>
        <p:nvSpPr>
          <p:cNvPr id="3" name="文本框 2"/>
          <p:cNvSpPr txBox="1"/>
          <p:nvPr/>
        </p:nvSpPr>
        <p:spPr>
          <a:xfrm>
            <a:off x="2557462" y="2029424"/>
            <a:ext cx="8277225" cy="369332"/>
          </a:xfrm>
          <a:prstGeom prst="rect">
            <a:avLst/>
          </a:prstGeom>
          <a:noFill/>
        </p:spPr>
        <p:txBody>
          <a:bodyPr wrap="square" rtlCol="0">
            <a:spAutoFit/>
          </a:bodyPr>
          <a:lstStyle/>
          <a:p>
            <a:r>
              <a:rPr lang="zh-CN" altLang="en-US" dirty="0"/>
              <a:t>比较降维前后的数据建模进行评估精确度（以决策树方法为例）：</a:t>
            </a:r>
          </a:p>
        </p:txBody>
      </p:sp>
      <p:sp>
        <p:nvSpPr>
          <p:cNvPr id="15" name="文本框 14"/>
          <p:cNvSpPr txBox="1"/>
          <p:nvPr/>
        </p:nvSpPr>
        <p:spPr>
          <a:xfrm>
            <a:off x="1814512" y="4643910"/>
            <a:ext cx="9020175" cy="369332"/>
          </a:xfrm>
          <a:prstGeom prst="rect">
            <a:avLst/>
          </a:prstGeom>
          <a:noFill/>
        </p:spPr>
        <p:txBody>
          <a:bodyPr wrap="square" rtlCol="0">
            <a:spAutoFit/>
          </a:bodyPr>
          <a:lstStyle/>
          <a:p>
            <a:r>
              <a:rPr lang="zh-CN" altLang="en-US" dirty="0"/>
              <a:t>结果：降维后精度只有</a:t>
            </a:r>
            <a:r>
              <a:rPr lang="en-US" altLang="zh-CN" dirty="0"/>
              <a:t>0.4</a:t>
            </a:r>
            <a:r>
              <a:rPr lang="zh-CN" altLang="en-US" dirty="0"/>
              <a:t>左右，故将数据降维为</a:t>
            </a:r>
            <a:r>
              <a:rPr lang="en-US" altLang="zh-CN" dirty="0"/>
              <a:t>18</a:t>
            </a:r>
            <a:r>
              <a:rPr lang="zh-CN" altLang="en-US" dirty="0"/>
              <a:t>个主成分显然不合适。</a:t>
            </a:r>
          </a:p>
        </p:txBody>
      </p:sp>
      <p:sp>
        <p:nvSpPr>
          <p:cNvPr id="33" name="文本框 32"/>
          <p:cNvSpPr txBox="1"/>
          <p:nvPr/>
        </p:nvSpPr>
        <p:spPr>
          <a:xfrm>
            <a:off x="1814512" y="5190085"/>
            <a:ext cx="9891713" cy="1623778"/>
          </a:xfrm>
          <a:prstGeom prst="rect">
            <a:avLst/>
          </a:prstGeom>
          <a:noFill/>
        </p:spPr>
        <p:txBody>
          <a:bodyPr wrap="square" rtlCol="0">
            <a:spAutoFit/>
          </a:bodyPr>
          <a:lstStyle/>
          <a:p>
            <a:pPr>
              <a:lnSpc>
                <a:spcPct val="150000"/>
              </a:lnSpc>
            </a:pPr>
            <a:r>
              <a:rPr lang="zh-CN" altLang="en-US" dirty="0"/>
              <a:t>结论：</a:t>
            </a:r>
            <a:r>
              <a:rPr lang="en-US" altLang="zh-CN" dirty="0"/>
              <a:t>PCA</a:t>
            </a:r>
            <a:r>
              <a:rPr lang="zh-CN" altLang="en-US" dirty="0"/>
              <a:t>贡献度阈值调整后</a:t>
            </a:r>
            <a:r>
              <a:rPr lang="en-US" altLang="zh-CN" dirty="0"/>
              <a:t>0.98</a:t>
            </a:r>
            <a:r>
              <a:rPr lang="zh-CN" altLang="en-US" dirty="0"/>
              <a:t>后精度也没有较大变化，本次实验不采用</a:t>
            </a:r>
            <a:r>
              <a:rPr lang="en-US" altLang="zh-CN" dirty="0"/>
              <a:t>PCA</a:t>
            </a:r>
            <a:r>
              <a:rPr lang="zh-CN" altLang="en-US" dirty="0"/>
              <a:t>降维数据。</a:t>
            </a:r>
            <a:endParaRPr lang="en-US" altLang="zh-CN" dirty="0"/>
          </a:p>
          <a:p>
            <a:pPr>
              <a:lnSpc>
                <a:spcPct val="150000"/>
              </a:lnSpc>
            </a:pPr>
            <a:endParaRPr lang="en-US" altLang="zh-CN" dirty="0"/>
          </a:p>
          <a:p>
            <a:pPr algn="r">
              <a:lnSpc>
                <a:spcPct val="150000"/>
              </a:lnSpc>
            </a:pPr>
            <a:r>
              <a:rPr lang="en-US" altLang="zh-CN" sz="1600" dirty="0"/>
              <a:t>*</a:t>
            </a:r>
            <a:r>
              <a:rPr lang="zh-CN" altLang="en-US" sz="1600" dirty="0"/>
              <a:t>数据</a:t>
            </a:r>
            <a:r>
              <a:rPr lang="en-US" altLang="zh-CN" sz="1600" dirty="0"/>
              <a:t>PCA</a:t>
            </a:r>
            <a:r>
              <a:rPr lang="zh-CN" altLang="en-US" sz="1600" dirty="0"/>
              <a:t>降维后的数据精确度的大幅下降？（时序数据特性？维度较高？）</a:t>
            </a:r>
            <a:endParaRPr lang="en-US" altLang="zh-CN" sz="1600" dirty="0"/>
          </a:p>
          <a:p>
            <a:pPr algn="r">
              <a:lnSpc>
                <a:spcPct val="150000"/>
              </a:lnSpc>
            </a:pPr>
            <a:r>
              <a:rPr lang="en-US" altLang="zh-CN" sz="1600" dirty="0"/>
              <a:t>*</a:t>
            </a:r>
            <a:r>
              <a:rPr lang="zh-CN" altLang="en-US" sz="1600" dirty="0"/>
              <a:t>降维后变量的个数</a:t>
            </a:r>
          </a:p>
        </p:txBody>
      </p:sp>
      <p:pic>
        <p:nvPicPr>
          <p:cNvPr id="5" name="图片 4">
            <a:extLst>
              <a:ext uri="{FF2B5EF4-FFF2-40B4-BE49-F238E27FC236}">
                <a16:creationId xmlns:a16="http://schemas.microsoft.com/office/drawing/2014/main" id="{EE400D7B-186F-F1F7-A9A3-BE0251172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462" y="2822991"/>
            <a:ext cx="6666667" cy="971429"/>
          </a:xfrm>
          <a:prstGeom prst="rect">
            <a:avLst/>
          </a:prstGeom>
        </p:spPr>
      </p:pic>
      <p:sp>
        <p:nvSpPr>
          <p:cNvPr id="16" name="文本框 1">
            <a:extLst>
              <a:ext uri="{FF2B5EF4-FFF2-40B4-BE49-F238E27FC236}">
                <a16:creationId xmlns:a16="http://schemas.microsoft.com/office/drawing/2014/main" id="{044E1F09-9042-F4F1-160A-4712F3460675}"/>
              </a:ext>
            </a:extLst>
          </p:cNvPr>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3.3 PCA</a:t>
            </a:r>
            <a:r>
              <a:rPr lang="zh-CN" altLang="en-US" sz="2000" b="1" dirty="0">
                <a:solidFill>
                  <a:srgbClr val="1F6FF1"/>
                </a:solidFill>
                <a:cs typeface="+mn-ea"/>
                <a:sym typeface="+mn-lt"/>
              </a:rPr>
              <a:t>降维</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04</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dirty="0">
                  <a:ln>
                    <a:noFill/>
                  </a:ln>
                  <a:solidFill>
                    <a:srgbClr val="2B2B2B"/>
                  </a:solidFill>
                  <a:uLnTx/>
                  <a:uFillTx/>
                  <a:latin typeface="+mj-ea"/>
                  <a:ea typeface="+mj-ea"/>
                  <a:cs typeface="+mn-ea"/>
                  <a:sym typeface="+mn-lt"/>
                </a:rPr>
                <a:t>模型的建立</a:t>
              </a:r>
              <a:endParaRPr kumimoji="0" lang="zh-CN" altLang="en-US" sz="6600" b="1" i="0" u="none" strike="noStrike" kern="1200" cap="none" spc="400" normalizeH="0" baseline="0" noProof="0" dirty="0">
                <a:ln>
                  <a:noFill/>
                </a:ln>
                <a:solidFill>
                  <a:srgbClr val="2B2B2B"/>
                </a:solidFill>
                <a:uLnTx/>
                <a:uFillTx/>
                <a:latin typeface="+mj-ea"/>
                <a:ea typeface="+mj-ea"/>
                <a:cs typeface="+mn-ea"/>
                <a:sym typeface="+mn-lt"/>
              </a:endParaRP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188166" y="1571625"/>
            <a:ext cx="559681" cy="559681"/>
            <a:chOff x="2235791" y="2339449"/>
            <a:chExt cx="559681" cy="559681"/>
          </a:xfrm>
        </p:grpSpPr>
        <p:sp>
          <p:nvSpPr>
            <p:cNvPr id="46" name="椭圆 45"/>
            <p:cNvSpPr/>
            <p:nvPr/>
          </p:nvSpPr>
          <p:spPr>
            <a:xfrm>
              <a:off x="2235791" y="233944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47" name="组合 46"/>
            <p:cNvGrpSpPr/>
            <p:nvPr/>
          </p:nvGrpSpPr>
          <p:grpSpPr>
            <a:xfrm>
              <a:off x="2359639" y="2463458"/>
              <a:ext cx="311984" cy="311662"/>
              <a:chOff x="7885113" y="400050"/>
              <a:chExt cx="1539876" cy="1538288"/>
            </a:xfrm>
            <a:solidFill>
              <a:schemeClr val="bg1"/>
            </a:solidFill>
            <a:effectLst/>
          </p:grpSpPr>
          <p:sp>
            <p:nvSpPr>
              <p:cNvPr id="48" name="Freeform 36"/>
              <p:cNvSpPr/>
              <p:nvPr/>
            </p:nvSpPr>
            <p:spPr bwMode="auto">
              <a:xfrm>
                <a:off x="8434388" y="949325"/>
                <a:ext cx="441325" cy="439738"/>
              </a:xfrm>
              <a:custGeom>
                <a:avLst/>
                <a:gdLst>
                  <a:gd name="T0" fmla="*/ 10 w 150"/>
                  <a:gd name="T1" fmla="*/ 103 h 150"/>
                  <a:gd name="T2" fmla="*/ 103 w 150"/>
                  <a:gd name="T3" fmla="*/ 10 h 150"/>
                  <a:gd name="T4" fmla="*/ 140 w 150"/>
                  <a:gd name="T5" fmla="*/ 10 h 150"/>
                  <a:gd name="T6" fmla="*/ 140 w 150"/>
                  <a:gd name="T7" fmla="*/ 10 h 150"/>
                  <a:gd name="T8" fmla="*/ 140 w 150"/>
                  <a:gd name="T9" fmla="*/ 47 h 150"/>
                  <a:gd name="T10" fmla="*/ 140 w 150"/>
                  <a:gd name="T11" fmla="*/ 47 h 150"/>
                  <a:gd name="T12" fmla="*/ 47 w 150"/>
                  <a:gd name="T13" fmla="*/ 140 h 150"/>
                  <a:gd name="T14" fmla="*/ 10 w 150"/>
                  <a:gd name="T15" fmla="*/ 140 h 150"/>
                  <a:gd name="T16" fmla="*/ 10 w 150"/>
                  <a:gd name="T17" fmla="*/ 140 h 150"/>
                  <a:gd name="T18" fmla="*/ 10 w 150"/>
                  <a:gd name="T19" fmla="*/ 10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0" y="103"/>
                    </a:moveTo>
                    <a:cubicBezTo>
                      <a:pt x="103" y="10"/>
                      <a:pt x="103" y="10"/>
                      <a:pt x="103" y="10"/>
                    </a:cubicBezTo>
                    <a:cubicBezTo>
                      <a:pt x="113" y="0"/>
                      <a:pt x="129" y="0"/>
                      <a:pt x="140" y="10"/>
                    </a:cubicBezTo>
                    <a:cubicBezTo>
                      <a:pt x="140" y="10"/>
                      <a:pt x="140" y="10"/>
                      <a:pt x="140" y="10"/>
                    </a:cubicBezTo>
                    <a:cubicBezTo>
                      <a:pt x="150" y="21"/>
                      <a:pt x="150" y="37"/>
                      <a:pt x="140" y="47"/>
                    </a:cubicBezTo>
                    <a:cubicBezTo>
                      <a:pt x="140" y="47"/>
                      <a:pt x="140" y="47"/>
                      <a:pt x="140" y="47"/>
                    </a:cubicBezTo>
                    <a:cubicBezTo>
                      <a:pt x="47" y="140"/>
                      <a:pt x="47" y="140"/>
                      <a:pt x="47" y="140"/>
                    </a:cubicBezTo>
                    <a:cubicBezTo>
                      <a:pt x="37" y="150"/>
                      <a:pt x="21" y="150"/>
                      <a:pt x="10" y="140"/>
                    </a:cubicBezTo>
                    <a:cubicBezTo>
                      <a:pt x="10" y="140"/>
                      <a:pt x="10" y="140"/>
                      <a:pt x="10" y="140"/>
                    </a:cubicBezTo>
                    <a:cubicBezTo>
                      <a:pt x="0" y="129"/>
                      <a:pt x="0" y="113"/>
                      <a:pt x="10"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49" name="Freeform 37"/>
              <p:cNvSpPr/>
              <p:nvPr/>
            </p:nvSpPr>
            <p:spPr bwMode="auto">
              <a:xfrm>
                <a:off x="8540751" y="400050"/>
                <a:ext cx="884238" cy="884238"/>
              </a:xfrm>
              <a:custGeom>
                <a:avLst/>
                <a:gdLst>
                  <a:gd name="T0" fmla="*/ 19 w 301"/>
                  <a:gd name="T1" fmla="*/ 232 h 301"/>
                  <a:gd name="T2" fmla="*/ 53 w 301"/>
                  <a:gd name="T3" fmla="*/ 198 h 301"/>
                  <a:gd name="T4" fmla="*/ 71 w 301"/>
                  <a:gd name="T5" fmla="*/ 140 h 301"/>
                  <a:gd name="T6" fmla="*/ 138 w 301"/>
                  <a:gd name="T7" fmla="*/ 72 h 301"/>
                  <a:gd name="T8" fmla="*/ 229 w 301"/>
                  <a:gd name="T9" fmla="*/ 72 h 301"/>
                  <a:gd name="T10" fmla="*/ 229 w 301"/>
                  <a:gd name="T11" fmla="*/ 162 h 301"/>
                  <a:gd name="T12" fmla="*/ 161 w 301"/>
                  <a:gd name="T13" fmla="*/ 230 h 301"/>
                  <a:gd name="T14" fmla="*/ 161 w 301"/>
                  <a:gd name="T15" fmla="*/ 230 h 301"/>
                  <a:gd name="T16" fmla="*/ 103 w 301"/>
                  <a:gd name="T17" fmla="*/ 247 h 301"/>
                  <a:gd name="T18" fmla="*/ 69 w 301"/>
                  <a:gd name="T19" fmla="*/ 281 h 301"/>
                  <a:gd name="T20" fmla="*/ 192 w 301"/>
                  <a:gd name="T21" fmla="*/ 261 h 301"/>
                  <a:gd name="T22" fmla="*/ 192 w 301"/>
                  <a:gd name="T23" fmla="*/ 261 h 301"/>
                  <a:gd name="T24" fmla="*/ 259 w 301"/>
                  <a:gd name="T25" fmla="*/ 193 h 301"/>
                  <a:gd name="T26" fmla="*/ 259 w 301"/>
                  <a:gd name="T27" fmla="*/ 41 h 301"/>
                  <a:gd name="T28" fmla="*/ 108 w 301"/>
                  <a:gd name="T29" fmla="*/ 41 h 301"/>
                  <a:gd name="T30" fmla="*/ 40 w 301"/>
                  <a:gd name="T31" fmla="*/ 109 h 301"/>
                  <a:gd name="T32" fmla="*/ 19 w 301"/>
                  <a:gd name="T33" fmla="*/ 23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19" y="232"/>
                    </a:moveTo>
                    <a:cubicBezTo>
                      <a:pt x="53" y="198"/>
                      <a:pt x="53" y="198"/>
                      <a:pt x="53" y="198"/>
                    </a:cubicBezTo>
                    <a:cubicBezTo>
                      <a:pt x="49" y="178"/>
                      <a:pt x="55" y="156"/>
                      <a:pt x="71" y="140"/>
                    </a:cubicBezTo>
                    <a:cubicBezTo>
                      <a:pt x="138" y="72"/>
                      <a:pt x="138" y="72"/>
                      <a:pt x="138" y="72"/>
                    </a:cubicBezTo>
                    <a:cubicBezTo>
                      <a:pt x="163" y="47"/>
                      <a:pt x="204" y="47"/>
                      <a:pt x="229" y="72"/>
                    </a:cubicBezTo>
                    <a:cubicBezTo>
                      <a:pt x="254" y="97"/>
                      <a:pt x="254" y="138"/>
                      <a:pt x="229" y="162"/>
                    </a:cubicBezTo>
                    <a:cubicBezTo>
                      <a:pt x="161" y="230"/>
                      <a:pt x="161" y="230"/>
                      <a:pt x="161" y="230"/>
                    </a:cubicBezTo>
                    <a:cubicBezTo>
                      <a:pt x="161" y="230"/>
                      <a:pt x="161" y="230"/>
                      <a:pt x="161" y="230"/>
                    </a:cubicBezTo>
                    <a:cubicBezTo>
                      <a:pt x="145" y="246"/>
                      <a:pt x="123" y="252"/>
                      <a:pt x="103" y="247"/>
                    </a:cubicBezTo>
                    <a:cubicBezTo>
                      <a:pt x="69" y="281"/>
                      <a:pt x="69" y="281"/>
                      <a:pt x="69" y="281"/>
                    </a:cubicBezTo>
                    <a:cubicBezTo>
                      <a:pt x="109" y="301"/>
                      <a:pt x="158" y="294"/>
                      <a:pt x="192" y="261"/>
                    </a:cubicBezTo>
                    <a:cubicBezTo>
                      <a:pt x="192" y="261"/>
                      <a:pt x="192" y="261"/>
                      <a:pt x="192" y="261"/>
                    </a:cubicBezTo>
                    <a:cubicBezTo>
                      <a:pt x="259" y="193"/>
                      <a:pt x="259" y="193"/>
                      <a:pt x="259" y="193"/>
                    </a:cubicBezTo>
                    <a:cubicBezTo>
                      <a:pt x="301" y="151"/>
                      <a:pt x="301" y="83"/>
                      <a:pt x="259" y="41"/>
                    </a:cubicBezTo>
                    <a:cubicBezTo>
                      <a:pt x="217" y="0"/>
                      <a:pt x="150" y="0"/>
                      <a:pt x="108" y="41"/>
                    </a:cubicBezTo>
                    <a:cubicBezTo>
                      <a:pt x="40" y="109"/>
                      <a:pt x="40" y="109"/>
                      <a:pt x="40" y="109"/>
                    </a:cubicBezTo>
                    <a:cubicBezTo>
                      <a:pt x="7" y="142"/>
                      <a:pt x="0" y="192"/>
                      <a:pt x="19" y="2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0" name="Freeform 38"/>
              <p:cNvSpPr/>
              <p:nvPr/>
            </p:nvSpPr>
            <p:spPr bwMode="auto">
              <a:xfrm>
                <a:off x="7885113" y="1055688"/>
                <a:ext cx="884238" cy="882650"/>
              </a:xfrm>
              <a:custGeom>
                <a:avLst/>
                <a:gdLst>
                  <a:gd name="T0" fmla="*/ 261 w 301"/>
                  <a:gd name="T1" fmla="*/ 192 h 301"/>
                  <a:gd name="T2" fmla="*/ 281 w 301"/>
                  <a:gd name="T3" fmla="*/ 69 h 301"/>
                  <a:gd name="T4" fmla="*/ 247 w 301"/>
                  <a:gd name="T5" fmla="*/ 103 h 301"/>
                  <a:gd name="T6" fmla="*/ 230 w 301"/>
                  <a:gd name="T7" fmla="*/ 161 h 301"/>
                  <a:gd name="T8" fmla="*/ 162 w 301"/>
                  <a:gd name="T9" fmla="*/ 229 h 301"/>
                  <a:gd name="T10" fmla="*/ 162 w 301"/>
                  <a:gd name="T11" fmla="*/ 229 h 301"/>
                  <a:gd name="T12" fmla="*/ 72 w 301"/>
                  <a:gd name="T13" fmla="*/ 229 h 301"/>
                  <a:gd name="T14" fmla="*/ 72 w 301"/>
                  <a:gd name="T15" fmla="*/ 138 h 301"/>
                  <a:gd name="T16" fmla="*/ 140 w 301"/>
                  <a:gd name="T17" fmla="*/ 71 h 301"/>
                  <a:gd name="T18" fmla="*/ 198 w 301"/>
                  <a:gd name="T19" fmla="*/ 54 h 301"/>
                  <a:gd name="T20" fmla="*/ 232 w 301"/>
                  <a:gd name="T21" fmla="*/ 19 h 301"/>
                  <a:gd name="T22" fmla="*/ 109 w 301"/>
                  <a:gd name="T23" fmla="*/ 40 h 301"/>
                  <a:gd name="T24" fmla="*/ 41 w 301"/>
                  <a:gd name="T25" fmla="*/ 108 h 301"/>
                  <a:gd name="T26" fmla="*/ 41 w 301"/>
                  <a:gd name="T27" fmla="*/ 259 h 301"/>
                  <a:gd name="T28" fmla="*/ 193 w 301"/>
                  <a:gd name="T29" fmla="*/ 259 h 301"/>
                  <a:gd name="T30" fmla="*/ 193 w 301"/>
                  <a:gd name="T31" fmla="*/ 259 h 301"/>
                  <a:gd name="T32" fmla="*/ 261 w 301"/>
                  <a:gd name="T33" fmla="*/ 19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261" y="192"/>
                    </a:moveTo>
                    <a:cubicBezTo>
                      <a:pt x="294" y="158"/>
                      <a:pt x="301" y="109"/>
                      <a:pt x="281" y="69"/>
                    </a:cubicBezTo>
                    <a:cubicBezTo>
                      <a:pt x="247" y="103"/>
                      <a:pt x="247" y="103"/>
                      <a:pt x="247" y="103"/>
                    </a:cubicBezTo>
                    <a:cubicBezTo>
                      <a:pt x="252" y="123"/>
                      <a:pt x="246" y="145"/>
                      <a:pt x="230" y="161"/>
                    </a:cubicBezTo>
                    <a:cubicBezTo>
                      <a:pt x="162" y="229"/>
                      <a:pt x="162" y="229"/>
                      <a:pt x="162" y="229"/>
                    </a:cubicBezTo>
                    <a:cubicBezTo>
                      <a:pt x="162" y="229"/>
                      <a:pt x="162" y="229"/>
                      <a:pt x="162" y="229"/>
                    </a:cubicBezTo>
                    <a:cubicBezTo>
                      <a:pt x="137" y="254"/>
                      <a:pt x="97" y="254"/>
                      <a:pt x="72" y="229"/>
                    </a:cubicBezTo>
                    <a:cubicBezTo>
                      <a:pt x="47" y="204"/>
                      <a:pt x="47" y="163"/>
                      <a:pt x="72" y="138"/>
                    </a:cubicBezTo>
                    <a:cubicBezTo>
                      <a:pt x="140" y="71"/>
                      <a:pt x="140" y="71"/>
                      <a:pt x="140" y="71"/>
                    </a:cubicBezTo>
                    <a:cubicBezTo>
                      <a:pt x="156" y="55"/>
                      <a:pt x="178" y="49"/>
                      <a:pt x="198" y="54"/>
                    </a:cubicBezTo>
                    <a:cubicBezTo>
                      <a:pt x="232" y="19"/>
                      <a:pt x="232" y="19"/>
                      <a:pt x="232" y="19"/>
                    </a:cubicBezTo>
                    <a:cubicBezTo>
                      <a:pt x="192" y="0"/>
                      <a:pt x="142" y="7"/>
                      <a:pt x="109" y="40"/>
                    </a:cubicBezTo>
                    <a:cubicBezTo>
                      <a:pt x="41" y="108"/>
                      <a:pt x="41" y="108"/>
                      <a:pt x="41" y="108"/>
                    </a:cubicBezTo>
                    <a:cubicBezTo>
                      <a:pt x="0" y="150"/>
                      <a:pt x="0" y="218"/>
                      <a:pt x="41" y="259"/>
                    </a:cubicBezTo>
                    <a:cubicBezTo>
                      <a:pt x="83" y="301"/>
                      <a:pt x="151" y="301"/>
                      <a:pt x="193" y="259"/>
                    </a:cubicBezTo>
                    <a:cubicBezTo>
                      <a:pt x="193" y="259"/>
                      <a:pt x="193" y="259"/>
                      <a:pt x="193" y="259"/>
                    </a:cubicBezTo>
                    <a:lnTo>
                      <a:pt x="261"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grpSp>
        <p:nvGrpSpPr>
          <p:cNvPr id="11" name="组合 10"/>
          <p:cNvGrpSpPr/>
          <p:nvPr/>
        </p:nvGrpSpPr>
        <p:grpSpPr>
          <a:xfrm>
            <a:off x="6715106" y="1571625"/>
            <a:ext cx="559681" cy="559681"/>
            <a:chOff x="6762731" y="2339449"/>
            <a:chExt cx="559681" cy="559681"/>
          </a:xfrm>
        </p:grpSpPr>
        <p:sp>
          <p:nvSpPr>
            <p:cNvPr id="75" name="椭圆 74"/>
            <p:cNvSpPr/>
            <p:nvPr/>
          </p:nvSpPr>
          <p:spPr>
            <a:xfrm>
              <a:off x="6762731" y="233944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76" name="组合 75"/>
            <p:cNvGrpSpPr/>
            <p:nvPr/>
          </p:nvGrpSpPr>
          <p:grpSpPr>
            <a:xfrm>
              <a:off x="6867070" y="2493501"/>
              <a:ext cx="351002" cy="251577"/>
              <a:chOff x="6510338" y="3348038"/>
              <a:chExt cx="739776" cy="530226"/>
            </a:xfrm>
            <a:solidFill>
              <a:schemeClr val="bg1"/>
            </a:solidFill>
            <a:effectLst/>
          </p:grpSpPr>
          <p:sp>
            <p:nvSpPr>
              <p:cNvPr id="77" name="Freeform 44"/>
              <p:cNvSpPr>
                <a:spLocks noEditPoints="1"/>
              </p:cNvSpPr>
              <p:nvPr/>
            </p:nvSpPr>
            <p:spPr bwMode="auto">
              <a:xfrm>
                <a:off x="6673851" y="3348038"/>
                <a:ext cx="412750" cy="527050"/>
              </a:xfrm>
              <a:custGeom>
                <a:avLst/>
                <a:gdLst>
                  <a:gd name="T0" fmla="*/ 141 w 141"/>
                  <a:gd name="T1" fmla="*/ 28 h 180"/>
                  <a:gd name="T2" fmla="*/ 99 w 141"/>
                  <a:gd name="T3" fmla="*/ 28 h 180"/>
                  <a:gd name="T4" fmla="*/ 99 w 141"/>
                  <a:gd name="T5" fmla="*/ 15 h 180"/>
                  <a:gd name="T6" fmla="*/ 87 w 141"/>
                  <a:gd name="T7" fmla="*/ 0 h 180"/>
                  <a:gd name="T8" fmla="*/ 51 w 141"/>
                  <a:gd name="T9" fmla="*/ 0 h 180"/>
                  <a:gd name="T10" fmla="*/ 38 w 141"/>
                  <a:gd name="T11" fmla="*/ 15 h 180"/>
                  <a:gd name="T12" fmla="*/ 38 w 141"/>
                  <a:gd name="T13" fmla="*/ 28 h 180"/>
                  <a:gd name="T14" fmla="*/ 0 w 141"/>
                  <a:gd name="T15" fmla="*/ 28 h 180"/>
                  <a:gd name="T16" fmla="*/ 0 w 141"/>
                  <a:gd name="T17" fmla="*/ 180 h 180"/>
                  <a:gd name="T18" fmla="*/ 141 w 141"/>
                  <a:gd name="T19" fmla="*/ 180 h 180"/>
                  <a:gd name="T20" fmla="*/ 141 w 141"/>
                  <a:gd name="T21" fmla="*/ 28 h 180"/>
                  <a:gd name="T22" fmla="*/ 89 w 141"/>
                  <a:gd name="T23" fmla="*/ 26 h 180"/>
                  <a:gd name="T24" fmla="*/ 88 w 141"/>
                  <a:gd name="T25" fmla="*/ 28 h 180"/>
                  <a:gd name="T26" fmla="*/ 50 w 141"/>
                  <a:gd name="T27" fmla="*/ 28 h 180"/>
                  <a:gd name="T28" fmla="*/ 49 w 141"/>
                  <a:gd name="T29" fmla="*/ 26 h 180"/>
                  <a:gd name="T30" fmla="*/ 49 w 141"/>
                  <a:gd name="T31" fmla="*/ 14 h 180"/>
                  <a:gd name="T32" fmla="*/ 53 w 141"/>
                  <a:gd name="T33" fmla="*/ 10 h 180"/>
                  <a:gd name="T34" fmla="*/ 85 w 141"/>
                  <a:gd name="T35" fmla="*/ 10 h 180"/>
                  <a:gd name="T36" fmla="*/ 89 w 141"/>
                  <a:gd name="T37" fmla="*/ 14 h 180"/>
                  <a:gd name="T38" fmla="*/ 89 w 141"/>
                  <a:gd name="T39" fmla="*/ 2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 h="180">
                    <a:moveTo>
                      <a:pt x="141" y="28"/>
                    </a:moveTo>
                    <a:cubicBezTo>
                      <a:pt x="99" y="28"/>
                      <a:pt x="99" y="28"/>
                      <a:pt x="99" y="28"/>
                    </a:cubicBezTo>
                    <a:cubicBezTo>
                      <a:pt x="99" y="15"/>
                      <a:pt x="99" y="15"/>
                      <a:pt x="99" y="15"/>
                    </a:cubicBezTo>
                    <a:cubicBezTo>
                      <a:pt x="99" y="6"/>
                      <a:pt x="94" y="0"/>
                      <a:pt x="87" y="0"/>
                    </a:cubicBezTo>
                    <a:cubicBezTo>
                      <a:pt x="51" y="0"/>
                      <a:pt x="51" y="0"/>
                      <a:pt x="51" y="0"/>
                    </a:cubicBezTo>
                    <a:cubicBezTo>
                      <a:pt x="44" y="0"/>
                      <a:pt x="38" y="6"/>
                      <a:pt x="38" y="15"/>
                    </a:cubicBezTo>
                    <a:cubicBezTo>
                      <a:pt x="38" y="28"/>
                      <a:pt x="38" y="28"/>
                      <a:pt x="38" y="28"/>
                    </a:cubicBezTo>
                    <a:cubicBezTo>
                      <a:pt x="0" y="28"/>
                      <a:pt x="0" y="28"/>
                      <a:pt x="0" y="28"/>
                    </a:cubicBezTo>
                    <a:cubicBezTo>
                      <a:pt x="0" y="180"/>
                      <a:pt x="0" y="180"/>
                      <a:pt x="0" y="180"/>
                    </a:cubicBezTo>
                    <a:cubicBezTo>
                      <a:pt x="141" y="180"/>
                      <a:pt x="141" y="180"/>
                      <a:pt x="141" y="180"/>
                    </a:cubicBezTo>
                    <a:lnTo>
                      <a:pt x="141" y="28"/>
                    </a:lnTo>
                    <a:close/>
                    <a:moveTo>
                      <a:pt x="89" y="26"/>
                    </a:moveTo>
                    <a:cubicBezTo>
                      <a:pt x="89" y="27"/>
                      <a:pt x="89" y="28"/>
                      <a:pt x="88" y="28"/>
                    </a:cubicBezTo>
                    <a:cubicBezTo>
                      <a:pt x="50" y="28"/>
                      <a:pt x="50" y="28"/>
                      <a:pt x="50" y="28"/>
                    </a:cubicBezTo>
                    <a:cubicBezTo>
                      <a:pt x="50" y="28"/>
                      <a:pt x="49" y="27"/>
                      <a:pt x="49" y="26"/>
                    </a:cubicBezTo>
                    <a:cubicBezTo>
                      <a:pt x="49" y="14"/>
                      <a:pt x="49" y="14"/>
                      <a:pt x="49" y="14"/>
                    </a:cubicBezTo>
                    <a:cubicBezTo>
                      <a:pt x="49" y="12"/>
                      <a:pt x="51" y="10"/>
                      <a:pt x="53" y="10"/>
                    </a:cubicBezTo>
                    <a:cubicBezTo>
                      <a:pt x="85" y="10"/>
                      <a:pt x="85" y="10"/>
                      <a:pt x="85" y="10"/>
                    </a:cubicBezTo>
                    <a:cubicBezTo>
                      <a:pt x="87" y="10"/>
                      <a:pt x="89" y="12"/>
                      <a:pt x="89" y="14"/>
                    </a:cubicBezTo>
                    <a:lnTo>
                      <a:pt x="89"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78" name="Freeform 45"/>
              <p:cNvSpPr/>
              <p:nvPr/>
            </p:nvSpPr>
            <p:spPr bwMode="auto">
              <a:xfrm>
                <a:off x="6510338" y="3432176"/>
                <a:ext cx="128588" cy="446088"/>
              </a:xfrm>
              <a:custGeom>
                <a:avLst/>
                <a:gdLst>
                  <a:gd name="T0" fmla="*/ 0 w 44"/>
                  <a:gd name="T1" fmla="*/ 33 h 152"/>
                  <a:gd name="T2" fmla="*/ 3 w 44"/>
                  <a:gd name="T3" fmla="*/ 124 h 152"/>
                  <a:gd name="T4" fmla="*/ 30 w 44"/>
                  <a:gd name="T5" fmla="*/ 152 h 152"/>
                  <a:gd name="T6" fmla="*/ 44 w 44"/>
                  <a:gd name="T7" fmla="*/ 152 h 152"/>
                  <a:gd name="T8" fmla="*/ 44 w 44"/>
                  <a:gd name="T9" fmla="*/ 0 h 152"/>
                  <a:gd name="T10" fmla="*/ 28 w 44"/>
                  <a:gd name="T11" fmla="*/ 0 h 152"/>
                  <a:gd name="T12" fmla="*/ 0 w 44"/>
                  <a:gd name="T13" fmla="*/ 33 h 152"/>
                </a:gdLst>
                <a:ahLst/>
                <a:cxnLst>
                  <a:cxn ang="0">
                    <a:pos x="T0" y="T1"/>
                  </a:cxn>
                  <a:cxn ang="0">
                    <a:pos x="T2" y="T3"/>
                  </a:cxn>
                  <a:cxn ang="0">
                    <a:pos x="T4" y="T5"/>
                  </a:cxn>
                  <a:cxn ang="0">
                    <a:pos x="T6" y="T7"/>
                  </a:cxn>
                  <a:cxn ang="0">
                    <a:pos x="T8" y="T9"/>
                  </a:cxn>
                  <a:cxn ang="0">
                    <a:pos x="T10" y="T11"/>
                  </a:cxn>
                  <a:cxn ang="0">
                    <a:pos x="T12" y="T13"/>
                  </a:cxn>
                </a:cxnLst>
                <a:rect l="0" t="0" r="r" b="b"/>
                <a:pathLst>
                  <a:path w="44" h="152">
                    <a:moveTo>
                      <a:pt x="0" y="33"/>
                    </a:moveTo>
                    <a:cubicBezTo>
                      <a:pt x="3" y="124"/>
                      <a:pt x="3" y="124"/>
                      <a:pt x="3" y="124"/>
                    </a:cubicBezTo>
                    <a:cubicBezTo>
                      <a:pt x="3" y="140"/>
                      <a:pt x="12" y="152"/>
                      <a:pt x="30" y="152"/>
                    </a:cubicBezTo>
                    <a:cubicBezTo>
                      <a:pt x="44" y="152"/>
                      <a:pt x="44" y="152"/>
                      <a:pt x="44" y="152"/>
                    </a:cubicBezTo>
                    <a:cubicBezTo>
                      <a:pt x="44" y="0"/>
                      <a:pt x="44" y="0"/>
                      <a:pt x="44" y="0"/>
                    </a:cubicBezTo>
                    <a:cubicBezTo>
                      <a:pt x="28" y="0"/>
                      <a:pt x="28" y="0"/>
                      <a:pt x="28" y="0"/>
                    </a:cubicBezTo>
                    <a:cubicBezTo>
                      <a:pt x="9" y="0"/>
                      <a:pt x="0" y="1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79" name="Freeform 46"/>
              <p:cNvSpPr/>
              <p:nvPr/>
            </p:nvSpPr>
            <p:spPr bwMode="auto">
              <a:xfrm>
                <a:off x="7121526" y="3429001"/>
                <a:ext cx="128588" cy="449263"/>
              </a:xfrm>
              <a:custGeom>
                <a:avLst/>
                <a:gdLst>
                  <a:gd name="T0" fmla="*/ 44 w 44"/>
                  <a:gd name="T1" fmla="*/ 125 h 153"/>
                  <a:gd name="T2" fmla="*/ 44 w 44"/>
                  <a:gd name="T3" fmla="*/ 34 h 153"/>
                  <a:gd name="T4" fmla="*/ 18 w 44"/>
                  <a:gd name="T5" fmla="*/ 0 h 153"/>
                  <a:gd name="T6" fmla="*/ 0 w 44"/>
                  <a:gd name="T7" fmla="*/ 0 h 153"/>
                  <a:gd name="T8" fmla="*/ 0 w 44"/>
                  <a:gd name="T9" fmla="*/ 153 h 153"/>
                  <a:gd name="T10" fmla="*/ 18 w 44"/>
                  <a:gd name="T11" fmla="*/ 153 h 153"/>
                  <a:gd name="T12" fmla="*/ 44 w 44"/>
                  <a:gd name="T13" fmla="*/ 125 h 153"/>
                </a:gdLst>
                <a:ahLst/>
                <a:cxnLst>
                  <a:cxn ang="0">
                    <a:pos x="T0" y="T1"/>
                  </a:cxn>
                  <a:cxn ang="0">
                    <a:pos x="T2" y="T3"/>
                  </a:cxn>
                  <a:cxn ang="0">
                    <a:pos x="T4" y="T5"/>
                  </a:cxn>
                  <a:cxn ang="0">
                    <a:pos x="T6" y="T7"/>
                  </a:cxn>
                  <a:cxn ang="0">
                    <a:pos x="T8" y="T9"/>
                  </a:cxn>
                  <a:cxn ang="0">
                    <a:pos x="T10" y="T11"/>
                  </a:cxn>
                  <a:cxn ang="0">
                    <a:pos x="T12" y="T13"/>
                  </a:cxn>
                </a:cxnLst>
                <a:rect l="0" t="0" r="r" b="b"/>
                <a:pathLst>
                  <a:path w="44" h="153">
                    <a:moveTo>
                      <a:pt x="44" y="125"/>
                    </a:moveTo>
                    <a:cubicBezTo>
                      <a:pt x="44" y="34"/>
                      <a:pt x="44" y="34"/>
                      <a:pt x="44" y="34"/>
                    </a:cubicBezTo>
                    <a:cubicBezTo>
                      <a:pt x="44" y="13"/>
                      <a:pt x="33" y="0"/>
                      <a:pt x="18" y="0"/>
                    </a:cubicBezTo>
                    <a:cubicBezTo>
                      <a:pt x="0" y="0"/>
                      <a:pt x="0" y="0"/>
                      <a:pt x="0" y="0"/>
                    </a:cubicBezTo>
                    <a:cubicBezTo>
                      <a:pt x="0" y="153"/>
                      <a:pt x="0" y="153"/>
                      <a:pt x="0" y="153"/>
                    </a:cubicBezTo>
                    <a:cubicBezTo>
                      <a:pt x="18" y="153"/>
                      <a:pt x="18" y="153"/>
                      <a:pt x="18" y="153"/>
                    </a:cubicBezTo>
                    <a:cubicBezTo>
                      <a:pt x="33" y="153"/>
                      <a:pt x="44" y="143"/>
                      <a:pt x="4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sp>
        <p:nvSpPr>
          <p:cNvPr id="92" name="文本框 1"/>
          <p:cNvSpPr txBox="1"/>
          <p:nvPr/>
        </p:nvSpPr>
        <p:spPr>
          <a:xfrm>
            <a:off x="2741170" y="1634826"/>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4.1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神经网络</a:t>
            </a:r>
          </a:p>
        </p:txBody>
      </p:sp>
      <p:grpSp>
        <p:nvGrpSpPr>
          <p:cNvPr id="15" name="组合 14"/>
          <p:cNvGrpSpPr/>
          <p:nvPr/>
        </p:nvGrpSpPr>
        <p:grpSpPr>
          <a:xfrm>
            <a:off x="2188166" y="2757510"/>
            <a:ext cx="559681" cy="559681"/>
            <a:chOff x="2235791" y="3525334"/>
            <a:chExt cx="559681" cy="559681"/>
          </a:xfrm>
        </p:grpSpPr>
        <p:sp>
          <p:nvSpPr>
            <p:cNvPr id="52" name="椭圆 51"/>
            <p:cNvSpPr/>
            <p:nvPr/>
          </p:nvSpPr>
          <p:spPr>
            <a:xfrm>
              <a:off x="2235791" y="3525334"/>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53" name="组合 52"/>
            <p:cNvGrpSpPr/>
            <p:nvPr/>
          </p:nvGrpSpPr>
          <p:grpSpPr>
            <a:xfrm>
              <a:off x="2341949" y="3695658"/>
              <a:ext cx="347364" cy="219032"/>
              <a:chOff x="5262563" y="628650"/>
              <a:chExt cx="1714501" cy="1081088"/>
            </a:xfrm>
            <a:solidFill>
              <a:schemeClr val="bg1"/>
            </a:solidFill>
            <a:effectLst/>
          </p:grpSpPr>
          <p:sp>
            <p:nvSpPr>
              <p:cNvPr id="54" name="Freeform 30"/>
              <p:cNvSpPr/>
              <p:nvPr/>
            </p:nvSpPr>
            <p:spPr bwMode="auto">
              <a:xfrm>
                <a:off x="5538788" y="1468438"/>
                <a:ext cx="1155700" cy="65088"/>
              </a:xfrm>
              <a:custGeom>
                <a:avLst/>
                <a:gdLst>
                  <a:gd name="T0" fmla="*/ 0 w 728"/>
                  <a:gd name="T1" fmla="*/ 41 h 41"/>
                  <a:gd name="T2" fmla="*/ 0 w 728"/>
                  <a:gd name="T3" fmla="*/ 0 h 41"/>
                  <a:gd name="T4" fmla="*/ 728 w 728"/>
                  <a:gd name="T5" fmla="*/ 0 h 41"/>
                  <a:gd name="T6" fmla="*/ 728 w 728"/>
                  <a:gd name="T7" fmla="*/ 41 h 41"/>
                  <a:gd name="T8" fmla="*/ 0 w 728"/>
                  <a:gd name="T9" fmla="*/ 41 h 41"/>
                  <a:gd name="T10" fmla="*/ 0 w 728"/>
                  <a:gd name="T11" fmla="*/ 41 h 41"/>
                </a:gdLst>
                <a:ahLst/>
                <a:cxnLst>
                  <a:cxn ang="0">
                    <a:pos x="T0" y="T1"/>
                  </a:cxn>
                  <a:cxn ang="0">
                    <a:pos x="T2" y="T3"/>
                  </a:cxn>
                  <a:cxn ang="0">
                    <a:pos x="T4" y="T5"/>
                  </a:cxn>
                  <a:cxn ang="0">
                    <a:pos x="T6" y="T7"/>
                  </a:cxn>
                  <a:cxn ang="0">
                    <a:pos x="T8" y="T9"/>
                  </a:cxn>
                  <a:cxn ang="0">
                    <a:pos x="T10" y="T11"/>
                  </a:cxn>
                </a:cxnLst>
                <a:rect l="0" t="0" r="r" b="b"/>
                <a:pathLst>
                  <a:path w="728" h="41">
                    <a:moveTo>
                      <a:pt x="0" y="41"/>
                    </a:moveTo>
                    <a:lnTo>
                      <a:pt x="0" y="0"/>
                    </a:lnTo>
                    <a:lnTo>
                      <a:pt x="728" y="0"/>
                    </a:lnTo>
                    <a:lnTo>
                      <a:pt x="728" y="41"/>
                    </a:lnTo>
                    <a:lnTo>
                      <a:pt x="0" y="41"/>
                    </a:lnTo>
                    <a:lnTo>
                      <a:pt x="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5" name="Freeform 31"/>
              <p:cNvSpPr/>
              <p:nvPr/>
            </p:nvSpPr>
            <p:spPr bwMode="auto">
              <a:xfrm>
                <a:off x="6088063" y="901700"/>
                <a:ext cx="65088" cy="587375"/>
              </a:xfrm>
              <a:custGeom>
                <a:avLst/>
                <a:gdLst>
                  <a:gd name="T0" fmla="*/ 0 w 41"/>
                  <a:gd name="T1" fmla="*/ 370 h 370"/>
                  <a:gd name="T2" fmla="*/ 0 w 41"/>
                  <a:gd name="T3" fmla="*/ 0 h 370"/>
                  <a:gd name="T4" fmla="*/ 41 w 41"/>
                  <a:gd name="T5" fmla="*/ 0 h 370"/>
                  <a:gd name="T6" fmla="*/ 41 w 41"/>
                  <a:gd name="T7" fmla="*/ 370 h 370"/>
                  <a:gd name="T8" fmla="*/ 0 w 41"/>
                  <a:gd name="T9" fmla="*/ 370 h 370"/>
                  <a:gd name="T10" fmla="*/ 0 w 41"/>
                  <a:gd name="T11" fmla="*/ 370 h 370"/>
                </a:gdLst>
                <a:ahLst/>
                <a:cxnLst>
                  <a:cxn ang="0">
                    <a:pos x="T0" y="T1"/>
                  </a:cxn>
                  <a:cxn ang="0">
                    <a:pos x="T2" y="T3"/>
                  </a:cxn>
                  <a:cxn ang="0">
                    <a:pos x="T4" y="T5"/>
                  </a:cxn>
                  <a:cxn ang="0">
                    <a:pos x="T6" y="T7"/>
                  </a:cxn>
                  <a:cxn ang="0">
                    <a:pos x="T8" y="T9"/>
                  </a:cxn>
                  <a:cxn ang="0">
                    <a:pos x="T10" y="T11"/>
                  </a:cxn>
                </a:cxnLst>
                <a:rect l="0" t="0" r="r" b="b"/>
                <a:pathLst>
                  <a:path w="41" h="370">
                    <a:moveTo>
                      <a:pt x="0" y="370"/>
                    </a:moveTo>
                    <a:lnTo>
                      <a:pt x="0" y="0"/>
                    </a:lnTo>
                    <a:lnTo>
                      <a:pt x="41" y="0"/>
                    </a:lnTo>
                    <a:lnTo>
                      <a:pt x="41" y="370"/>
                    </a:lnTo>
                    <a:lnTo>
                      <a:pt x="0" y="370"/>
                    </a:lnTo>
                    <a:lnTo>
                      <a:pt x="0" y="3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6" name="Freeform 32"/>
              <p:cNvSpPr/>
              <p:nvPr/>
            </p:nvSpPr>
            <p:spPr bwMode="auto">
              <a:xfrm>
                <a:off x="5262563" y="1292225"/>
                <a:ext cx="431800" cy="417513"/>
              </a:xfrm>
              <a:custGeom>
                <a:avLst/>
                <a:gdLst>
                  <a:gd name="T0" fmla="*/ 147 w 147"/>
                  <a:gd name="T1" fmla="*/ 120 h 142"/>
                  <a:gd name="T2" fmla="*/ 124 w 147"/>
                  <a:gd name="T3" fmla="*/ 142 h 142"/>
                  <a:gd name="T4" fmla="*/ 23 w 147"/>
                  <a:gd name="T5" fmla="*/ 142 h 142"/>
                  <a:gd name="T6" fmla="*/ 0 w 147"/>
                  <a:gd name="T7" fmla="*/ 120 h 142"/>
                  <a:gd name="T8" fmla="*/ 0 w 147"/>
                  <a:gd name="T9" fmla="*/ 22 h 142"/>
                  <a:gd name="T10" fmla="*/ 23 w 147"/>
                  <a:gd name="T11" fmla="*/ 0 h 142"/>
                  <a:gd name="T12" fmla="*/ 124 w 147"/>
                  <a:gd name="T13" fmla="*/ 0 h 142"/>
                  <a:gd name="T14" fmla="*/ 147 w 147"/>
                  <a:gd name="T15" fmla="*/ 22 h 142"/>
                  <a:gd name="T16" fmla="*/ 147 w 147"/>
                  <a:gd name="T17" fmla="*/ 1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142">
                    <a:moveTo>
                      <a:pt x="147" y="120"/>
                    </a:moveTo>
                    <a:cubicBezTo>
                      <a:pt x="147" y="132"/>
                      <a:pt x="137" y="142"/>
                      <a:pt x="124" y="142"/>
                    </a:cubicBezTo>
                    <a:cubicBezTo>
                      <a:pt x="23" y="142"/>
                      <a:pt x="23" y="142"/>
                      <a:pt x="23" y="142"/>
                    </a:cubicBezTo>
                    <a:cubicBezTo>
                      <a:pt x="10" y="142"/>
                      <a:pt x="0" y="132"/>
                      <a:pt x="0" y="120"/>
                    </a:cubicBezTo>
                    <a:cubicBezTo>
                      <a:pt x="0" y="22"/>
                      <a:pt x="0" y="22"/>
                      <a:pt x="0" y="22"/>
                    </a:cubicBezTo>
                    <a:cubicBezTo>
                      <a:pt x="0" y="10"/>
                      <a:pt x="10" y="0"/>
                      <a:pt x="23" y="0"/>
                    </a:cubicBezTo>
                    <a:cubicBezTo>
                      <a:pt x="124" y="0"/>
                      <a:pt x="124" y="0"/>
                      <a:pt x="124" y="0"/>
                    </a:cubicBezTo>
                    <a:cubicBezTo>
                      <a:pt x="137" y="0"/>
                      <a:pt x="147" y="10"/>
                      <a:pt x="147" y="22"/>
                    </a:cubicBezTo>
                    <a:lnTo>
                      <a:pt x="147"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7" name="Freeform 33"/>
              <p:cNvSpPr/>
              <p:nvPr/>
            </p:nvSpPr>
            <p:spPr bwMode="auto">
              <a:xfrm>
                <a:off x="5907088" y="1292225"/>
                <a:ext cx="428625" cy="417513"/>
              </a:xfrm>
              <a:custGeom>
                <a:avLst/>
                <a:gdLst>
                  <a:gd name="T0" fmla="*/ 146 w 146"/>
                  <a:gd name="T1" fmla="*/ 120 h 142"/>
                  <a:gd name="T2" fmla="*/ 123 w 146"/>
                  <a:gd name="T3" fmla="*/ 142 h 142"/>
                  <a:gd name="T4" fmla="*/ 22 w 146"/>
                  <a:gd name="T5" fmla="*/ 142 h 142"/>
                  <a:gd name="T6" fmla="*/ 0 w 146"/>
                  <a:gd name="T7" fmla="*/ 120 h 142"/>
                  <a:gd name="T8" fmla="*/ 0 w 146"/>
                  <a:gd name="T9" fmla="*/ 22 h 142"/>
                  <a:gd name="T10" fmla="*/ 22 w 146"/>
                  <a:gd name="T11" fmla="*/ 0 h 142"/>
                  <a:gd name="T12" fmla="*/ 123 w 146"/>
                  <a:gd name="T13" fmla="*/ 0 h 142"/>
                  <a:gd name="T14" fmla="*/ 146 w 146"/>
                  <a:gd name="T15" fmla="*/ 22 h 142"/>
                  <a:gd name="T16" fmla="*/ 146 w 146"/>
                  <a:gd name="T17" fmla="*/ 1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2">
                    <a:moveTo>
                      <a:pt x="146" y="120"/>
                    </a:moveTo>
                    <a:cubicBezTo>
                      <a:pt x="146" y="132"/>
                      <a:pt x="136" y="142"/>
                      <a:pt x="123" y="142"/>
                    </a:cubicBezTo>
                    <a:cubicBezTo>
                      <a:pt x="22" y="142"/>
                      <a:pt x="22" y="142"/>
                      <a:pt x="22" y="142"/>
                    </a:cubicBezTo>
                    <a:cubicBezTo>
                      <a:pt x="10" y="142"/>
                      <a:pt x="0" y="132"/>
                      <a:pt x="0" y="120"/>
                    </a:cubicBezTo>
                    <a:cubicBezTo>
                      <a:pt x="0" y="22"/>
                      <a:pt x="0" y="22"/>
                      <a:pt x="0" y="22"/>
                    </a:cubicBezTo>
                    <a:cubicBezTo>
                      <a:pt x="0" y="10"/>
                      <a:pt x="10" y="0"/>
                      <a:pt x="22" y="0"/>
                    </a:cubicBezTo>
                    <a:cubicBezTo>
                      <a:pt x="123" y="0"/>
                      <a:pt x="123" y="0"/>
                      <a:pt x="123" y="0"/>
                    </a:cubicBezTo>
                    <a:cubicBezTo>
                      <a:pt x="136" y="0"/>
                      <a:pt x="146" y="10"/>
                      <a:pt x="146" y="22"/>
                    </a:cubicBezTo>
                    <a:lnTo>
                      <a:pt x="146"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8" name="Freeform 34"/>
              <p:cNvSpPr/>
              <p:nvPr/>
            </p:nvSpPr>
            <p:spPr bwMode="auto">
              <a:xfrm>
                <a:off x="6546851" y="1292225"/>
                <a:ext cx="430213" cy="417513"/>
              </a:xfrm>
              <a:custGeom>
                <a:avLst/>
                <a:gdLst>
                  <a:gd name="T0" fmla="*/ 146 w 146"/>
                  <a:gd name="T1" fmla="*/ 120 h 142"/>
                  <a:gd name="T2" fmla="*/ 124 w 146"/>
                  <a:gd name="T3" fmla="*/ 142 h 142"/>
                  <a:gd name="T4" fmla="*/ 22 w 146"/>
                  <a:gd name="T5" fmla="*/ 142 h 142"/>
                  <a:gd name="T6" fmla="*/ 0 w 146"/>
                  <a:gd name="T7" fmla="*/ 120 h 142"/>
                  <a:gd name="T8" fmla="*/ 0 w 146"/>
                  <a:gd name="T9" fmla="*/ 22 h 142"/>
                  <a:gd name="T10" fmla="*/ 22 w 146"/>
                  <a:gd name="T11" fmla="*/ 0 h 142"/>
                  <a:gd name="T12" fmla="*/ 124 w 146"/>
                  <a:gd name="T13" fmla="*/ 0 h 142"/>
                  <a:gd name="T14" fmla="*/ 146 w 146"/>
                  <a:gd name="T15" fmla="*/ 22 h 142"/>
                  <a:gd name="T16" fmla="*/ 146 w 146"/>
                  <a:gd name="T17" fmla="*/ 1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2">
                    <a:moveTo>
                      <a:pt x="146" y="120"/>
                    </a:moveTo>
                    <a:cubicBezTo>
                      <a:pt x="146" y="132"/>
                      <a:pt x="136" y="142"/>
                      <a:pt x="124" y="142"/>
                    </a:cubicBezTo>
                    <a:cubicBezTo>
                      <a:pt x="22" y="142"/>
                      <a:pt x="22" y="142"/>
                      <a:pt x="22" y="142"/>
                    </a:cubicBezTo>
                    <a:cubicBezTo>
                      <a:pt x="10" y="142"/>
                      <a:pt x="0" y="132"/>
                      <a:pt x="0" y="120"/>
                    </a:cubicBezTo>
                    <a:cubicBezTo>
                      <a:pt x="0" y="22"/>
                      <a:pt x="0" y="22"/>
                      <a:pt x="0" y="22"/>
                    </a:cubicBezTo>
                    <a:cubicBezTo>
                      <a:pt x="0" y="10"/>
                      <a:pt x="10" y="0"/>
                      <a:pt x="22" y="0"/>
                    </a:cubicBezTo>
                    <a:cubicBezTo>
                      <a:pt x="124" y="0"/>
                      <a:pt x="124" y="0"/>
                      <a:pt x="124" y="0"/>
                    </a:cubicBezTo>
                    <a:cubicBezTo>
                      <a:pt x="136" y="0"/>
                      <a:pt x="146" y="10"/>
                      <a:pt x="146" y="22"/>
                    </a:cubicBezTo>
                    <a:lnTo>
                      <a:pt x="146"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9" name="Freeform 35"/>
              <p:cNvSpPr/>
              <p:nvPr/>
            </p:nvSpPr>
            <p:spPr bwMode="auto">
              <a:xfrm>
                <a:off x="5611813" y="628650"/>
                <a:ext cx="1014413" cy="417513"/>
              </a:xfrm>
              <a:custGeom>
                <a:avLst/>
                <a:gdLst>
                  <a:gd name="T0" fmla="*/ 345 w 345"/>
                  <a:gd name="T1" fmla="*/ 120 h 142"/>
                  <a:gd name="T2" fmla="*/ 323 w 345"/>
                  <a:gd name="T3" fmla="*/ 142 h 142"/>
                  <a:gd name="T4" fmla="*/ 22 w 345"/>
                  <a:gd name="T5" fmla="*/ 142 h 142"/>
                  <a:gd name="T6" fmla="*/ 0 w 345"/>
                  <a:gd name="T7" fmla="*/ 120 h 142"/>
                  <a:gd name="T8" fmla="*/ 0 w 345"/>
                  <a:gd name="T9" fmla="*/ 22 h 142"/>
                  <a:gd name="T10" fmla="*/ 22 w 345"/>
                  <a:gd name="T11" fmla="*/ 0 h 142"/>
                  <a:gd name="T12" fmla="*/ 323 w 345"/>
                  <a:gd name="T13" fmla="*/ 0 h 142"/>
                  <a:gd name="T14" fmla="*/ 345 w 345"/>
                  <a:gd name="T15" fmla="*/ 22 h 142"/>
                  <a:gd name="T16" fmla="*/ 345 w 345"/>
                  <a:gd name="T17" fmla="*/ 1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142">
                    <a:moveTo>
                      <a:pt x="345" y="120"/>
                    </a:moveTo>
                    <a:cubicBezTo>
                      <a:pt x="345" y="132"/>
                      <a:pt x="335" y="142"/>
                      <a:pt x="323" y="142"/>
                    </a:cubicBezTo>
                    <a:cubicBezTo>
                      <a:pt x="22" y="142"/>
                      <a:pt x="22" y="142"/>
                      <a:pt x="22" y="142"/>
                    </a:cubicBezTo>
                    <a:cubicBezTo>
                      <a:pt x="10" y="142"/>
                      <a:pt x="0" y="132"/>
                      <a:pt x="0" y="120"/>
                    </a:cubicBezTo>
                    <a:cubicBezTo>
                      <a:pt x="0" y="22"/>
                      <a:pt x="0" y="22"/>
                      <a:pt x="0" y="22"/>
                    </a:cubicBezTo>
                    <a:cubicBezTo>
                      <a:pt x="0" y="10"/>
                      <a:pt x="10" y="0"/>
                      <a:pt x="22" y="0"/>
                    </a:cubicBezTo>
                    <a:cubicBezTo>
                      <a:pt x="323" y="0"/>
                      <a:pt x="323" y="0"/>
                      <a:pt x="323" y="0"/>
                    </a:cubicBezTo>
                    <a:cubicBezTo>
                      <a:pt x="335" y="0"/>
                      <a:pt x="345" y="10"/>
                      <a:pt x="345" y="22"/>
                    </a:cubicBezTo>
                    <a:lnTo>
                      <a:pt x="345"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grpSp>
        <p:nvGrpSpPr>
          <p:cNvPr id="13" name="组合 12"/>
          <p:cNvGrpSpPr/>
          <p:nvPr/>
        </p:nvGrpSpPr>
        <p:grpSpPr>
          <a:xfrm>
            <a:off x="6715106" y="2757510"/>
            <a:ext cx="559681" cy="559681"/>
            <a:chOff x="6762731" y="3525334"/>
            <a:chExt cx="559681" cy="559681"/>
          </a:xfrm>
        </p:grpSpPr>
        <p:sp>
          <p:nvSpPr>
            <p:cNvPr id="81" name="椭圆 80"/>
            <p:cNvSpPr/>
            <p:nvPr/>
          </p:nvSpPr>
          <p:spPr>
            <a:xfrm>
              <a:off x="6762731" y="3525334"/>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2" name="Freeform 5"/>
            <p:cNvSpPr>
              <a:spLocks noEditPoints="1"/>
            </p:cNvSpPr>
            <p:nvPr/>
          </p:nvSpPr>
          <p:spPr bwMode="auto">
            <a:xfrm>
              <a:off x="6898109" y="3664680"/>
              <a:ext cx="288925" cy="280988"/>
            </a:xfrm>
            <a:custGeom>
              <a:avLst/>
              <a:gdLst>
                <a:gd name="T0" fmla="*/ 81 w 197"/>
                <a:gd name="T1" fmla="*/ 149 h 190"/>
                <a:gd name="T2" fmla="*/ 120 w 197"/>
                <a:gd name="T3" fmla="*/ 138 h 190"/>
                <a:gd name="T4" fmla="*/ 173 w 197"/>
                <a:gd name="T5" fmla="*/ 190 h 190"/>
                <a:gd name="T6" fmla="*/ 197 w 197"/>
                <a:gd name="T7" fmla="*/ 167 h 190"/>
                <a:gd name="T8" fmla="*/ 144 w 197"/>
                <a:gd name="T9" fmla="*/ 114 h 190"/>
                <a:gd name="T10" fmla="*/ 134 w 197"/>
                <a:gd name="T11" fmla="*/ 22 h 190"/>
                <a:gd name="T12" fmla="*/ 81 w 197"/>
                <a:gd name="T13" fmla="*/ 0 h 190"/>
                <a:gd name="T14" fmla="*/ 81 w 197"/>
                <a:gd name="T15" fmla="*/ 27 h 190"/>
                <a:gd name="T16" fmla="*/ 129 w 197"/>
                <a:gd name="T17" fmla="*/ 75 h 190"/>
                <a:gd name="T18" fmla="*/ 81 w 197"/>
                <a:gd name="T19" fmla="*/ 122 h 190"/>
                <a:gd name="T20" fmla="*/ 81 w 197"/>
                <a:gd name="T21" fmla="*/ 149 h 190"/>
                <a:gd name="T22" fmla="*/ 29 w 197"/>
                <a:gd name="T23" fmla="*/ 127 h 190"/>
                <a:gd name="T24" fmla="*/ 81 w 197"/>
                <a:gd name="T25" fmla="*/ 149 h 190"/>
                <a:gd name="T26" fmla="*/ 81 w 197"/>
                <a:gd name="T27" fmla="*/ 122 h 190"/>
                <a:gd name="T28" fmla="*/ 33 w 197"/>
                <a:gd name="T29" fmla="*/ 75 h 190"/>
                <a:gd name="T30" fmla="*/ 81 w 197"/>
                <a:gd name="T31" fmla="*/ 27 h 190"/>
                <a:gd name="T32" fmla="*/ 81 w 197"/>
                <a:gd name="T33" fmla="*/ 0 h 190"/>
                <a:gd name="T34" fmla="*/ 29 w 197"/>
                <a:gd name="T35" fmla="*/ 22 h 190"/>
                <a:gd name="T36" fmla="*/ 29 w 197"/>
                <a:gd name="T37" fmla="*/ 12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7" h="190">
                  <a:moveTo>
                    <a:pt x="81" y="149"/>
                  </a:moveTo>
                  <a:cubicBezTo>
                    <a:pt x="95" y="149"/>
                    <a:pt x="108" y="145"/>
                    <a:pt x="120" y="138"/>
                  </a:cubicBezTo>
                  <a:cubicBezTo>
                    <a:pt x="173" y="190"/>
                    <a:pt x="173" y="190"/>
                    <a:pt x="173" y="190"/>
                  </a:cubicBezTo>
                  <a:cubicBezTo>
                    <a:pt x="197" y="167"/>
                    <a:pt x="197" y="167"/>
                    <a:pt x="197" y="167"/>
                  </a:cubicBezTo>
                  <a:cubicBezTo>
                    <a:pt x="144" y="114"/>
                    <a:pt x="144" y="114"/>
                    <a:pt x="144" y="114"/>
                  </a:cubicBezTo>
                  <a:cubicBezTo>
                    <a:pt x="162" y="85"/>
                    <a:pt x="158" y="47"/>
                    <a:pt x="134" y="22"/>
                  </a:cubicBezTo>
                  <a:cubicBezTo>
                    <a:pt x="119" y="8"/>
                    <a:pt x="100" y="0"/>
                    <a:pt x="81" y="0"/>
                  </a:cubicBezTo>
                  <a:cubicBezTo>
                    <a:pt x="81" y="27"/>
                    <a:pt x="81" y="27"/>
                    <a:pt x="81" y="27"/>
                  </a:cubicBezTo>
                  <a:cubicBezTo>
                    <a:pt x="107" y="27"/>
                    <a:pt x="129" y="48"/>
                    <a:pt x="129" y="75"/>
                  </a:cubicBezTo>
                  <a:cubicBezTo>
                    <a:pt x="129" y="101"/>
                    <a:pt x="107" y="122"/>
                    <a:pt x="81" y="122"/>
                  </a:cubicBezTo>
                  <a:lnTo>
                    <a:pt x="81" y="149"/>
                  </a:lnTo>
                  <a:close/>
                  <a:moveTo>
                    <a:pt x="29" y="127"/>
                  </a:moveTo>
                  <a:cubicBezTo>
                    <a:pt x="43" y="142"/>
                    <a:pt x="62" y="149"/>
                    <a:pt x="81" y="149"/>
                  </a:cubicBezTo>
                  <a:cubicBezTo>
                    <a:pt x="81" y="122"/>
                    <a:pt x="81" y="122"/>
                    <a:pt x="81" y="122"/>
                  </a:cubicBezTo>
                  <a:cubicBezTo>
                    <a:pt x="55" y="122"/>
                    <a:pt x="33" y="101"/>
                    <a:pt x="33" y="75"/>
                  </a:cubicBezTo>
                  <a:cubicBezTo>
                    <a:pt x="33" y="48"/>
                    <a:pt x="55" y="27"/>
                    <a:pt x="81" y="27"/>
                  </a:cubicBezTo>
                  <a:cubicBezTo>
                    <a:pt x="81" y="0"/>
                    <a:pt x="81" y="0"/>
                    <a:pt x="81" y="0"/>
                  </a:cubicBezTo>
                  <a:cubicBezTo>
                    <a:pt x="62" y="0"/>
                    <a:pt x="43" y="8"/>
                    <a:pt x="29" y="22"/>
                  </a:cubicBezTo>
                  <a:cubicBezTo>
                    <a:pt x="0" y="51"/>
                    <a:pt x="0" y="98"/>
                    <a:pt x="29" y="127"/>
                  </a:cubicBezTo>
                  <a:close/>
                </a:path>
              </a:pathLst>
            </a:custGeom>
            <a:solidFill>
              <a:schemeClr val="bg1"/>
            </a:solidFill>
            <a:ln>
              <a:noFill/>
            </a:ln>
            <a:effec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8" name="组合 7"/>
          <p:cNvGrpSpPr/>
          <p:nvPr/>
        </p:nvGrpSpPr>
        <p:grpSpPr>
          <a:xfrm>
            <a:off x="1693609" y="917550"/>
            <a:ext cx="145816" cy="5249530"/>
            <a:chOff x="1797823" y="1623819"/>
            <a:chExt cx="108000" cy="4361961"/>
          </a:xfrm>
        </p:grpSpPr>
        <p:cxnSp>
          <p:nvCxnSpPr>
            <p:cNvPr id="41" name="直接连接符 40"/>
            <p:cNvCxnSpPr/>
            <p:nvPr/>
          </p:nvCxnSpPr>
          <p:spPr>
            <a:xfrm>
              <a:off x="1840248" y="1623819"/>
              <a:ext cx="0" cy="4361961"/>
            </a:xfrm>
            <a:prstGeom prst="line">
              <a:avLst/>
            </a:prstGeom>
            <a:ln w="3175">
              <a:gradFill>
                <a:gsLst>
                  <a:gs pos="0">
                    <a:schemeClr val="bg1">
                      <a:alpha val="81000"/>
                    </a:schemeClr>
                  </a:gs>
                  <a:gs pos="52000">
                    <a:schemeClr val="accent2"/>
                  </a:gs>
                  <a:gs pos="100000">
                    <a:schemeClr val="bg1">
                      <a:alpha val="79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1797823" y="2565289"/>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3" name="椭圆 42"/>
            <p:cNvSpPr/>
            <p:nvPr/>
          </p:nvSpPr>
          <p:spPr>
            <a:xfrm>
              <a:off x="1797823" y="3751174"/>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4" name="椭圆 43"/>
            <p:cNvSpPr/>
            <p:nvPr/>
          </p:nvSpPr>
          <p:spPr>
            <a:xfrm>
              <a:off x="1797823" y="4937059"/>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4" name="组合 13"/>
          <p:cNvGrpSpPr/>
          <p:nvPr/>
        </p:nvGrpSpPr>
        <p:grpSpPr>
          <a:xfrm>
            <a:off x="2188166" y="3943395"/>
            <a:ext cx="559681" cy="559681"/>
            <a:chOff x="2235791" y="4711219"/>
            <a:chExt cx="559681" cy="559681"/>
          </a:xfrm>
        </p:grpSpPr>
        <p:sp>
          <p:nvSpPr>
            <p:cNvPr id="61" name="椭圆 60"/>
            <p:cNvSpPr/>
            <p:nvPr/>
          </p:nvSpPr>
          <p:spPr>
            <a:xfrm>
              <a:off x="2235791" y="471121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62" name="组合 61"/>
            <p:cNvGrpSpPr/>
            <p:nvPr/>
          </p:nvGrpSpPr>
          <p:grpSpPr>
            <a:xfrm>
              <a:off x="2351429" y="4820454"/>
              <a:ext cx="328405" cy="341210"/>
              <a:chOff x="2273301" y="1931988"/>
              <a:chExt cx="692150" cy="719138"/>
            </a:xfrm>
            <a:solidFill>
              <a:schemeClr val="bg1"/>
            </a:solidFill>
            <a:effectLst/>
          </p:grpSpPr>
          <p:sp>
            <p:nvSpPr>
              <p:cNvPr id="63" name="Freeform 135"/>
              <p:cNvSpPr/>
              <p:nvPr/>
            </p:nvSpPr>
            <p:spPr bwMode="auto">
              <a:xfrm>
                <a:off x="2308226" y="2543176"/>
                <a:ext cx="101600" cy="107950"/>
              </a:xfrm>
              <a:custGeom>
                <a:avLst/>
                <a:gdLst>
                  <a:gd name="T0" fmla="*/ 19 w 35"/>
                  <a:gd name="T1" fmla="*/ 0 h 37"/>
                  <a:gd name="T2" fmla="*/ 1 w 35"/>
                  <a:gd name="T3" fmla="*/ 28 h 37"/>
                  <a:gd name="T4" fmla="*/ 3 w 35"/>
                  <a:gd name="T5" fmla="*/ 35 h 37"/>
                  <a:gd name="T6" fmla="*/ 11 w 35"/>
                  <a:gd name="T7" fmla="*/ 37 h 37"/>
                  <a:gd name="T8" fmla="*/ 35 w 35"/>
                  <a:gd name="T9" fmla="*/ 14 h 37"/>
                  <a:gd name="T10" fmla="*/ 32 w 35"/>
                  <a:gd name="T11" fmla="*/ 11 h 37"/>
                  <a:gd name="T12" fmla="*/ 19 w 35"/>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35" h="37">
                    <a:moveTo>
                      <a:pt x="19" y="0"/>
                    </a:moveTo>
                    <a:cubicBezTo>
                      <a:pt x="1" y="28"/>
                      <a:pt x="1" y="28"/>
                      <a:pt x="1" y="28"/>
                    </a:cubicBezTo>
                    <a:cubicBezTo>
                      <a:pt x="0" y="31"/>
                      <a:pt x="2" y="33"/>
                      <a:pt x="3" y="35"/>
                    </a:cubicBezTo>
                    <a:cubicBezTo>
                      <a:pt x="5" y="36"/>
                      <a:pt x="9" y="37"/>
                      <a:pt x="11" y="37"/>
                    </a:cubicBezTo>
                    <a:cubicBezTo>
                      <a:pt x="35" y="14"/>
                      <a:pt x="35" y="14"/>
                      <a:pt x="35" y="14"/>
                    </a:cubicBezTo>
                    <a:cubicBezTo>
                      <a:pt x="34" y="13"/>
                      <a:pt x="33" y="12"/>
                      <a:pt x="32" y="11"/>
                    </a:cubicBezTo>
                    <a:cubicBezTo>
                      <a:pt x="27" y="8"/>
                      <a:pt x="23" y="4"/>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4" name="Freeform 136"/>
              <p:cNvSpPr/>
              <p:nvPr/>
            </p:nvSpPr>
            <p:spPr bwMode="auto">
              <a:xfrm>
                <a:off x="2273301" y="2159001"/>
                <a:ext cx="511175" cy="484188"/>
              </a:xfrm>
              <a:custGeom>
                <a:avLst/>
                <a:gdLst>
                  <a:gd name="T0" fmla="*/ 160 w 175"/>
                  <a:gd name="T1" fmla="*/ 67 h 165"/>
                  <a:gd name="T2" fmla="*/ 149 w 175"/>
                  <a:gd name="T3" fmla="*/ 84 h 165"/>
                  <a:gd name="T4" fmla="*/ 103 w 175"/>
                  <a:gd name="T5" fmla="*/ 91 h 165"/>
                  <a:gd name="T6" fmla="*/ 87 w 175"/>
                  <a:gd name="T7" fmla="*/ 83 h 165"/>
                  <a:gd name="T8" fmla="*/ 73 w 175"/>
                  <a:gd name="T9" fmla="*/ 67 h 165"/>
                  <a:gd name="T10" fmla="*/ 73 w 175"/>
                  <a:gd name="T11" fmla="*/ 22 h 165"/>
                  <a:gd name="T12" fmla="*/ 93 w 175"/>
                  <a:gd name="T13" fmla="*/ 9 h 165"/>
                  <a:gd name="T14" fmla="*/ 25 w 175"/>
                  <a:gd name="T15" fmla="*/ 24 h 165"/>
                  <a:gd name="T16" fmla="*/ 25 w 175"/>
                  <a:gd name="T17" fmla="*/ 24 h 165"/>
                  <a:gd name="T18" fmla="*/ 25 w 175"/>
                  <a:gd name="T19" fmla="*/ 24 h 165"/>
                  <a:gd name="T20" fmla="*/ 20 w 175"/>
                  <a:gd name="T21" fmla="*/ 29 h 165"/>
                  <a:gd name="T22" fmla="*/ 17 w 175"/>
                  <a:gd name="T23" fmla="*/ 35 h 165"/>
                  <a:gd name="T24" fmla="*/ 35 w 175"/>
                  <a:gd name="T25" fmla="*/ 125 h 165"/>
                  <a:gd name="T26" fmla="*/ 48 w 175"/>
                  <a:gd name="T27" fmla="*/ 136 h 165"/>
                  <a:gd name="T28" fmla="*/ 52 w 175"/>
                  <a:gd name="T29" fmla="*/ 139 h 165"/>
                  <a:gd name="T30" fmla="*/ 156 w 175"/>
                  <a:gd name="T31" fmla="*/ 134 h 165"/>
                  <a:gd name="T32" fmla="*/ 157 w 175"/>
                  <a:gd name="T33" fmla="*/ 132 h 165"/>
                  <a:gd name="T34" fmla="*/ 157 w 175"/>
                  <a:gd name="T35" fmla="*/ 132 h 165"/>
                  <a:gd name="T36" fmla="*/ 160 w 175"/>
                  <a:gd name="T37" fmla="*/ 6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165">
                    <a:moveTo>
                      <a:pt x="160" y="67"/>
                    </a:moveTo>
                    <a:cubicBezTo>
                      <a:pt x="149" y="84"/>
                      <a:pt x="149" y="84"/>
                      <a:pt x="149" y="84"/>
                    </a:cubicBezTo>
                    <a:cubicBezTo>
                      <a:pt x="141" y="97"/>
                      <a:pt x="118" y="96"/>
                      <a:pt x="103" y="91"/>
                    </a:cubicBezTo>
                    <a:cubicBezTo>
                      <a:pt x="97" y="90"/>
                      <a:pt x="92" y="87"/>
                      <a:pt x="87" y="83"/>
                    </a:cubicBezTo>
                    <a:cubicBezTo>
                      <a:pt x="81" y="79"/>
                      <a:pt x="76" y="73"/>
                      <a:pt x="73" y="67"/>
                    </a:cubicBezTo>
                    <a:cubicBezTo>
                      <a:pt x="67" y="55"/>
                      <a:pt x="64" y="35"/>
                      <a:pt x="73" y="22"/>
                    </a:cubicBezTo>
                    <a:cubicBezTo>
                      <a:pt x="93" y="9"/>
                      <a:pt x="93" y="9"/>
                      <a:pt x="93" y="9"/>
                    </a:cubicBezTo>
                    <a:cubicBezTo>
                      <a:pt x="66" y="0"/>
                      <a:pt x="42" y="8"/>
                      <a:pt x="25" y="24"/>
                    </a:cubicBezTo>
                    <a:cubicBezTo>
                      <a:pt x="25" y="24"/>
                      <a:pt x="25" y="24"/>
                      <a:pt x="25" y="24"/>
                    </a:cubicBezTo>
                    <a:cubicBezTo>
                      <a:pt x="25" y="24"/>
                      <a:pt x="25" y="24"/>
                      <a:pt x="25" y="24"/>
                    </a:cubicBezTo>
                    <a:cubicBezTo>
                      <a:pt x="23" y="26"/>
                      <a:pt x="22" y="28"/>
                      <a:pt x="20" y="29"/>
                    </a:cubicBezTo>
                    <a:cubicBezTo>
                      <a:pt x="19" y="31"/>
                      <a:pt x="18" y="33"/>
                      <a:pt x="17" y="35"/>
                    </a:cubicBezTo>
                    <a:cubicBezTo>
                      <a:pt x="0" y="62"/>
                      <a:pt x="9" y="98"/>
                      <a:pt x="35" y="125"/>
                    </a:cubicBezTo>
                    <a:cubicBezTo>
                      <a:pt x="39" y="129"/>
                      <a:pt x="43" y="133"/>
                      <a:pt x="48" y="136"/>
                    </a:cubicBezTo>
                    <a:cubicBezTo>
                      <a:pt x="49" y="137"/>
                      <a:pt x="50" y="138"/>
                      <a:pt x="52" y="139"/>
                    </a:cubicBezTo>
                    <a:cubicBezTo>
                      <a:pt x="88" y="165"/>
                      <a:pt x="133" y="164"/>
                      <a:pt x="156" y="134"/>
                    </a:cubicBezTo>
                    <a:cubicBezTo>
                      <a:pt x="157" y="133"/>
                      <a:pt x="157" y="133"/>
                      <a:pt x="157" y="132"/>
                    </a:cubicBezTo>
                    <a:cubicBezTo>
                      <a:pt x="157" y="132"/>
                      <a:pt x="157" y="132"/>
                      <a:pt x="157" y="132"/>
                    </a:cubicBezTo>
                    <a:cubicBezTo>
                      <a:pt x="171" y="113"/>
                      <a:pt x="175" y="92"/>
                      <a:pt x="16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5" name="Freeform 137"/>
              <p:cNvSpPr/>
              <p:nvPr/>
            </p:nvSpPr>
            <p:spPr bwMode="auto">
              <a:xfrm>
                <a:off x="2489201" y="2154238"/>
                <a:ext cx="271463" cy="265113"/>
              </a:xfrm>
              <a:custGeom>
                <a:avLst/>
                <a:gdLst>
                  <a:gd name="T0" fmla="*/ 60 w 93"/>
                  <a:gd name="T1" fmla="*/ 28 h 91"/>
                  <a:gd name="T2" fmla="*/ 36 w 93"/>
                  <a:gd name="T3" fmla="*/ 0 h 91"/>
                  <a:gd name="T4" fmla="*/ 10 w 93"/>
                  <a:gd name="T5" fmla="*/ 23 h 91"/>
                  <a:gd name="T6" fmla="*/ 7 w 93"/>
                  <a:gd name="T7" fmla="*/ 62 h 91"/>
                  <a:gd name="T8" fmla="*/ 21 w 93"/>
                  <a:gd name="T9" fmla="*/ 78 h 91"/>
                  <a:gd name="T10" fmla="*/ 36 w 93"/>
                  <a:gd name="T11" fmla="*/ 86 h 91"/>
                  <a:gd name="T12" fmla="*/ 77 w 93"/>
                  <a:gd name="T13" fmla="*/ 74 h 91"/>
                  <a:gd name="T14" fmla="*/ 93 w 93"/>
                  <a:gd name="T15" fmla="*/ 45 h 91"/>
                  <a:gd name="T16" fmla="*/ 60 w 93"/>
                  <a:gd name="T17"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91">
                    <a:moveTo>
                      <a:pt x="60" y="28"/>
                    </a:moveTo>
                    <a:cubicBezTo>
                      <a:pt x="49" y="20"/>
                      <a:pt x="41" y="10"/>
                      <a:pt x="36" y="0"/>
                    </a:cubicBezTo>
                    <a:cubicBezTo>
                      <a:pt x="36" y="0"/>
                      <a:pt x="10" y="23"/>
                      <a:pt x="10" y="23"/>
                    </a:cubicBezTo>
                    <a:cubicBezTo>
                      <a:pt x="0" y="36"/>
                      <a:pt x="0" y="50"/>
                      <a:pt x="7" y="62"/>
                    </a:cubicBezTo>
                    <a:cubicBezTo>
                      <a:pt x="10" y="68"/>
                      <a:pt x="15" y="74"/>
                      <a:pt x="21" y="78"/>
                    </a:cubicBezTo>
                    <a:cubicBezTo>
                      <a:pt x="25" y="82"/>
                      <a:pt x="31" y="85"/>
                      <a:pt x="36" y="86"/>
                    </a:cubicBezTo>
                    <a:cubicBezTo>
                      <a:pt x="52" y="91"/>
                      <a:pt x="68" y="88"/>
                      <a:pt x="77" y="74"/>
                    </a:cubicBezTo>
                    <a:cubicBezTo>
                      <a:pt x="93" y="45"/>
                      <a:pt x="93" y="45"/>
                      <a:pt x="93" y="45"/>
                    </a:cubicBezTo>
                    <a:cubicBezTo>
                      <a:pt x="92" y="44"/>
                      <a:pt x="70" y="36"/>
                      <a:pt x="6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6" name="Freeform 138"/>
              <p:cNvSpPr/>
              <p:nvPr/>
            </p:nvSpPr>
            <p:spPr bwMode="auto">
              <a:xfrm>
                <a:off x="2593976" y="1931988"/>
                <a:ext cx="371475" cy="336550"/>
              </a:xfrm>
              <a:custGeom>
                <a:avLst/>
                <a:gdLst>
                  <a:gd name="T0" fmla="*/ 88 w 127"/>
                  <a:gd name="T1" fmla="*/ 23 h 115"/>
                  <a:gd name="T2" fmla="*/ 7 w 127"/>
                  <a:gd name="T3" fmla="*/ 21 h 115"/>
                  <a:gd name="T4" fmla="*/ 6 w 127"/>
                  <a:gd name="T5" fmla="*/ 24 h 115"/>
                  <a:gd name="T6" fmla="*/ 5 w 127"/>
                  <a:gd name="T7" fmla="*/ 25 h 115"/>
                  <a:gd name="T8" fmla="*/ 3 w 127"/>
                  <a:gd name="T9" fmla="*/ 28 h 115"/>
                  <a:gd name="T10" fmla="*/ 3 w 127"/>
                  <a:gd name="T11" fmla="*/ 30 h 115"/>
                  <a:gd name="T12" fmla="*/ 2 w 127"/>
                  <a:gd name="T13" fmla="*/ 33 h 115"/>
                  <a:gd name="T14" fmla="*/ 1 w 127"/>
                  <a:gd name="T15" fmla="*/ 34 h 115"/>
                  <a:gd name="T16" fmla="*/ 0 w 127"/>
                  <a:gd name="T17" fmla="*/ 38 h 115"/>
                  <a:gd name="T18" fmla="*/ 0 w 127"/>
                  <a:gd name="T19" fmla="*/ 39 h 115"/>
                  <a:gd name="T20" fmla="*/ 0 w 127"/>
                  <a:gd name="T21" fmla="*/ 42 h 115"/>
                  <a:gd name="T22" fmla="*/ 0 w 127"/>
                  <a:gd name="T23" fmla="*/ 44 h 115"/>
                  <a:gd name="T24" fmla="*/ 0 w 127"/>
                  <a:gd name="T25" fmla="*/ 47 h 115"/>
                  <a:gd name="T26" fmla="*/ 0 w 127"/>
                  <a:gd name="T27" fmla="*/ 49 h 115"/>
                  <a:gd name="T28" fmla="*/ 0 w 127"/>
                  <a:gd name="T29" fmla="*/ 52 h 115"/>
                  <a:gd name="T30" fmla="*/ 1 w 127"/>
                  <a:gd name="T31" fmla="*/ 55 h 115"/>
                  <a:gd name="T32" fmla="*/ 1 w 127"/>
                  <a:gd name="T33" fmla="*/ 57 h 115"/>
                  <a:gd name="T34" fmla="*/ 2 w 127"/>
                  <a:gd name="T35" fmla="*/ 60 h 115"/>
                  <a:gd name="T36" fmla="*/ 3 w 127"/>
                  <a:gd name="T37" fmla="*/ 62 h 115"/>
                  <a:gd name="T38" fmla="*/ 4 w 127"/>
                  <a:gd name="T39" fmla="*/ 65 h 115"/>
                  <a:gd name="T40" fmla="*/ 5 w 127"/>
                  <a:gd name="T41" fmla="*/ 67 h 115"/>
                  <a:gd name="T42" fmla="*/ 6 w 127"/>
                  <a:gd name="T43" fmla="*/ 70 h 115"/>
                  <a:gd name="T44" fmla="*/ 7 w 127"/>
                  <a:gd name="T45" fmla="*/ 71 h 115"/>
                  <a:gd name="T46" fmla="*/ 8 w 127"/>
                  <a:gd name="T47" fmla="*/ 73 h 115"/>
                  <a:gd name="T48" fmla="*/ 9 w 127"/>
                  <a:gd name="T49" fmla="*/ 75 h 115"/>
                  <a:gd name="T50" fmla="*/ 9 w 127"/>
                  <a:gd name="T51" fmla="*/ 76 h 115"/>
                  <a:gd name="T52" fmla="*/ 16 w 127"/>
                  <a:gd name="T53" fmla="*/ 86 h 115"/>
                  <a:gd name="T54" fmla="*/ 30 w 127"/>
                  <a:gd name="T55" fmla="*/ 99 h 115"/>
                  <a:gd name="T56" fmla="*/ 39 w 127"/>
                  <a:gd name="T57" fmla="*/ 105 h 115"/>
                  <a:gd name="T58" fmla="*/ 40 w 127"/>
                  <a:gd name="T59" fmla="*/ 106 h 115"/>
                  <a:gd name="T60" fmla="*/ 44 w 127"/>
                  <a:gd name="T61" fmla="*/ 107 h 115"/>
                  <a:gd name="T62" fmla="*/ 45 w 127"/>
                  <a:gd name="T63" fmla="*/ 108 h 115"/>
                  <a:gd name="T64" fmla="*/ 46 w 127"/>
                  <a:gd name="T65" fmla="*/ 108 h 115"/>
                  <a:gd name="T66" fmla="*/ 49 w 127"/>
                  <a:gd name="T67" fmla="*/ 110 h 115"/>
                  <a:gd name="T68" fmla="*/ 51 w 127"/>
                  <a:gd name="T69" fmla="*/ 111 h 115"/>
                  <a:gd name="T70" fmla="*/ 55 w 127"/>
                  <a:gd name="T71" fmla="*/ 112 h 115"/>
                  <a:gd name="T72" fmla="*/ 57 w 127"/>
                  <a:gd name="T73" fmla="*/ 113 h 115"/>
                  <a:gd name="T74" fmla="*/ 60 w 127"/>
                  <a:gd name="T75" fmla="*/ 114 h 115"/>
                  <a:gd name="T76" fmla="*/ 62 w 127"/>
                  <a:gd name="T77" fmla="*/ 114 h 115"/>
                  <a:gd name="T78" fmla="*/ 62 w 127"/>
                  <a:gd name="T79" fmla="*/ 114 h 115"/>
                  <a:gd name="T80" fmla="*/ 66 w 127"/>
                  <a:gd name="T81" fmla="*/ 115 h 115"/>
                  <a:gd name="T82" fmla="*/ 68 w 127"/>
                  <a:gd name="T83" fmla="*/ 115 h 115"/>
                  <a:gd name="T84" fmla="*/ 71 w 127"/>
                  <a:gd name="T85" fmla="*/ 115 h 115"/>
                  <a:gd name="T86" fmla="*/ 73 w 127"/>
                  <a:gd name="T87" fmla="*/ 115 h 115"/>
                  <a:gd name="T88" fmla="*/ 77 w 127"/>
                  <a:gd name="T89" fmla="*/ 115 h 115"/>
                  <a:gd name="T90" fmla="*/ 78 w 127"/>
                  <a:gd name="T91" fmla="*/ 115 h 115"/>
                  <a:gd name="T92" fmla="*/ 82 w 127"/>
                  <a:gd name="T93" fmla="*/ 115 h 115"/>
                  <a:gd name="T94" fmla="*/ 83 w 127"/>
                  <a:gd name="T95" fmla="*/ 115 h 115"/>
                  <a:gd name="T96" fmla="*/ 87 w 127"/>
                  <a:gd name="T97" fmla="*/ 114 h 115"/>
                  <a:gd name="T98" fmla="*/ 88 w 127"/>
                  <a:gd name="T99" fmla="*/ 114 h 115"/>
                  <a:gd name="T100" fmla="*/ 91 w 127"/>
                  <a:gd name="T101" fmla="*/ 113 h 115"/>
                  <a:gd name="T102" fmla="*/ 92 w 127"/>
                  <a:gd name="T103" fmla="*/ 113 h 115"/>
                  <a:gd name="T104" fmla="*/ 96 w 127"/>
                  <a:gd name="T105" fmla="*/ 112 h 115"/>
                  <a:gd name="T106" fmla="*/ 96 w 127"/>
                  <a:gd name="T107" fmla="*/ 111 h 115"/>
                  <a:gd name="T108" fmla="*/ 107 w 127"/>
                  <a:gd name="T109" fmla="*/ 104 h 115"/>
                  <a:gd name="T110" fmla="*/ 107 w 127"/>
                  <a:gd name="T111" fmla="*/ 104 h 115"/>
                  <a:gd name="T112" fmla="*/ 111 w 127"/>
                  <a:gd name="T113" fmla="*/ 100 h 115"/>
                  <a:gd name="T114" fmla="*/ 88 w 127"/>
                  <a:gd name="T11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 h="115">
                    <a:moveTo>
                      <a:pt x="88" y="23"/>
                    </a:moveTo>
                    <a:cubicBezTo>
                      <a:pt x="60" y="1"/>
                      <a:pt x="24" y="0"/>
                      <a:pt x="7" y="21"/>
                    </a:cubicBezTo>
                    <a:cubicBezTo>
                      <a:pt x="7" y="22"/>
                      <a:pt x="6" y="23"/>
                      <a:pt x="6" y="24"/>
                    </a:cubicBezTo>
                    <a:cubicBezTo>
                      <a:pt x="5" y="25"/>
                      <a:pt x="5" y="25"/>
                      <a:pt x="5" y="25"/>
                    </a:cubicBezTo>
                    <a:cubicBezTo>
                      <a:pt x="4" y="26"/>
                      <a:pt x="4" y="27"/>
                      <a:pt x="3" y="28"/>
                    </a:cubicBezTo>
                    <a:cubicBezTo>
                      <a:pt x="3" y="29"/>
                      <a:pt x="3" y="29"/>
                      <a:pt x="3" y="30"/>
                    </a:cubicBezTo>
                    <a:cubicBezTo>
                      <a:pt x="2" y="31"/>
                      <a:pt x="2" y="32"/>
                      <a:pt x="2" y="33"/>
                    </a:cubicBezTo>
                    <a:cubicBezTo>
                      <a:pt x="1" y="33"/>
                      <a:pt x="1" y="34"/>
                      <a:pt x="1" y="34"/>
                    </a:cubicBezTo>
                    <a:cubicBezTo>
                      <a:pt x="1" y="35"/>
                      <a:pt x="1" y="37"/>
                      <a:pt x="0" y="38"/>
                    </a:cubicBezTo>
                    <a:cubicBezTo>
                      <a:pt x="0" y="38"/>
                      <a:pt x="0" y="39"/>
                      <a:pt x="0" y="39"/>
                    </a:cubicBezTo>
                    <a:cubicBezTo>
                      <a:pt x="0" y="40"/>
                      <a:pt x="0" y="41"/>
                      <a:pt x="0" y="42"/>
                    </a:cubicBezTo>
                    <a:cubicBezTo>
                      <a:pt x="0" y="43"/>
                      <a:pt x="0" y="44"/>
                      <a:pt x="0" y="44"/>
                    </a:cubicBezTo>
                    <a:cubicBezTo>
                      <a:pt x="0" y="45"/>
                      <a:pt x="0" y="46"/>
                      <a:pt x="0" y="47"/>
                    </a:cubicBezTo>
                    <a:cubicBezTo>
                      <a:pt x="0" y="48"/>
                      <a:pt x="0" y="49"/>
                      <a:pt x="0" y="49"/>
                    </a:cubicBezTo>
                    <a:cubicBezTo>
                      <a:pt x="0" y="50"/>
                      <a:pt x="0" y="51"/>
                      <a:pt x="0" y="52"/>
                    </a:cubicBezTo>
                    <a:cubicBezTo>
                      <a:pt x="1" y="53"/>
                      <a:pt x="1" y="54"/>
                      <a:pt x="1" y="55"/>
                    </a:cubicBezTo>
                    <a:cubicBezTo>
                      <a:pt x="1" y="55"/>
                      <a:pt x="1" y="56"/>
                      <a:pt x="1" y="57"/>
                    </a:cubicBezTo>
                    <a:cubicBezTo>
                      <a:pt x="2" y="58"/>
                      <a:pt x="2" y="59"/>
                      <a:pt x="2" y="60"/>
                    </a:cubicBezTo>
                    <a:cubicBezTo>
                      <a:pt x="2" y="61"/>
                      <a:pt x="3" y="61"/>
                      <a:pt x="3" y="62"/>
                    </a:cubicBezTo>
                    <a:cubicBezTo>
                      <a:pt x="3" y="63"/>
                      <a:pt x="3" y="64"/>
                      <a:pt x="4" y="65"/>
                    </a:cubicBezTo>
                    <a:cubicBezTo>
                      <a:pt x="4" y="66"/>
                      <a:pt x="4" y="66"/>
                      <a:pt x="5" y="67"/>
                    </a:cubicBezTo>
                    <a:cubicBezTo>
                      <a:pt x="5" y="68"/>
                      <a:pt x="6" y="69"/>
                      <a:pt x="6" y="70"/>
                    </a:cubicBezTo>
                    <a:cubicBezTo>
                      <a:pt x="6" y="71"/>
                      <a:pt x="7" y="71"/>
                      <a:pt x="7" y="71"/>
                    </a:cubicBezTo>
                    <a:cubicBezTo>
                      <a:pt x="7" y="72"/>
                      <a:pt x="7" y="73"/>
                      <a:pt x="8" y="73"/>
                    </a:cubicBezTo>
                    <a:cubicBezTo>
                      <a:pt x="8" y="74"/>
                      <a:pt x="9" y="75"/>
                      <a:pt x="9" y="75"/>
                    </a:cubicBezTo>
                    <a:cubicBezTo>
                      <a:pt x="9" y="76"/>
                      <a:pt x="9" y="76"/>
                      <a:pt x="9" y="76"/>
                    </a:cubicBezTo>
                    <a:cubicBezTo>
                      <a:pt x="11" y="79"/>
                      <a:pt x="14" y="83"/>
                      <a:pt x="16" y="86"/>
                    </a:cubicBezTo>
                    <a:cubicBezTo>
                      <a:pt x="20" y="90"/>
                      <a:pt x="25" y="95"/>
                      <a:pt x="30" y="99"/>
                    </a:cubicBezTo>
                    <a:cubicBezTo>
                      <a:pt x="33" y="101"/>
                      <a:pt x="36" y="103"/>
                      <a:pt x="39" y="105"/>
                    </a:cubicBezTo>
                    <a:cubicBezTo>
                      <a:pt x="39" y="105"/>
                      <a:pt x="40" y="105"/>
                      <a:pt x="40" y="106"/>
                    </a:cubicBezTo>
                    <a:cubicBezTo>
                      <a:pt x="42" y="106"/>
                      <a:pt x="43" y="107"/>
                      <a:pt x="44" y="107"/>
                    </a:cubicBezTo>
                    <a:cubicBezTo>
                      <a:pt x="44" y="108"/>
                      <a:pt x="45" y="108"/>
                      <a:pt x="45" y="108"/>
                    </a:cubicBezTo>
                    <a:cubicBezTo>
                      <a:pt x="45" y="108"/>
                      <a:pt x="46" y="108"/>
                      <a:pt x="46" y="108"/>
                    </a:cubicBezTo>
                    <a:cubicBezTo>
                      <a:pt x="47" y="109"/>
                      <a:pt x="48" y="109"/>
                      <a:pt x="49" y="110"/>
                    </a:cubicBezTo>
                    <a:cubicBezTo>
                      <a:pt x="50" y="110"/>
                      <a:pt x="51" y="110"/>
                      <a:pt x="51" y="111"/>
                    </a:cubicBezTo>
                    <a:cubicBezTo>
                      <a:pt x="52" y="111"/>
                      <a:pt x="54" y="112"/>
                      <a:pt x="55" y="112"/>
                    </a:cubicBezTo>
                    <a:cubicBezTo>
                      <a:pt x="55" y="112"/>
                      <a:pt x="56" y="112"/>
                      <a:pt x="57" y="113"/>
                    </a:cubicBezTo>
                    <a:cubicBezTo>
                      <a:pt x="58" y="113"/>
                      <a:pt x="59" y="113"/>
                      <a:pt x="60" y="114"/>
                    </a:cubicBezTo>
                    <a:cubicBezTo>
                      <a:pt x="61" y="114"/>
                      <a:pt x="61" y="114"/>
                      <a:pt x="62" y="114"/>
                    </a:cubicBezTo>
                    <a:cubicBezTo>
                      <a:pt x="62" y="114"/>
                      <a:pt x="62" y="114"/>
                      <a:pt x="62" y="114"/>
                    </a:cubicBezTo>
                    <a:cubicBezTo>
                      <a:pt x="63" y="114"/>
                      <a:pt x="65" y="114"/>
                      <a:pt x="66" y="115"/>
                    </a:cubicBezTo>
                    <a:cubicBezTo>
                      <a:pt x="66" y="115"/>
                      <a:pt x="67" y="115"/>
                      <a:pt x="68" y="115"/>
                    </a:cubicBezTo>
                    <a:cubicBezTo>
                      <a:pt x="69" y="115"/>
                      <a:pt x="70" y="115"/>
                      <a:pt x="71" y="115"/>
                    </a:cubicBezTo>
                    <a:cubicBezTo>
                      <a:pt x="72" y="115"/>
                      <a:pt x="72" y="115"/>
                      <a:pt x="73" y="115"/>
                    </a:cubicBezTo>
                    <a:cubicBezTo>
                      <a:pt x="74" y="115"/>
                      <a:pt x="75" y="115"/>
                      <a:pt x="77" y="115"/>
                    </a:cubicBezTo>
                    <a:cubicBezTo>
                      <a:pt x="77" y="115"/>
                      <a:pt x="78" y="115"/>
                      <a:pt x="78" y="115"/>
                    </a:cubicBezTo>
                    <a:cubicBezTo>
                      <a:pt x="79" y="115"/>
                      <a:pt x="80" y="115"/>
                      <a:pt x="82" y="115"/>
                    </a:cubicBezTo>
                    <a:cubicBezTo>
                      <a:pt x="82" y="115"/>
                      <a:pt x="83" y="115"/>
                      <a:pt x="83" y="115"/>
                    </a:cubicBezTo>
                    <a:cubicBezTo>
                      <a:pt x="84" y="115"/>
                      <a:pt x="85" y="115"/>
                      <a:pt x="87" y="114"/>
                    </a:cubicBezTo>
                    <a:cubicBezTo>
                      <a:pt x="87" y="114"/>
                      <a:pt x="87" y="114"/>
                      <a:pt x="88" y="114"/>
                    </a:cubicBezTo>
                    <a:cubicBezTo>
                      <a:pt x="89" y="114"/>
                      <a:pt x="90" y="114"/>
                      <a:pt x="91" y="113"/>
                    </a:cubicBezTo>
                    <a:cubicBezTo>
                      <a:pt x="92" y="113"/>
                      <a:pt x="92" y="113"/>
                      <a:pt x="92" y="113"/>
                    </a:cubicBezTo>
                    <a:cubicBezTo>
                      <a:pt x="93" y="113"/>
                      <a:pt x="95" y="112"/>
                      <a:pt x="96" y="112"/>
                    </a:cubicBezTo>
                    <a:cubicBezTo>
                      <a:pt x="96" y="112"/>
                      <a:pt x="96" y="111"/>
                      <a:pt x="96" y="111"/>
                    </a:cubicBezTo>
                    <a:cubicBezTo>
                      <a:pt x="100" y="110"/>
                      <a:pt x="104" y="107"/>
                      <a:pt x="107" y="104"/>
                    </a:cubicBezTo>
                    <a:cubicBezTo>
                      <a:pt x="107" y="104"/>
                      <a:pt x="107" y="104"/>
                      <a:pt x="107" y="104"/>
                    </a:cubicBezTo>
                    <a:cubicBezTo>
                      <a:pt x="108" y="103"/>
                      <a:pt x="110" y="102"/>
                      <a:pt x="111" y="100"/>
                    </a:cubicBezTo>
                    <a:cubicBezTo>
                      <a:pt x="127" y="79"/>
                      <a:pt x="117" y="44"/>
                      <a:pt x="8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grpSp>
        <p:nvGrpSpPr>
          <p:cNvPr id="9" name="组合 8"/>
          <p:cNvGrpSpPr/>
          <p:nvPr/>
        </p:nvGrpSpPr>
        <p:grpSpPr>
          <a:xfrm>
            <a:off x="6174210" y="1426773"/>
            <a:ext cx="108000" cy="4361961"/>
            <a:chOff x="6324763" y="2123486"/>
            <a:chExt cx="108000" cy="4361961"/>
          </a:xfrm>
        </p:grpSpPr>
        <p:cxnSp>
          <p:nvCxnSpPr>
            <p:cNvPr id="70" name="直接连接符 69"/>
            <p:cNvCxnSpPr/>
            <p:nvPr/>
          </p:nvCxnSpPr>
          <p:spPr>
            <a:xfrm>
              <a:off x="6418201" y="2123486"/>
              <a:ext cx="0" cy="4361961"/>
            </a:xfrm>
            <a:prstGeom prst="line">
              <a:avLst/>
            </a:prstGeom>
            <a:ln w="3175">
              <a:gradFill>
                <a:gsLst>
                  <a:gs pos="0">
                    <a:schemeClr val="bg1">
                      <a:alpha val="81000"/>
                    </a:schemeClr>
                  </a:gs>
                  <a:gs pos="52000">
                    <a:schemeClr val="accent2"/>
                  </a:gs>
                  <a:gs pos="100000">
                    <a:schemeClr val="bg1">
                      <a:alpha val="79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6324763" y="2565289"/>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2" name="椭圆 71"/>
            <p:cNvSpPr/>
            <p:nvPr/>
          </p:nvSpPr>
          <p:spPr>
            <a:xfrm>
              <a:off x="6324763" y="3751174"/>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3" name="椭圆 72"/>
            <p:cNvSpPr/>
            <p:nvPr/>
          </p:nvSpPr>
          <p:spPr>
            <a:xfrm>
              <a:off x="6324763" y="4937059"/>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67" name="组合 66"/>
          <p:cNvGrpSpPr/>
          <p:nvPr/>
        </p:nvGrpSpPr>
        <p:grpSpPr>
          <a:xfrm>
            <a:off x="516000" y="425108"/>
            <a:ext cx="2966129" cy="492443"/>
            <a:chOff x="516000" y="425108"/>
            <a:chExt cx="2966129" cy="492443"/>
          </a:xfrm>
        </p:grpSpPr>
        <p:sp>
          <p:nvSpPr>
            <p:cNvPr id="69" name="平行四边形 68"/>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0" name="文本框 89"/>
            <p:cNvSpPr txBox="1"/>
            <p:nvPr/>
          </p:nvSpPr>
          <p:spPr>
            <a:xfrm>
              <a:off x="516000" y="425108"/>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04.</a:t>
              </a:r>
            </a:p>
          </p:txBody>
        </p:sp>
        <p:sp>
          <p:nvSpPr>
            <p:cNvPr id="93" name="文本框 92"/>
            <p:cNvSpPr txBox="1"/>
            <p:nvPr/>
          </p:nvSpPr>
          <p:spPr>
            <a:xfrm>
              <a:off x="1254924" y="486663"/>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模型的建立</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60" name="文本框 1">
            <a:extLst>
              <a:ext uri="{FF2B5EF4-FFF2-40B4-BE49-F238E27FC236}">
                <a16:creationId xmlns:a16="http://schemas.microsoft.com/office/drawing/2014/main" id="{AF72ACC8-C6C0-9036-CBF8-9352CFDACD1C}"/>
              </a:ext>
            </a:extLst>
          </p:cNvPr>
          <p:cNvSpPr txBox="1"/>
          <p:nvPr/>
        </p:nvSpPr>
        <p:spPr>
          <a:xfrm>
            <a:off x="7320569" y="278911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4.6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支持向量机</a:t>
            </a:r>
          </a:p>
        </p:txBody>
      </p:sp>
      <p:sp>
        <p:nvSpPr>
          <p:cNvPr id="68" name="文本框 1">
            <a:extLst>
              <a:ext uri="{FF2B5EF4-FFF2-40B4-BE49-F238E27FC236}">
                <a16:creationId xmlns:a16="http://schemas.microsoft.com/office/drawing/2014/main" id="{127837E9-BC5C-BDD3-DAF0-9F227F522F8B}"/>
              </a:ext>
            </a:extLst>
          </p:cNvPr>
          <p:cNvSpPr txBox="1"/>
          <p:nvPr/>
        </p:nvSpPr>
        <p:spPr>
          <a:xfrm>
            <a:off x="7321143" y="4007935"/>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4.7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随机森林</a:t>
            </a:r>
          </a:p>
        </p:txBody>
      </p:sp>
      <p:sp>
        <p:nvSpPr>
          <p:cNvPr id="74" name="文本框 1">
            <a:extLst>
              <a:ext uri="{FF2B5EF4-FFF2-40B4-BE49-F238E27FC236}">
                <a16:creationId xmlns:a16="http://schemas.microsoft.com/office/drawing/2014/main" id="{1621B75C-2389-5FB2-9DB9-E4356D2F4669}"/>
              </a:ext>
            </a:extLst>
          </p:cNvPr>
          <p:cNvSpPr txBox="1"/>
          <p:nvPr/>
        </p:nvSpPr>
        <p:spPr>
          <a:xfrm>
            <a:off x="2797560" y="3951913"/>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4.3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朴素贝叶斯</a:t>
            </a:r>
          </a:p>
        </p:txBody>
      </p:sp>
      <p:sp>
        <p:nvSpPr>
          <p:cNvPr id="80" name="文本框 1">
            <a:extLst>
              <a:ext uri="{FF2B5EF4-FFF2-40B4-BE49-F238E27FC236}">
                <a16:creationId xmlns:a16="http://schemas.microsoft.com/office/drawing/2014/main" id="{CEC162BB-F202-9B1E-F65C-3D72DAF9EF4B}"/>
              </a:ext>
            </a:extLst>
          </p:cNvPr>
          <p:cNvSpPr txBox="1"/>
          <p:nvPr/>
        </p:nvSpPr>
        <p:spPr>
          <a:xfrm>
            <a:off x="2803811" y="278911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4.2 logistic</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回归</a:t>
            </a:r>
          </a:p>
        </p:txBody>
      </p:sp>
      <p:grpSp>
        <p:nvGrpSpPr>
          <p:cNvPr id="83" name="组合 82">
            <a:extLst>
              <a:ext uri="{FF2B5EF4-FFF2-40B4-BE49-F238E27FC236}">
                <a16:creationId xmlns:a16="http://schemas.microsoft.com/office/drawing/2014/main" id="{FFA4C59F-41A1-D070-BD32-AC10281EA9CE}"/>
              </a:ext>
            </a:extLst>
          </p:cNvPr>
          <p:cNvGrpSpPr/>
          <p:nvPr/>
        </p:nvGrpSpPr>
        <p:grpSpPr>
          <a:xfrm>
            <a:off x="2164427" y="4905728"/>
            <a:ext cx="559681" cy="559681"/>
            <a:chOff x="2235791" y="2339449"/>
            <a:chExt cx="559681" cy="559681"/>
          </a:xfrm>
        </p:grpSpPr>
        <p:sp>
          <p:nvSpPr>
            <p:cNvPr id="84" name="椭圆 83">
              <a:extLst>
                <a:ext uri="{FF2B5EF4-FFF2-40B4-BE49-F238E27FC236}">
                  <a16:creationId xmlns:a16="http://schemas.microsoft.com/office/drawing/2014/main" id="{F2567F84-68C0-BBFF-5B83-4C868FE68DC9}"/>
                </a:ext>
              </a:extLst>
            </p:cNvPr>
            <p:cNvSpPr/>
            <p:nvPr/>
          </p:nvSpPr>
          <p:spPr>
            <a:xfrm>
              <a:off x="2235791" y="233944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85" name="组合 84">
              <a:extLst>
                <a:ext uri="{FF2B5EF4-FFF2-40B4-BE49-F238E27FC236}">
                  <a16:creationId xmlns:a16="http://schemas.microsoft.com/office/drawing/2014/main" id="{4DABA56B-537B-0708-7E12-A7092EB7BAC7}"/>
                </a:ext>
              </a:extLst>
            </p:cNvPr>
            <p:cNvGrpSpPr/>
            <p:nvPr/>
          </p:nvGrpSpPr>
          <p:grpSpPr>
            <a:xfrm>
              <a:off x="2359639" y="2463458"/>
              <a:ext cx="311984" cy="311662"/>
              <a:chOff x="7885113" y="400050"/>
              <a:chExt cx="1539876" cy="1538288"/>
            </a:xfrm>
            <a:solidFill>
              <a:schemeClr val="bg1"/>
            </a:solidFill>
            <a:effectLst/>
          </p:grpSpPr>
          <p:sp>
            <p:nvSpPr>
              <p:cNvPr id="86" name="Freeform 36">
                <a:extLst>
                  <a:ext uri="{FF2B5EF4-FFF2-40B4-BE49-F238E27FC236}">
                    <a16:creationId xmlns:a16="http://schemas.microsoft.com/office/drawing/2014/main" id="{174CEF9D-989D-FCC8-523D-32377547D37F}"/>
                  </a:ext>
                </a:extLst>
              </p:cNvPr>
              <p:cNvSpPr/>
              <p:nvPr/>
            </p:nvSpPr>
            <p:spPr bwMode="auto">
              <a:xfrm>
                <a:off x="8434388" y="949325"/>
                <a:ext cx="441325" cy="439738"/>
              </a:xfrm>
              <a:custGeom>
                <a:avLst/>
                <a:gdLst>
                  <a:gd name="T0" fmla="*/ 10 w 150"/>
                  <a:gd name="T1" fmla="*/ 103 h 150"/>
                  <a:gd name="T2" fmla="*/ 103 w 150"/>
                  <a:gd name="T3" fmla="*/ 10 h 150"/>
                  <a:gd name="T4" fmla="*/ 140 w 150"/>
                  <a:gd name="T5" fmla="*/ 10 h 150"/>
                  <a:gd name="T6" fmla="*/ 140 w 150"/>
                  <a:gd name="T7" fmla="*/ 10 h 150"/>
                  <a:gd name="T8" fmla="*/ 140 w 150"/>
                  <a:gd name="T9" fmla="*/ 47 h 150"/>
                  <a:gd name="T10" fmla="*/ 140 w 150"/>
                  <a:gd name="T11" fmla="*/ 47 h 150"/>
                  <a:gd name="T12" fmla="*/ 47 w 150"/>
                  <a:gd name="T13" fmla="*/ 140 h 150"/>
                  <a:gd name="T14" fmla="*/ 10 w 150"/>
                  <a:gd name="T15" fmla="*/ 140 h 150"/>
                  <a:gd name="T16" fmla="*/ 10 w 150"/>
                  <a:gd name="T17" fmla="*/ 140 h 150"/>
                  <a:gd name="T18" fmla="*/ 10 w 150"/>
                  <a:gd name="T19" fmla="*/ 10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0" y="103"/>
                    </a:moveTo>
                    <a:cubicBezTo>
                      <a:pt x="103" y="10"/>
                      <a:pt x="103" y="10"/>
                      <a:pt x="103" y="10"/>
                    </a:cubicBezTo>
                    <a:cubicBezTo>
                      <a:pt x="113" y="0"/>
                      <a:pt x="129" y="0"/>
                      <a:pt x="140" y="10"/>
                    </a:cubicBezTo>
                    <a:cubicBezTo>
                      <a:pt x="140" y="10"/>
                      <a:pt x="140" y="10"/>
                      <a:pt x="140" y="10"/>
                    </a:cubicBezTo>
                    <a:cubicBezTo>
                      <a:pt x="150" y="21"/>
                      <a:pt x="150" y="37"/>
                      <a:pt x="140" y="47"/>
                    </a:cubicBezTo>
                    <a:cubicBezTo>
                      <a:pt x="140" y="47"/>
                      <a:pt x="140" y="47"/>
                      <a:pt x="140" y="47"/>
                    </a:cubicBezTo>
                    <a:cubicBezTo>
                      <a:pt x="47" y="140"/>
                      <a:pt x="47" y="140"/>
                      <a:pt x="47" y="140"/>
                    </a:cubicBezTo>
                    <a:cubicBezTo>
                      <a:pt x="37" y="150"/>
                      <a:pt x="21" y="150"/>
                      <a:pt x="10" y="140"/>
                    </a:cubicBezTo>
                    <a:cubicBezTo>
                      <a:pt x="10" y="140"/>
                      <a:pt x="10" y="140"/>
                      <a:pt x="10" y="140"/>
                    </a:cubicBezTo>
                    <a:cubicBezTo>
                      <a:pt x="0" y="129"/>
                      <a:pt x="0" y="113"/>
                      <a:pt x="10"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87" name="Freeform 37">
                <a:extLst>
                  <a:ext uri="{FF2B5EF4-FFF2-40B4-BE49-F238E27FC236}">
                    <a16:creationId xmlns:a16="http://schemas.microsoft.com/office/drawing/2014/main" id="{F0F0093D-5CD0-E00C-0342-92A41AAFF418}"/>
                  </a:ext>
                </a:extLst>
              </p:cNvPr>
              <p:cNvSpPr/>
              <p:nvPr/>
            </p:nvSpPr>
            <p:spPr bwMode="auto">
              <a:xfrm>
                <a:off x="8540751" y="400050"/>
                <a:ext cx="884238" cy="884238"/>
              </a:xfrm>
              <a:custGeom>
                <a:avLst/>
                <a:gdLst>
                  <a:gd name="T0" fmla="*/ 19 w 301"/>
                  <a:gd name="T1" fmla="*/ 232 h 301"/>
                  <a:gd name="T2" fmla="*/ 53 w 301"/>
                  <a:gd name="T3" fmla="*/ 198 h 301"/>
                  <a:gd name="T4" fmla="*/ 71 w 301"/>
                  <a:gd name="T5" fmla="*/ 140 h 301"/>
                  <a:gd name="T6" fmla="*/ 138 w 301"/>
                  <a:gd name="T7" fmla="*/ 72 h 301"/>
                  <a:gd name="T8" fmla="*/ 229 w 301"/>
                  <a:gd name="T9" fmla="*/ 72 h 301"/>
                  <a:gd name="T10" fmla="*/ 229 w 301"/>
                  <a:gd name="T11" fmla="*/ 162 h 301"/>
                  <a:gd name="T12" fmla="*/ 161 w 301"/>
                  <a:gd name="T13" fmla="*/ 230 h 301"/>
                  <a:gd name="T14" fmla="*/ 161 w 301"/>
                  <a:gd name="T15" fmla="*/ 230 h 301"/>
                  <a:gd name="T16" fmla="*/ 103 w 301"/>
                  <a:gd name="T17" fmla="*/ 247 h 301"/>
                  <a:gd name="T18" fmla="*/ 69 w 301"/>
                  <a:gd name="T19" fmla="*/ 281 h 301"/>
                  <a:gd name="T20" fmla="*/ 192 w 301"/>
                  <a:gd name="T21" fmla="*/ 261 h 301"/>
                  <a:gd name="T22" fmla="*/ 192 w 301"/>
                  <a:gd name="T23" fmla="*/ 261 h 301"/>
                  <a:gd name="T24" fmla="*/ 259 w 301"/>
                  <a:gd name="T25" fmla="*/ 193 h 301"/>
                  <a:gd name="T26" fmla="*/ 259 w 301"/>
                  <a:gd name="T27" fmla="*/ 41 h 301"/>
                  <a:gd name="T28" fmla="*/ 108 w 301"/>
                  <a:gd name="T29" fmla="*/ 41 h 301"/>
                  <a:gd name="T30" fmla="*/ 40 w 301"/>
                  <a:gd name="T31" fmla="*/ 109 h 301"/>
                  <a:gd name="T32" fmla="*/ 19 w 301"/>
                  <a:gd name="T33" fmla="*/ 23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19" y="232"/>
                    </a:moveTo>
                    <a:cubicBezTo>
                      <a:pt x="53" y="198"/>
                      <a:pt x="53" y="198"/>
                      <a:pt x="53" y="198"/>
                    </a:cubicBezTo>
                    <a:cubicBezTo>
                      <a:pt x="49" y="178"/>
                      <a:pt x="55" y="156"/>
                      <a:pt x="71" y="140"/>
                    </a:cubicBezTo>
                    <a:cubicBezTo>
                      <a:pt x="138" y="72"/>
                      <a:pt x="138" y="72"/>
                      <a:pt x="138" y="72"/>
                    </a:cubicBezTo>
                    <a:cubicBezTo>
                      <a:pt x="163" y="47"/>
                      <a:pt x="204" y="47"/>
                      <a:pt x="229" y="72"/>
                    </a:cubicBezTo>
                    <a:cubicBezTo>
                      <a:pt x="254" y="97"/>
                      <a:pt x="254" y="138"/>
                      <a:pt x="229" y="162"/>
                    </a:cubicBezTo>
                    <a:cubicBezTo>
                      <a:pt x="161" y="230"/>
                      <a:pt x="161" y="230"/>
                      <a:pt x="161" y="230"/>
                    </a:cubicBezTo>
                    <a:cubicBezTo>
                      <a:pt x="161" y="230"/>
                      <a:pt x="161" y="230"/>
                      <a:pt x="161" y="230"/>
                    </a:cubicBezTo>
                    <a:cubicBezTo>
                      <a:pt x="145" y="246"/>
                      <a:pt x="123" y="252"/>
                      <a:pt x="103" y="247"/>
                    </a:cubicBezTo>
                    <a:cubicBezTo>
                      <a:pt x="69" y="281"/>
                      <a:pt x="69" y="281"/>
                      <a:pt x="69" y="281"/>
                    </a:cubicBezTo>
                    <a:cubicBezTo>
                      <a:pt x="109" y="301"/>
                      <a:pt x="158" y="294"/>
                      <a:pt x="192" y="261"/>
                    </a:cubicBezTo>
                    <a:cubicBezTo>
                      <a:pt x="192" y="261"/>
                      <a:pt x="192" y="261"/>
                      <a:pt x="192" y="261"/>
                    </a:cubicBezTo>
                    <a:cubicBezTo>
                      <a:pt x="259" y="193"/>
                      <a:pt x="259" y="193"/>
                      <a:pt x="259" y="193"/>
                    </a:cubicBezTo>
                    <a:cubicBezTo>
                      <a:pt x="301" y="151"/>
                      <a:pt x="301" y="83"/>
                      <a:pt x="259" y="41"/>
                    </a:cubicBezTo>
                    <a:cubicBezTo>
                      <a:pt x="217" y="0"/>
                      <a:pt x="150" y="0"/>
                      <a:pt x="108" y="41"/>
                    </a:cubicBezTo>
                    <a:cubicBezTo>
                      <a:pt x="40" y="109"/>
                      <a:pt x="40" y="109"/>
                      <a:pt x="40" y="109"/>
                    </a:cubicBezTo>
                    <a:cubicBezTo>
                      <a:pt x="7" y="142"/>
                      <a:pt x="0" y="192"/>
                      <a:pt x="19" y="2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88" name="Freeform 38">
                <a:extLst>
                  <a:ext uri="{FF2B5EF4-FFF2-40B4-BE49-F238E27FC236}">
                    <a16:creationId xmlns:a16="http://schemas.microsoft.com/office/drawing/2014/main" id="{F38304E0-260B-9378-710D-E3CE9F25DF54}"/>
                  </a:ext>
                </a:extLst>
              </p:cNvPr>
              <p:cNvSpPr/>
              <p:nvPr/>
            </p:nvSpPr>
            <p:spPr bwMode="auto">
              <a:xfrm>
                <a:off x="7885113" y="1055688"/>
                <a:ext cx="884238" cy="882650"/>
              </a:xfrm>
              <a:custGeom>
                <a:avLst/>
                <a:gdLst>
                  <a:gd name="T0" fmla="*/ 261 w 301"/>
                  <a:gd name="T1" fmla="*/ 192 h 301"/>
                  <a:gd name="T2" fmla="*/ 281 w 301"/>
                  <a:gd name="T3" fmla="*/ 69 h 301"/>
                  <a:gd name="T4" fmla="*/ 247 w 301"/>
                  <a:gd name="T5" fmla="*/ 103 h 301"/>
                  <a:gd name="T6" fmla="*/ 230 w 301"/>
                  <a:gd name="T7" fmla="*/ 161 h 301"/>
                  <a:gd name="T8" fmla="*/ 162 w 301"/>
                  <a:gd name="T9" fmla="*/ 229 h 301"/>
                  <a:gd name="T10" fmla="*/ 162 w 301"/>
                  <a:gd name="T11" fmla="*/ 229 h 301"/>
                  <a:gd name="T12" fmla="*/ 72 w 301"/>
                  <a:gd name="T13" fmla="*/ 229 h 301"/>
                  <a:gd name="T14" fmla="*/ 72 w 301"/>
                  <a:gd name="T15" fmla="*/ 138 h 301"/>
                  <a:gd name="T16" fmla="*/ 140 w 301"/>
                  <a:gd name="T17" fmla="*/ 71 h 301"/>
                  <a:gd name="T18" fmla="*/ 198 w 301"/>
                  <a:gd name="T19" fmla="*/ 54 h 301"/>
                  <a:gd name="T20" fmla="*/ 232 w 301"/>
                  <a:gd name="T21" fmla="*/ 19 h 301"/>
                  <a:gd name="T22" fmla="*/ 109 w 301"/>
                  <a:gd name="T23" fmla="*/ 40 h 301"/>
                  <a:gd name="T24" fmla="*/ 41 w 301"/>
                  <a:gd name="T25" fmla="*/ 108 h 301"/>
                  <a:gd name="T26" fmla="*/ 41 w 301"/>
                  <a:gd name="T27" fmla="*/ 259 h 301"/>
                  <a:gd name="T28" fmla="*/ 193 w 301"/>
                  <a:gd name="T29" fmla="*/ 259 h 301"/>
                  <a:gd name="T30" fmla="*/ 193 w 301"/>
                  <a:gd name="T31" fmla="*/ 259 h 301"/>
                  <a:gd name="T32" fmla="*/ 261 w 301"/>
                  <a:gd name="T33" fmla="*/ 19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261" y="192"/>
                    </a:moveTo>
                    <a:cubicBezTo>
                      <a:pt x="294" y="158"/>
                      <a:pt x="301" y="109"/>
                      <a:pt x="281" y="69"/>
                    </a:cubicBezTo>
                    <a:cubicBezTo>
                      <a:pt x="247" y="103"/>
                      <a:pt x="247" y="103"/>
                      <a:pt x="247" y="103"/>
                    </a:cubicBezTo>
                    <a:cubicBezTo>
                      <a:pt x="252" y="123"/>
                      <a:pt x="246" y="145"/>
                      <a:pt x="230" y="161"/>
                    </a:cubicBezTo>
                    <a:cubicBezTo>
                      <a:pt x="162" y="229"/>
                      <a:pt x="162" y="229"/>
                      <a:pt x="162" y="229"/>
                    </a:cubicBezTo>
                    <a:cubicBezTo>
                      <a:pt x="162" y="229"/>
                      <a:pt x="162" y="229"/>
                      <a:pt x="162" y="229"/>
                    </a:cubicBezTo>
                    <a:cubicBezTo>
                      <a:pt x="137" y="254"/>
                      <a:pt x="97" y="254"/>
                      <a:pt x="72" y="229"/>
                    </a:cubicBezTo>
                    <a:cubicBezTo>
                      <a:pt x="47" y="204"/>
                      <a:pt x="47" y="163"/>
                      <a:pt x="72" y="138"/>
                    </a:cubicBezTo>
                    <a:cubicBezTo>
                      <a:pt x="140" y="71"/>
                      <a:pt x="140" y="71"/>
                      <a:pt x="140" y="71"/>
                    </a:cubicBezTo>
                    <a:cubicBezTo>
                      <a:pt x="156" y="55"/>
                      <a:pt x="178" y="49"/>
                      <a:pt x="198" y="54"/>
                    </a:cubicBezTo>
                    <a:cubicBezTo>
                      <a:pt x="232" y="19"/>
                      <a:pt x="232" y="19"/>
                      <a:pt x="232" y="19"/>
                    </a:cubicBezTo>
                    <a:cubicBezTo>
                      <a:pt x="192" y="0"/>
                      <a:pt x="142" y="7"/>
                      <a:pt x="109" y="40"/>
                    </a:cubicBezTo>
                    <a:cubicBezTo>
                      <a:pt x="41" y="108"/>
                      <a:pt x="41" y="108"/>
                      <a:pt x="41" y="108"/>
                    </a:cubicBezTo>
                    <a:cubicBezTo>
                      <a:pt x="0" y="150"/>
                      <a:pt x="0" y="218"/>
                      <a:pt x="41" y="259"/>
                    </a:cubicBezTo>
                    <a:cubicBezTo>
                      <a:pt x="83" y="301"/>
                      <a:pt x="151" y="301"/>
                      <a:pt x="193" y="259"/>
                    </a:cubicBezTo>
                    <a:cubicBezTo>
                      <a:pt x="193" y="259"/>
                      <a:pt x="193" y="259"/>
                      <a:pt x="193" y="259"/>
                    </a:cubicBezTo>
                    <a:lnTo>
                      <a:pt x="261"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sp>
        <p:nvSpPr>
          <p:cNvPr id="89" name="文本框 1">
            <a:extLst>
              <a:ext uri="{FF2B5EF4-FFF2-40B4-BE49-F238E27FC236}">
                <a16:creationId xmlns:a16="http://schemas.microsoft.com/office/drawing/2014/main" id="{267961B4-6AE8-EC4B-DB23-6640CD650BBF}"/>
              </a:ext>
            </a:extLst>
          </p:cNvPr>
          <p:cNvSpPr txBox="1"/>
          <p:nvPr/>
        </p:nvSpPr>
        <p:spPr>
          <a:xfrm>
            <a:off x="2780072" y="4972528"/>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4.4 KNN</a:t>
            </a:r>
            <a:endParaRPr lang="zh-CN" altLang="en-US" sz="2000" b="1" dirty="0">
              <a:solidFill>
                <a:srgbClr val="176AF1"/>
              </a:solidFill>
              <a:effectLst>
                <a:outerShdw blurRad="254000" dist="38100" dir="16200000" algn="ctr" rotWithShape="0">
                  <a:schemeClr val="accent2">
                    <a:alpha val="20000"/>
                  </a:schemeClr>
                </a:outerShdw>
              </a:effectLst>
              <a:cs typeface="+mn-ea"/>
              <a:sym typeface="+mn-lt"/>
            </a:endParaRPr>
          </a:p>
        </p:txBody>
      </p:sp>
      <p:grpSp>
        <p:nvGrpSpPr>
          <p:cNvPr id="91" name="组合 90">
            <a:extLst>
              <a:ext uri="{FF2B5EF4-FFF2-40B4-BE49-F238E27FC236}">
                <a16:creationId xmlns:a16="http://schemas.microsoft.com/office/drawing/2014/main" id="{B05F206E-E4B1-CC3B-F46A-98FA76E25EED}"/>
              </a:ext>
            </a:extLst>
          </p:cNvPr>
          <p:cNvGrpSpPr/>
          <p:nvPr/>
        </p:nvGrpSpPr>
        <p:grpSpPr>
          <a:xfrm>
            <a:off x="6714660" y="3894956"/>
            <a:ext cx="559681" cy="559681"/>
            <a:chOff x="2235791" y="4711219"/>
            <a:chExt cx="559681" cy="559681"/>
          </a:xfrm>
        </p:grpSpPr>
        <p:sp>
          <p:nvSpPr>
            <p:cNvPr id="94" name="椭圆 93">
              <a:extLst>
                <a:ext uri="{FF2B5EF4-FFF2-40B4-BE49-F238E27FC236}">
                  <a16:creationId xmlns:a16="http://schemas.microsoft.com/office/drawing/2014/main" id="{956123E3-A2E8-2554-D0D7-4DA3766E7C8A}"/>
                </a:ext>
              </a:extLst>
            </p:cNvPr>
            <p:cNvSpPr/>
            <p:nvPr/>
          </p:nvSpPr>
          <p:spPr>
            <a:xfrm>
              <a:off x="2235791" y="471121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96" name="组合 95">
              <a:extLst>
                <a:ext uri="{FF2B5EF4-FFF2-40B4-BE49-F238E27FC236}">
                  <a16:creationId xmlns:a16="http://schemas.microsoft.com/office/drawing/2014/main" id="{E82EE598-665B-5A29-73AE-2AE66F66AECA}"/>
                </a:ext>
              </a:extLst>
            </p:cNvPr>
            <p:cNvGrpSpPr/>
            <p:nvPr/>
          </p:nvGrpSpPr>
          <p:grpSpPr>
            <a:xfrm>
              <a:off x="2351429" y="4820454"/>
              <a:ext cx="328405" cy="341210"/>
              <a:chOff x="2273301" y="1931988"/>
              <a:chExt cx="692150" cy="719138"/>
            </a:xfrm>
            <a:solidFill>
              <a:schemeClr val="bg1"/>
            </a:solidFill>
            <a:effectLst/>
          </p:grpSpPr>
          <p:sp>
            <p:nvSpPr>
              <p:cNvPr id="97" name="Freeform 135">
                <a:extLst>
                  <a:ext uri="{FF2B5EF4-FFF2-40B4-BE49-F238E27FC236}">
                    <a16:creationId xmlns:a16="http://schemas.microsoft.com/office/drawing/2014/main" id="{165989CE-D4C9-0367-4E9A-83E4B65864AC}"/>
                  </a:ext>
                </a:extLst>
              </p:cNvPr>
              <p:cNvSpPr/>
              <p:nvPr/>
            </p:nvSpPr>
            <p:spPr bwMode="auto">
              <a:xfrm>
                <a:off x="2308226" y="2543176"/>
                <a:ext cx="101600" cy="107950"/>
              </a:xfrm>
              <a:custGeom>
                <a:avLst/>
                <a:gdLst>
                  <a:gd name="T0" fmla="*/ 19 w 35"/>
                  <a:gd name="T1" fmla="*/ 0 h 37"/>
                  <a:gd name="T2" fmla="*/ 1 w 35"/>
                  <a:gd name="T3" fmla="*/ 28 h 37"/>
                  <a:gd name="T4" fmla="*/ 3 w 35"/>
                  <a:gd name="T5" fmla="*/ 35 h 37"/>
                  <a:gd name="T6" fmla="*/ 11 w 35"/>
                  <a:gd name="T7" fmla="*/ 37 h 37"/>
                  <a:gd name="T8" fmla="*/ 35 w 35"/>
                  <a:gd name="T9" fmla="*/ 14 h 37"/>
                  <a:gd name="T10" fmla="*/ 32 w 35"/>
                  <a:gd name="T11" fmla="*/ 11 h 37"/>
                  <a:gd name="T12" fmla="*/ 19 w 35"/>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35" h="37">
                    <a:moveTo>
                      <a:pt x="19" y="0"/>
                    </a:moveTo>
                    <a:cubicBezTo>
                      <a:pt x="1" y="28"/>
                      <a:pt x="1" y="28"/>
                      <a:pt x="1" y="28"/>
                    </a:cubicBezTo>
                    <a:cubicBezTo>
                      <a:pt x="0" y="31"/>
                      <a:pt x="2" y="33"/>
                      <a:pt x="3" y="35"/>
                    </a:cubicBezTo>
                    <a:cubicBezTo>
                      <a:pt x="5" y="36"/>
                      <a:pt x="9" y="37"/>
                      <a:pt x="11" y="37"/>
                    </a:cubicBezTo>
                    <a:cubicBezTo>
                      <a:pt x="35" y="14"/>
                      <a:pt x="35" y="14"/>
                      <a:pt x="35" y="14"/>
                    </a:cubicBezTo>
                    <a:cubicBezTo>
                      <a:pt x="34" y="13"/>
                      <a:pt x="33" y="12"/>
                      <a:pt x="32" y="11"/>
                    </a:cubicBezTo>
                    <a:cubicBezTo>
                      <a:pt x="27" y="8"/>
                      <a:pt x="23" y="4"/>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99" name="Freeform 136">
                <a:extLst>
                  <a:ext uri="{FF2B5EF4-FFF2-40B4-BE49-F238E27FC236}">
                    <a16:creationId xmlns:a16="http://schemas.microsoft.com/office/drawing/2014/main" id="{FC35C008-543C-064B-CDB6-3EF4A7E22A6F}"/>
                  </a:ext>
                </a:extLst>
              </p:cNvPr>
              <p:cNvSpPr/>
              <p:nvPr/>
            </p:nvSpPr>
            <p:spPr bwMode="auto">
              <a:xfrm>
                <a:off x="2273301" y="2159001"/>
                <a:ext cx="511175" cy="484188"/>
              </a:xfrm>
              <a:custGeom>
                <a:avLst/>
                <a:gdLst>
                  <a:gd name="T0" fmla="*/ 160 w 175"/>
                  <a:gd name="T1" fmla="*/ 67 h 165"/>
                  <a:gd name="T2" fmla="*/ 149 w 175"/>
                  <a:gd name="T3" fmla="*/ 84 h 165"/>
                  <a:gd name="T4" fmla="*/ 103 w 175"/>
                  <a:gd name="T5" fmla="*/ 91 h 165"/>
                  <a:gd name="T6" fmla="*/ 87 w 175"/>
                  <a:gd name="T7" fmla="*/ 83 h 165"/>
                  <a:gd name="T8" fmla="*/ 73 w 175"/>
                  <a:gd name="T9" fmla="*/ 67 h 165"/>
                  <a:gd name="T10" fmla="*/ 73 w 175"/>
                  <a:gd name="T11" fmla="*/ 22 h 165"/>
                  <a:gd name="T12" fmla="*/ 93 w 175"/>
                  <a:gd name="T13" fmla="*/ 9 h 165"/>
                  <a:gd name="T14" fmla="*/ 25 w 175"/>
                  <a:gd name="T15" fmla="*/ 24 h 165"/>
                  <a:gd name="T16" fmla="*/ 25 w 175"/>
                  <a:gd name="T17" fmla="*/ 24 h 165"/>
                  <a:gd name="T18" fmla="*/ 25 w 175"/>
                  <a:gd name="T19" fmla="*/ 24 h 165"/>
                  <a:gd name="T20" fmla="*/ 20 w 175"/>
                  <a:gd name="T21" fmla="*/ 29 h 165"/>
                  <a:gd name="T22" fmla="*/ 17 w 175"/>
                  <a:gd name="T23" fmla="*/ 35 h 165"/>
                  <a:gd name="T24" fmla="*/ 35 w 175"/>
                  <a:gd name="T25" fmla="*/ 125 h 165"/>
                  <a:gd name="T26" fmla="*/ 48 w 175"/>
                  <a:gd name="T27" fmla="*/ 136 h 165"/>
                  <a:gd name="T28" fmla="*/ 52 w 175"/>
                  <a:gd name="T29" fmla="*/ 139 h 165"/>
                  <a:gd name="T30" fmla="*/ 156 w 175"/>
                  <a:gd name="T31" fmla="*/ 134 h 165"/>
                  <a:gd name="T32" fmla="*/ 157 w 175"/>
                  <a:gd name="T33" fmla="*/ 132 h 165"/>
                  <a:gd name="T34" fmla="*/ 157 w 175"/>
                  <a:gd name="T35" fmla="*/ 132 h 165"/>
                  <a:gd name="T36" fmla="*/ 160 w 175"/>
                  <a:gd name="T37" fmla="*/ 6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165">
                    <a:moveTo>
                      <a:pt x="160" y="67"/>
                    </a:moveTo>
                    <a:cubicBezTo>
                      <a:pt x="149" y="84"/>
                      <a:pt x="149" y="84"/>
                      <a:pt x="149" y="84"/>
                    </a:cubicBezTo>
                    <a:cubicBezTo>
                      <a:pt x="141" y="97"/>
                      <a:pt x="118" y="96"/>
                      <a:pt x="103" y="91"/>
                    </a:cubicBezTo>
                    <a:cubicBezTo>
                      <a:pt x="97" y="90"/>
                      <a:pt x="92" y="87"/>
                      <a:pt x="87" y="83"/>
                    </a:cubicBezTo>
                    <a:cubicBezTo>
                      <a:pt x="81" y="79"/>
                      <a:pt x="76" y="73"/>
                      <a:pt x="73" y="67"/>
                    </a:cubicBezTo>
                    <a:cubicBezTo>
                      <a:pt x="67" y="55"/>
                      <a:pt x="64" y="35"/>
                      <a:pt x="73" y="22"/>
                    </a:cubicBezTo>
                    <a:cubicBezTo>
                      <a:pt x="93" y="9"/>
                      <a:pt x="93" y="9"/>
                      <a:pt x="93" y="9"/>
                    </a:cubicBezTo>
                    <a:cubicBezTo>
                      <a:pt x="66" y="0"/>
                      <a:pt x="42" y="8"/>
                      <a:pt x="25" y="24"/>
                    </a:cubicBezTo>
                    <a:cubicBezTo>
                      <a:pt x="25" y="24"/>
                      <a:pt x="25" y="24"/>
                      <a:pt x="25" y="24"/>
                    </a:cubicBezTo>
                    <a:cubicBezTo>
                      <a:pt x="25" y="24"/>
                      <a:pt x="25" y="24"/>
                      <a:pt x="25" y="24"/>
                    </a:cubicBezTo>
                    <a:cubicBezTo>
                      <a:pt x="23" y="26"/>
                      <a:pt x="22" y="28"/>
                      <a:pt x="20" y="29"/>
                    </a:cubicBezTo>
                    <a:cubicBezTo>
                      <a:pt x="19" y="31"/>
                      <a:pt x="18" y="33"/>
                      <a:pt x="17" y="35"/>
                    </a:cubicBezTo>
                    <a:cubicBezTo>
                      <a:pt x="0" y="62"/>
                      <a:pt x="9" y="98"/>
                      <a:pt x="35" y="125"/>
                    </a:cubicBezTo>
                    <a:cubicBezTo>
                      <a:pt x="39" y="129"/>
                      <a:pt x="43" y="133"/>
                      <a:pt x="48" y="136"/>
                    </a:cubicBezTo>
                    <a:cubicBezTo>
                      <a:pt x="49" y="137"/>
                      <a:pt x="50" y="138"/>
                      <a:pt x="52" y="139"/>
                    </a:cubicBezTo>
                    <a:cubicBezTo>
                      <a:pt x="88" y="165"/>
                      <a:pt x="133" y="164"/>
                      <a:pt x="156" y="134"/>
                    </a:cubicBezTo>
                    <a:cubicBezTo>
                      <a:pt x="157" y="133"/>
                      <a:pt x="157" y="133"/>
                      <a:pt x="157" y="132"/>
                    </a:cubicBezTo>
                    <a:cubicBezTo>
                      <a:pt x="157" y="132"/>
                      <a:pt x="157" y="132"/>
                      <a:pt x="157" y="132"/>
                    </a:cubicBezTo>
                    <a:cubicBezTo>
                      <a:pt x="171" y="113"/>
                      <a:pt x="175" y="92"/>
                      <a:pt x="16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00" name="Freeform 137">
                <a:extLst>
                  <a:ext uri="{FF2B5EF4-FFF2-40B4-BE49-F238E27FC236}">
                    <a16:creationId xmlns:a16="http://schemas.microsoft.com/office/drawing/2014/main" id="{9E87684D-F892-1C83-9ADA-10D841CCC03E}"/>
                  </a:ext>
                </a:extLst>
              </p:cNvPr>
              <p:cNvSpPr/>
              <p:nvPr/>
            </p:nvSpPr>
            <p:spPr bwMode="auto">
              <a:xfrm>
                <a:off x="2489201" y="2154238"/>
                <a:ext cx="271463" cy="265113"/>
              </a:xfrm>
              <a:custGeom>
                <a:avLst/>
                <a:gdLst>
                  <a:gd name="T0" fmla="*/ 60 w 93"/>
                  <a:gd name="T1" fmla="*/ 28 h 91"/>
                  <a:gd name="T2" fmla="*/ 36 w 93"/>
                  <a:gd name="T3" fmla="*/ 0 h 91"/>
                  <a:gd name="T4" fmla="*/ 10 w 93"/>
                  <a:gd name="T5" fmla="*/ 23 h 91"/>
                  <a:gd name="T6" fmla="*/ 7 w 93"/>
                  <a:gd name="T7" fmla="*/ 62 h 91"/>
                  <a:gd name="T8" fmla="*/ 21 w 93"/>
                  <a:gd name="T9" fmla="*/ 78 h 91"/>
                  <a:gd name="T10" fmla="*/ 36 w 93"/>
                  <a:gd name="T11" fmla="*/ 86 h 91"/>
                  <a:gd name="T12" fmla="*/ 77 w 93"/>
                  <a:gd name="T13" fmla="*/ 74 h 91"/>
                  <a:gd name="T14" fmla="*/ 93 w 93"/>
                  <a:gd name="T15" fmla="*/ 45 h 91"/>
                  <a:gd name="T16" fmla="*/ 60 w 93"/>
                  <a:gd name="T17"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91">
                    <a:moveTo>
                      <a:pt x="60" y="28"/>
                    </a:moveTo>
                    <a:cubicBezTo>
                      <a:pt x="49" y="20"/>
                      <a:pt x="41" y="10"/>
                      <a:pt x="36" y="0"/>
                    </a:cubicBezTo>
                    <a:cubicBezTo>
                      <a:pt x="36" y="0"/>
                      <a:pt x="10" y="23"/>
                      <a:pt x="10" y="23"/>
                    </a:cubicBezTo>
                    <a:cubicBezTo>
                      <a:pt x="0" y="36"/>
                      <a:pt x="0" y="50"/>
                      <a:pt x="7" y="62"/>
                    </a:cubicBezTo>
                    <a:cubicBezTo>
                      <a:pt x="10" y="68"/>
                      <a:pt x="15" y="74"/>
                      <a:pt x="21" y="78"/>
                    </a:cubicBezTo>
                    <a:cubicBezTo>
                      <a:pt x="25" y="82"/>
                      <a:pt x="31" y="85"/>
                      <a:pt x="36" y="86"/>
                    </a:cubicBezTo>
                    <a:cubicBezTo>
                      <a:pt x="52" y="91"/>
                      <a:pt x="68" y="88"/>
                      <a:pt x="77" y="74"/>
                    </a:cubicBezTo>
                    <a:cubicBezTo>
                      <a:pt x="93" y="45"/>
                      <a:pt x="93" y="45"/>
                      <a:pt x="93" y="45"/>
                    </a:cubicBezTo>
                    <a:cubicBezTo>
                      <a:pt x="92" y="44"/>
                      <a:pt x="70" y="36"/>
                      <a:pt x="6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01" name="Freeform 138">
                <a:extLst>
                  <a:ext uri="{FF2B5EF4-FFF2-40B4-BE49-F238E27FC236}">
                    <a16:creationId xmlns:a16="http://schemas.microsoft.com/office/drawing/2014/main" id="{6D5A1359-D869-E5EB-F4D8-D62DC5236647}"/>
                  </a:ext>
                </a:extLst>
              </p:cNvPr>
              <p:cNvSpPr/>
              <p:nvPr/>
            </p:nvSpPr>
            <p:spPr bwMode="auto">
              <a:xfrm>
                <a:off x="2593976" y="1931988"/>
                <a:ext cx="371475" cy="336550"/>
              </a:xfrm>
              <a:custGeom>
                <a:avLst/>
                <a:gdLst>
                  <a:gd name="T0" fmla="*/ 88 w 127"/>
                  <a:gd name="T1" fmla="*/ 23 h 115"/>
                  <a:gd name="T2" fmla="*/ 7 w 127"/>
                  <a:gd name="T3" fmla="*/ 21 h 115"/>
                  <a:gd name="T4" fmla="*/ 6 w 127"/>
                  <a:gd name="T5" fmla="*/ 24 h 115"/>
                  <a:gd name="T6" fmla="*/ 5 w 127"/>
                  <a:gd name="T7" fmla="*/ 25 h 115"/>
                  <a:gd name="T8" fmla="*/ 3 w 127"/>
                  <a:gd name="T9" fmla="*/ 28 h 115"/>
                  <a:gd name="T10" fmla="*/ 3 w 127"/>
                  <a:gd name="T11" fmla="*/ 30 h 115"/>
                  <a:gd name="T12" fmla="*/ 2 w 127"/>
                  <a:gd name="T13" fmla="*/ 33 h 115"/>
                  <a:gd name="T14" fmla="*/ 1 w 127"/>
                  <a:gd name="T15" fmla="*/ 34 h 115"/>
                  <a:gd name="T16" fmla="*/ 0 w 127"/>
                  <a:gd name="T17" fmla="*/ 38 h 115"/>
                  <a:gd name="T18" fmla="*/ 0 w 127"/>
                  <a:gd name="T19" fmla="*/ 39 h 115"/>
                  <a:gd name="T20" fmla="*/ 0 w 127"/>
                  <a:gd name="T21" fmla="*/ 42 h 115"/>
                  <a:gd name="T22" fmla="*/ 0 w 127"/>
                  <a:gd name="T23" fmla="*/ 44 h 115"/>
                  <a:gd name="T24" fmla="*/ 0 w 127"/>
                  <a:gd name="T25" fmla="*/ 47 h 115"/>
                  <a:gd name="T26" fmla="*/ 0 w 127"/>
                  <a:gd name="T27" fmla="*/ 49 h 115"/>
                  <a:gd name="T28" fmla="*/ 0 w 127"/>
                  <a:gd name="T29" fmla="*/ 52 h 115"/>
                  <a:gd name="T30" fmla="*/ 1 w 127"/>
                  <a:gd name="T31" fmla="*/ 55 h 115"/>
                  <a:gd name="T32" fmla="*/ 1 w 127"/>
                  <a:gd name="T33" fmla="*/ 57 h 115"/>
                  <a:gd name="T34" fmla="*/ 2 w 127"/>
                  <a:gd name="T35" fmla="*/ 60 h 115"/>
                  <a:gd name="T36" fmla="*/ 3 w 127"/>
                  <a:gd name="T37" fmla="*/ 62 h 115"/>
                  <a:gd name="T38" fmla="*/ 4 w 127"/>
                  <a:gd name="T39" fmla="*/ 65 h 115"/>
                  <a:gd name="T40" fmla="*/ 5 w 127"/>
                  <a:gd name="T41" fmla="*/ 67 h 115"/>
                  <a:gd name="T42" fmla="*/ 6 w 127"/>
                  <a:gd name="T43" fmla="*/ 70 h 115"/>
                  <a:gd name="T44" fmla="*/ 7 w 127"/>
                  <a:gd name="T45" fmla="*/ 71 h 115"/>
                  <a:gd name="T46" fmla="*/ 8 w 127"/>
                  <a:gd name="T47" fmla="*/ 73 h 115"/>
                  <a:gd name="T48" fmla="*/ 9 w 127"/>
                  <a:gd name="T49" fmla="*/ 75 h 115"/>
                  <a:gd name="T50" fmla="*/ 9 w 127"/>
                  <a:gd name="T51" fmla="*/ 76 h 115"/>
                  <a:gd name="T52" fmla="*/ 16 w 127"/>
                  <a:gd name="T53" fmla="*/ 86 h 115"/>
                  <a:gd name="T54" fmla="*/ 30 w 127"/>
                  <a:gd name="T55" fmla="*/ 99 h 115"/>
                  <a:gd name="T56" fmla="*/ 39 w 127"/>
                  <a:gd name="T57" fmla="*/ 105 h 115"/>
                  <a:gd name="T58" fmla="*/ 40 w 127"/>
                  <a:gd name="T59" fmla="*/ 106 h 115"/>
                  <a:gd name="T60" fmla="*/ 44 w 127"/>
                  <a:gd name="T61" fmla="*/ 107 h 115"/>
                  <a:gd name="T62" fmla="*/ 45 w 127"/>
                  <a:gd name="T63" fmla="*/ 108 h 115"/>
                  <a:gd name="T64" fmla="*/ 46 w 127"/>
                  <a:gd name="T65" fmla="*/ 108 h 115"/>
                  <a:gd name="T66" fmla="*/ 49 w 127"/>
                  <a:gd name="T67" fmla="*/ 110 h 115"/>
                  <a:gd name="T68" fmla="*/ 51 w 127"/>
                  <a:gd name="T69" fmla="*/ 111 h 115"/>
                  <a:gd name="T70" fmla="*/ 55 w 127"/>
                  <a:gd name="T71" fmla="*/ 112 h 115"/>
                  <a:gd name="T72" fmla="*/ 57 w 127"/>
                  <a:gd name="T73" fmla="*/ 113 h 115"/>
                  <a:gd name="T74" fmla="*/ 60 w 127"/>
                  <a:gd name="T75" fmla="*/ 114 h 115"/>
                  <a:gd name="T76" fmla="*/ 62 w 127"/>
                  <a:gd name="T77" fmla="*/ 114 h 115"/>
                  <a:gd name="T78" fmla="*/ 62 w 127"/>
                  <a:gd name="T79" fmla="*/ 114 h 115"/>
                  <a:gd name="T80" fmla="*/ 66 w 127"/>
                  <a:gd name="T81" fmla="*/ 115 h 115"/>
                  <a:gd name="T82" fmla="*/ 68 w 127"/>
                  <a:gd name="T83" fmla="*/ 115 h 115"/>
                  <a:gd name="T84" fmla="*/ 71 w 127"/>
                  <a:gd name="T85" fmla="*/ 115 h 115"/>
                  <a:gd name="T86" fmla="*/ 73 w 127"/>
                  <a:gd name="T87" fmla="*/ 115 h 115"/>
                  <a:gd name="T88" fmla="*/ 77 w 127"/>
                  <a:gd name="T89" fmla="*/ 115 h 115"/>
                  <a:gd name="T90" fmla="*/ 78 w 127"/>
                  <a:gd name="T91" fmla="*/ 115 h 115"/>
                  <a:gd name="T92" fmla="*/ 82 w 127"/>
                  <a:gd name="T93" fmla="*/ 115 h 115"/>
                  <a:gd name="T94" fmla="*/ 83 w 127"/>
                  <a:gd name="T95" fmla="*/ 115 h 115"/>
                  <a:gd name="T96" fmla="*/ 87 w 127"/>
                  <a:gd name="T97" fmla="*/ 114 h 115"/>
                  <a:gd name="T98" fmla="*/ 88 w 127"/>
                  <a:gd name="T99" fmla="*/ 114 h 115"/>
                  <a:gd name="T100" fmla="*/ 91 w 127"/>
                  <a:gd name="T101" fmla="*/ 113 h 115"/>
                  <a:gd name="T102" fmla="*/ 92 w 127"/>
                  <a:gd name="T103" fmla="*/ 113 h 115"/>
                  <a:gd name="T104" fmla="*/ 96 w 127"/>
                  <a:gd name="T105" fmla="*/ 112 h 115"/>
                  <a:gd name="T106" fmla="*/ 96 w 127"/>
                  <a:gd name="T107" fmla="*/ 111 h 115"/>
                  <a:gd name="T108" fmla="*/ 107 w 127"/>
                  <a:gd name="T109" fmla="*/ 104 h 115"/>
                  <a:gd name="T110" fmla="*/ 107 w 127"/>
                  <a:gd name="T111" fmla="*/ 104 h 115"/>
                  <a:gd name="T112" fmla="*/ 111 w 127"/>
                  <a:gd name="T113" fmla="*/ 100 h 115"/>
                  <a:gd name="T114" fmla="*/ 88 w 127"/>
                  <a:gd name="T11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 h="115">
                    <a:moveTo>
                      <a:pt x="88" y="23"/>
                    </a:moveTo>
                    <a:cubicBezTo>
                      <a:pt x="60" y="1"/>
                      <a:pt x="24" y="0"/>
                      <a:pt x="7" y="21"/>
                    </a:cubicBezTo>
                    <a:cubicBezTo>
                      <a:pt x="7" y="22"/>
                      <a:pt x="6" y="23"/>
                      <a:pt x="6" y="24"/>
                    </a:cubicBezTo>
                    <a:cubicBezTo>
                      <a:pt x="5" y="25"/>
                      <a:pt x="5" y="25"/>
                      <a:pt x="5" y="25"/>
                    </a:cubicBezTo>
                    <a:cubicBezTo>
                      <a:pt x="4" y="26"/>
                      <a:pt x="4" y="27"/>
                      <a:pt x="3" y="28"/>
                    </a:cubicBezTo>
                    <a:cubicBezTo>
                      <a:pt x="3" y="29"/>
                      <a:pt x="3" y="29"/>
                      <a:pt x="3" y="30"/>
                    </a:cubicBezTo>
                    <a:cubicBezTo>
                      <a:pt x="2" y="31"/>
                      <a:pt x="2" y="32"/>
                      <a:pt x="2" y="33"/>
                    </a:cubicBezTo>
                    <a:cubicBezTo>
                      <a:pt x="1" y="33"/>
                      <a:pt x="1" y="34"/>
                      <a:pt x="1" y="34"/>
                    </a:cubicBezTo>
                    <a:cubicBezTo>
                      <a:pt x="1" y="35"/>
                      <a:pt x="1" y="37"/>
                      <a:pt x="0" y="38"/>
                    </a:cubicBezTo>
                    <a:cubicBezTo>
                      <a:pt x="0" y="38"/>
                      <a:pt x="0" y="39"/>
                      <a:pt x="0" y="39"/>
                    </a:cubicBezTo>
                    <a:cubicBezTo>
                      <a:pt x="0" y="40"/>
                      <a:pt x="0" y="41"/>
                      <a:pt x="0" y="42"/>
                    </a:cubicBezTo>
                    <a:cubicBezTo>
                      <a:pt x="0" y="43"/>
                      <a:pt x="0" y="44"/>
                      <a:pt x="0" y="44"/>
                    </a:cubicBezTo>
                    <a:cubicBezTo>
                      <a:pt x="0" y="45"/>
                      <a:pt x="0" y="46"/>
                      <a:pt x="0" y="47"/>
                    </a:cubicBezTo>
                    <a:cubicBezTo>
                      <a:pt x="0" y="48"/>
                      <a:pt x="0" y="49"/>
                      <a:pt x="0" y="49"/>
                    </a:cubicBezTo>
                    <a:cubicBezTo>
                      <a:pt x="0" y="50"/>
                      <a:pt x="0" y="51"/>
                      <a:pt x="0" y="52"/>
                    </a:cubicBezTo>
                    <a:cubicBezTo>
                      <a:pt x="1" y="53"/>
                      <a:pt x="1" y="54"/>
                      <a:pt x="1" y="55"/>
                    </a:cubicBezTo>
                    <a:cubicBezTo>
                      <a:pt x="1" y="55"/>
                      <a:pt x="1" y="56"/>
                      <a:pt x="1" y="57"/>
                    </a:cubicBezTo>
                    <a:cubicBezTo>
                      <a:pt x="2" y="58"/>
                      <a:pt x="2" y="59"/>
                      <a:pt x="2" y="60"/>
                    </a:cubicBezTo>
                    <a:cubicBezTo>
                      <a:pt x="2" y="61"/>
                      <a:pt x="3" y="61"/>
                      <a:pt x="3" y="62"/>
                    </a:cubicBezTo>
                    <a:cubicBezTo>
                      <a:pt x="3" y="63"/>
                      <a:pt x="3" y="64"/>
                      <a:pt x="4" y="65"/>
                    </a:cubicBezTo>
                    <a:cubicBezTo>
                      <a:pt x="4" y="66"/>
                      <a:pt x="4" y="66"/>
                      <a:pt x="5" y="67"/>
                    </a:cubicBezTo>
                    <a:cubicBezTo>
                      <a:pt x="5" y="68"/>
                      <a:pt x="6" y="69"/>
                      <a:pt x="6" y="70"/>
                    </a:cubicBezTo>
                    <a:cubicBezTo>
                      <a:pt x="6" y="71"/>
                      <a:pt x="7" y="71"/>
                      <a:pt x="7" y="71"/>
                    </a:cubicBezTo>
                    <a:cubicBezTo>
                      <a:pt x="7" y="72"/>
                      <a:pt x="7" y="73"/>
                      <a:pt x="8" y="73"/>
                    </a:cubicBezTo>
                    <a:cubicBezTo>
                      <a:pt x="8" y="74"/>
                      <a:pt x="9" y="75"/>
                      <a:pt x="9" y="75"/>
                    </a:cubicBezTo>
                    <a:cubicBezTo>
                      <a:pt x="9" y="76"/>
                      <a:pt x="9" y="76"/>
                      <a:pt x="9" y="76"/>
                    </a:cubicBezTo>
                    <a:cubicBezTo>
                      <a:pt x="11" y="79"/>
                      <a:pt x="14" y="83"/>
                      <a:pt x="16" y="86"/>
                    </a:cubicBezTo>
                    <a:cubicBezTo>
                      <a:pt x="20" y="90"/>
                      <a:pt x="25" y="95"/>
                      <a:pt x="30" y="99"/>
                    </a:cubicBezTo>
                    <a:cubicBezTo>
                      <a:pt x="33" y="101"/>
                      <a:pt x="36" y="103"/>
                      <a:pt x="39" y="105"/>
                    </a:cubicBezTo>
                    <a:cubicBezTo>
                      <a:pt x="39" y="105"/>
                      <a:pt x="40" y="105"/>
                      <a:pt x="40" y="106"/>
                    </a:cubicBezTo>
                    <a:cubicBezTo>
                      <a:pt x="42" y="106"/>
                      <a:pt x="43" y="107"/>
                      <a:pt x="44" y="107"/>
                    </a:cubicBezTo>
                    <a:cubicBezTo>
                      <a:pt x="44" y="108"/>
                      <a:pt x="45" y="108"/>
                      <a:pt x="45" y="108"/>
                    </a:cubicBezTo>
                    <a:cubicBezTo>
                      <a:pt x="45" y="108"/>
                      <a:pt x="46" y="108"/>
                      <a:pt x="46" y="108"/>
                    </a:cubicBezTo>
                    <a:cubicBezTo>
                      <a:pt x="47" y="109"/>
                      <a:pt x="48" y="109"/>
                      <a:pt x="49" y="110"/>
                    </a:cubicBezTo>
                    <a:cubicBezTo>
                      <a:pt x="50" y="110"/>
                      <a:pt x="51" y="110"/>
                      <a:pt x="51" y="111"/>
                    </a:cubicBezTo>
                    <a:cubicBezTo>
                      <a:pt x="52" y="111"/>
                      <a:pt x="54" y="112"/>
                      <a:pt x="55" y="112"/>
                    </a:cubicBezTo>
                    <a:cubicBezTo>
                      <a:pt x="55" y="112"/>
                      <a:pt x="56" y="112"/>
                      <a:pt x="57" y="113"/>
                    </a:cubicBezTo>
                    <a:cubicBezTo>
                      <a:pt x="58" y="113"/>
                      <a:pt x="59" y="113"/>
                      <a:pt x="60" y="114"/>
                    </a:cubicBezTo>
                    <a:cubicBezTo>
                      <a:pt x="61" y="114"/>
                      <a:pt x="61" y="114"/>
                      <a:pt x="62" y="114"/>
                    </a:cubicBezTo>
                    <a:cubicBezTo>
                      <a:pt x="62" y="114"/>
                      <a:pt x="62" y="114"/>
                      <a:pt x="62" y="114"/>
                    </a:cubicBezTo>
                    <a:cubicBezTo>
                      <a:pt x="63" y="114"/>
                      <a:pt x="65" y="114"/>
                      <a:pt x="66" y="115"/>
                    </a:cubicBezTo>
                    <a:cubicBezTo>
                      <a:pt x="66" y="115"/>
                      <a:pt x="67" y="115"/>
                      <a:pt x="68" y="115"/>
                    </a:cubicBezTo>
                    <a:cubicBezTo>
                      <a:pt x="69" y="115"/>
                      <a:pt x="70" y="115"/>
                      <a:pt x="71" y="115"/>
                    </a:cubicBezTo>
                    <a:cubicBezTo>
                      <a:pt x="72" y="115"/>
                      <a:pt x="72" y="115"/>
                      <a:pt x="73" y="115"/>
                    </a:cubicBezTo>
                    <a:cubicBezTo>
                      <a:pt x="74" y="115"/>
                      <a:pt x="75" y="115"/>
                      <a:pt x="77" y="115"/>
                    </a:cubicBezTo>
                    <a:cubicBezTo>
                      <a:pt x="77" y="115"/>
                      <a:pt x="78" y="115"/>
                      <a:pt x="78" y="115"/>
                    </a:cubicBezTo>
                    <a:cubicBezTo>
                      <a:pt x="79" y="115"/>
                      <a:pt x="80" y="115"/>
                      <a:pt x="82" y="115"/>
                    </a:cubicBezTo>
                    <a:cubicBezTo>
                      <a:pt x="82" y="115"/>
                      <a:pt x="83" y="115"/>
                      <a:pt x="83" y="115"/>
                    </a:cubicBezTo>
                    <a:cubicBezTo>
                      <a:pt x="84" y="115"/>
                      <a:pt x="85" y="115"/>
                      <a:pt x="87" y="114"/>
                    </a:cubicBezTo>
                    <a:cubicBezTo>
                      <a:pt x="87" y="114"/>
                      <a:pt x="87" y="114"/>
                      <a:pt x="88" y="114"/>
                    </a:cubicBezTo>
                    <a:cubicBezTo>
                      <a:pt x="89" y="114"/>
                      <a:pt x="90" y="114"/>
                      <a:pt x="91" y="113"/>
                    </a:cubicBezTo>
                    <a:cubicBezTo>
                      <a:pt x="92" y="113"/>
                      <a:pt x="92" y="113"/>
                      <a:pt x="92" y="113"/>
                    </a:cubicBezTo>
                    <a:cubicBezTo>
                      <a:pt x="93" y="113"/>
                      <a:pt x="95" y="112"/>
                      <a:pt x="96" y="112"/>
                    </a:cubicBezTo>
                    <a:cubicBezTo>
                      <a:pt x="96" y="112"/>
                      <a:pt x="96" y="111"/>
                      <a:pt x="96" y="111"/>
                    </a:cubicBezTo>
                    <a:cubicBezTo>
                      <a:pt x="100" y="110"/>
                      <a:pt x="104" y="107"/>
                      <a:pt x="107" y="104"/>
                    </a:cubicBezTo>
                    <a:cubicBezTo>
                      <a:pt x="107" y="104"/>
                      <a:pt x="107" y="104"/>
                      <a:pt x="107" y="104"/>
                    </a:cubicBezTo>
                    <a:cubicBezTo>
                      <a:pt x="108" y="103"/>
                      <a:pt x="110" y="102"/>
                      <a:pt x="111" y="100"/>
                    </a:cubicBezTo>
                    <a:cubicBezTo>
                      <a:pt x="127" y="79"/>
                      <a:pt x="117" y="44"/>
                      <a:pt x="8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sp>
        <p:nvSpPr>
          <p:cNvPr id="102" name="文本框 1">
            <a:extLst>
              <a:ext uri="{FF2B5EF4-FFF2-40B4-BE49-F238E27FC236}">
                <a16:creationId xmlns:a16="http://schemas.microsoft.com/office/drawing/2014/main" id="{49E8BCDA-F587-99D1-E7E1-1B1EF61DF806}"/>
              </a:ext>
            </a:extLst>
          </p:cNvPr>
          <p:cNvSpPr txBox="1"/>
          <p:nvPr/>
        </p:nvSpPr>
        <p:spPr>
          <a:xfrm>
            <a:off x="7320569" y="4919839"/>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4.8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梯度提升树</a:t>
            </a:r>
          </a:p>
        </p:txBody>
      </p:sp>
      <p:grpSp>
        <p:nvGrpSpPr>
          <p:cNvPr id="103" name="组合 102">
            <a:extLst>
              <a:ext uri="{FF2B5EF4-FFF2-40B4-BE49-F238E27FC236}">
                <a16:creationId xmlns:a16="http://schemas.microsoft.com/office/drawing/2014/main" id="{01F222A0-2F19-AE97-6CBF-144F41A85699}"/>
              </a:ext>
            </a:extLst>
          </p:cNvPr>
          <p:cNvGrpSpPr/>
          <p:nvPr/>
        </p:nvGrpSpPr>
        <p:grpSpPr>
          <a:xfrm>
            <a:off x="6714086" y="4901344"/>
            <a:ext cx="559681" cy="559681"/>
            <a:chOff x="2235791" y="2339449"/>
            <a:chExt cx="559681" cy="559681"/>
          </a:xfrm>
        </p:grpSpPr>
        <p:sp>
          <p:nvSpPr>
            <p:cNvPr id="104" name="椭圆 103">
              <a:extLst>
                <a:ext uri="{FF2B5EF4-FFF2-40B4-BE49-F238E27FC236}">
                  <a16:creationId xmlns:a16="http://schemas.microsoft.com/office/drawing/2014/main" id="{DB26AA95-6025-0BE6-02DB-0D6C2B12E3D6}"/>
                </a:ext>
              </a:extLst>
            </p:cNvPr>
            <p:cNvSpPr/>
            <p:nvPr/>
          </p:nvSpPr>
          <p:spPr>
            <a:xfrm>
              <a:off x="2235791" y="233944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105" name="组合 104">
              <a:extLst>
                <a:ext uri="{FF2B5EF4-FFF2-40B4-BE49-F238E27FC236}">
                  <a16:creationId xmlns:a16="http://schemas.microsoft.com/office/drawing/2014/main" id="{69F25431-0987-3195-03FA-1E957A5EF079}"/>
                </a:ext>
              </a:extLst>
            </p:cNvPr>
            <p:cNvGrpSpPr/>
            <p:nvPr/>
          </p:nvGrpSpPr>
          <p:grpSpPr>
            <a:xfrm>
              <a:off x="2359639" y="2463458"/>
              <a:ext cx="311984" cy="311662"/>
              <a:chOff x="7885113" y="400050"/>
              <a:chExt cx="1539876" cy="1538288"/>
            </a:xfrm>
            <a:solidFill>
              <a:schemeClr val="bg1"/>
            </a:solidFill>
            <a:effectLst/>
          </p:grpSpPr>
          <p:sp>
            <p:nvSpPr>
              <p:cNvPr id="106" name="Freeform 36">
                <a:extLst>
                  <a:ext uri="{FF2B5EF4-FFF2-40B4-BE49-F238E27FC236}">
                    <a16:creationId xmlns:a16="http://schemas.microsoft.com/office/drawing/2014/main" id="{7BD6D74D-5191-825C-B4A2-7E557F93A9BF}"/>
                  </a:ext>
                </a:extLst>
              </p:cNvPr>
              <p:cNvSpPr/>
              <p:nvPr/>
            </p:nvSpPr>
            <p:spPr bwMode="auto">
              <a:xfrm>
                <a:off x="8434388" y="949325"/>
                <a:ext cx="441325" cy="439738"/>
              </a:xfrm>
              <a:custGeom>
                <a:avLst/>
                <a:gdLst>
                  <a:gd name="T0" fmla="*/ 10 w 150"/>
                  <a:gd name="T1" fmla="*/ 103 h 150"/>
                  <a:gd name="T2" fmla="*/ 103 w 150"/>
                  <a:gd name="T3" fmla="*/ 10 h 150"/>
                  <a:gd name="T4" fmla="*/ 140 w 150"/>
                  <a:gd name="T5" fmla="*/ 10 h 150"/>
                  <a:gd name="T6" fmla="*/ 140 w 150"/>
                  <a:gd name="T7" fmla="*/ 10 h 150"/>
                  <a:gd name="T8" fmla="*/ 140 w 150"/>
                  <a:gd name="T9" fmla="*/ 47 h 150"/>
                  <a:gd name="T10" fmla="*/ 140 w 150"/>
                  <a:gd name="T11" fmla="*/ 47 h 150"/>
                  <a:gd name="T12" fmla="*/ 47 w 150"/>
                  <a:gd name="T13" fmla="*/ 140 h 150"/>
                  <a:gd name="T14" fmla="*/ 10 w 150"/>
                  <a:gd name="T15" fmla="*/ 140 h 150"/>
                  <a:gd name="T16" fmla="*/ 10 w 150"/>
                  <a:gd name="T17" fmla="*/ 140 h 150"/>
                  <a:gd name="T18" fmla="*/ 10 w 150"/>
                  <a:gd name="T19" fmla="*/ 10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0" y="103"/>
                    </a:moveTo>
                    <a:cubicBezTo>
                      <a:pt x="103" y="10"/>
                      <a:pt x="103" y="10"/>
                      <a:pt x="103" y="10"/>
                    </a:cubicBezTo>
                    <a:cubicBezTo>
                      <a:pt x="113" y="0"/>
                      <a:pt x="129" y="0"/>
                      <a:pt x="140" y="10"/>
                    </a:cubicBezTo>
                    <a:cubicBezTo>
                      <a:pt x="140" y="10"/>
                      <a:pt x="140" y="10"/>
                      <a:pt x="140" y="10"/>
                    </a:cubicBezTo>
                    <a:cubicBezTo>
                      <a:pt x="150" y="21"/>
                      <a:pt x="150" y="37"/>
                      <a:pt x="140" y="47"/>
                    </a:cubicBezTo>
                    <a:cubicBezTo>
                      <a:pt x="140" y="47"/>
                      <a:pt x="140" y="47"/>
                      <a:pt x="140" y="47"/>
                    </a:cubicBezTo>
                    <a:cubicBezTo>
                      <a:pt x="47" y="140"/>
                      <a:pt x="47" y="140"/>
                      <a:pt x="47" y="140"/>
                    </a:cubicBezTo>
                    <a:cubicBezTo>
                      <a:pt x="37" y="150"/>
                      <a:pt x="21" y="150"/>
                      <a:pt x="10" y="140"/>
                    </a:cubicBezTo>
                    <a:cubicBezTo>
                      <a:pt x="10" y="140"/>
                      <a:pt x="10" y="140"/>
                      <a:pt x="10" y="140"/>
                    </a:cubicBezTo>
                    <a:cubicBezTo>
                      <a:pt x="0" y="129"/>
                      <a:pt x="0" y="113"/>
                      <a:pt x="10"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07" name="Freeform 37">
                <a:extLst>
                  <a:ext uri="{FF2B5EF4-FFF2-40B4-BE49-F238E27FC236}">
                    <a16:creationId xmlns:a16="http://schemas.microsoft.com/office/drawing/2014/main" id="{E518FCDD-D65A-B2D8-6FF7-F0AA20736DF1}"/>
                  </a:ext>
                </a:extLst>
              </p:cNvPr>
              <p:cNvSpPr/>
              <p:nvPr/>
            </p:nvSpPr>
            <p:spPr bwMode="auto">
              <a:xfrm>
                <a:off x="8540751" y="400050"/>
                <a:ext cx="884238" cy="884238"/>
              </a:xfrm>
              <a:custGeom>
                <a:avLst/>
                <a:gdLst>
                  <a:gd name="T0" fmla="*/ 19 w 301"/>
                  <a:gd name="T1" fmla="*/ 232 h 301"/>
                  <a:gd name="T2" fmla="*/ 53 w 301"/>
                  <a:gd name="T3" fmla="*/ 198 h 301"/>
                  <a:gd name="T4" fmla="*/ 71 w 301"/>
                  <a:gd name="T5" fmla="*/ 140 h 301"/>
                  <a:gd name="T6" fmla="*/ 138 w 301"/>
                  <a:gd name="T7" fmla="*/ 72 h 301"/>
                  <a:gd name="T8" fmla="*/ 229 w 301"/>
                  <a:gd name="T9" fmla="*/ 72 h 301"/>
                  <a:gd name="T10" fmla="*/ 229 w 301"/>
                  <a:gd name="T11" fmla="*/ 162 h 301"/>
                  <a:gd name="T12" fmla="*/ 161 w 301"/>
                  <a:gd name="T13" fmla="*/ 230 h 301"/>
                  <a:gd name="T14" fmla="*/ 161 w 301"/>
                  <a:gd name="T15" fmla="*/ 230 h 301"/>
                  <a:gd name="T16" fmla="*/ 103 w 301"/>
                  <a:gd name="T17" fmla="*/ 247 h 301"/>
                  <a:gd name="T18" fmla="*/ 69 w 301"/>
                  <a:gd name="T19" fmla="*/ 281 h 301"/>
                  <a:gd name="T20" fmla="*/ 192 w 301"/>
                  <a:gd name="T21" fmla="*/ 261 h 301"/>
                  <a:gd name="T22" fmla="*/ 192 w 301"/>
                  <a:gd name="T23" fmla="*/ 261 h 301"/>
                  <a:gd name="T24" fmla="*/ 259 w 301"/>
                  <a:gd name="T25" fmla="*/ 193 h 301"/>
                  <a:gd name="T26" fmla="*/ 259 w 301"/>
                  <a:gd name="T27" fmla="*/ 41 h 301"/>
                  <a:gd name="T28" fmla="*/ 108 w 301"/>
                  <a:gd name="T29" fmla="*/ 41 h 301"/>
                  <a:gd name="T30" fmla="*/ 40 w 301"/>
                  <a:gd name="T31" fmla="*/ 109 h 301"/>
                  <a:gd name="T32" fmla="*/ 19 w 301"/>
                  <a:gd name="T33" fmla="*/ 23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19" y="232"/>
                    </a:moveTo>
                    <a:cubicBezTo>
                      <a:pt x="53" y="198"/>
                      <a:pt x="53" y="198"/>
                      <a:pt x="53" y="198"/>
                    </a:cubicBezTo>
                    <a:cubicBezTo>
                      <a:pt x="49" y="178"/>
                      <a:pt x="55" y="156"/>
                      <a:pt x="71" y="140"/>
                    </a:cubicBezTo>
                    <a:cubicBezTo>
                      <a:pt x="138" y="72"/>
                      <a:pt x="138" y="72"/>
                      <a:pt x="138" y="72"/>
                    </a:cubicBezTo>
                    <a:cubicBezTo>
                      <a:pt x="163" y="47"/>
                      <a:pt x="204" y="47"/>
                      <a:pt x="229" y="72"/>
                    </a:cubicBezTo>
                    <a:cubicBezTo>
                      <a:pt x="254" y="97"/>
                      <a:pt x="254" y="138"/>
                      <a:pt x="229" y="162"/>
                    </a:cubicBezTo>
                    <a:cubicBezTo>
                      <a:pt x="161" y="230"/>
                      <a:pt x="161" y="230"/>
                      <a:pt x="161" y="230"/>
                    </a:cubicBezTo>
                    <a:cubicBezTo>
                      <a:pt x="161" y="230"/>
                      <a:pt x="161" y="230"/>
                      <a:pt x="161" y="230"/>
                    </a:cubicBezTo>
                    <a:cubicBezTo>
                      <a:pt x="145" y="246"/>
                      <a:pt x="123" y="252"/>
                      <a:pt x="103" y="247"/>
                    </a:cubicBezTo>
                    <a:cubicBezTo>
                      <a:pt x="69" y="281"/>
                      <a:pt x="69" y="281"/>
                      <a:pt x="69" y="281"/>
                    </a:cubicBezTo>
                    <a:cubicBezTo>
                      <a:pt x="109" y="301"/>
                      <a:pt x="158" y="294"/>
                      <a:pt x="192" y="261"/>
                    </a:cubicBezTo>
                    <a:cubicBezTo>
                      <a:pt x="192" y="261"/>
                      <a:pt x="192" y="261"/>
                      <a:pt x="192" y="261"/>
                    </a:cubicBezTo>
                    <a:cubicBezTo>
                      <a:pt x="259" y="193"/>
                      <a:pt x="259" y="193"/>
                      <a:pt x="259" y="193"/>
                    </a:cubicBezTo>
                    <a:cubicBezTo>
                      <a:pt x="301" y="151"/>
                      <a:pt x="301" y="83"/>
                      <a:pt x="259" y="41"/>
                    </a:cubicBezTo>
                    <a:cubicBezTo>
                      <a:pt x="217" y="0"/>
                      <a:pt x="150" y="0"/>
                      <a:pt x="108" y="41"/>
                    </a:cubicBezTo>
                    <a:cubicBezTo>
                      <a:pt x="40" y="109"/>
                      <a:pt x="40" y="109"/>
                      <a:pt x="40" y="109"/>
                    </a:cubicBezTo>
                    <a:cubicBezTo>
                      <a:pt x="7" y="142"/>
                      <a:pt x="0" y="192"/>
                      <a:pt x="19" y="2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08" name="Freeform 38">
                <a:extLst>
                  <a:ext uri="{FF2B5EF4-FFF2-40B4-BE49-F238E27FC236}">
                    <a16:creationId xmlns:a16="http://schemas.microsoft.com/office/drawing/2014/main" id="{200CAD24-03A5-3710-ED61-9EEEEE07569E}"/>
                  </a:ext>
                </a:extLst>
              </p:cNvPr>
              <p:cNvSpPr/>
              <p:nvPr/>
            </p:nvSpPr>
            <p:spPr bwMode="auto">
              <a:xfrm>
                <a:off x="7885113" y="1055688"/>
                <a:ext cx="884238" cy="882650"/>
              </a:xfrm>
              <a:custGeom>
                <a:avLst/>
                <a:gdLst>
                  <a:gd name="T0" fmla="*/ 261 w 301"/>
                  <a:gd name="T1" fmla="*/ 192 h 301"/>
                  <a:gd name="T2" fmla="*/ 281 w 301"/>
                  <a:gd name="T3" fmla="*/ 69 h 301"/>
                  <a:gd name="T4" fmla="*/ 247 w 301"/>
                  <a:gd name="T5" fmla="*/ 103 h 301"/>
                  <a:gd name="T6" fmla="*/ 230 w 301"/>
                  <a:gd name="T7" fmla="*/ 161 h 301"/>
                  <a:gd name="T8" fmla="*/ 162 w 301"/>
                  <a:gd name="T9" fmla="*/ 229 h 301"/>
                  <a:gd name="T10" fmla="*/ 162 w 301"/>
                  <a:gd name="T11" fmla="*/ 229 h 301"/>
                  <a:gd name="T12" fmla="*/ 72 w 301"/>
                  <a:gd name="T13" fmla="*/ 229 h 301"/>
                  <a:gd name="T14" fmla="*/ 72 w 301"/>
                  <a:gd name="T15" fmla="*/ 138 h 301"/>
                  <a:gd name="T16" fmla="*/ 140 w 301"/>
                  <a:gd name="T17" fmla="*/ 71 h 301"/>
                  <a:gd name="T18" fmla="*/ 198 w 301"/>
                  <a:gd name="T19" fmla="*/ 54 h 301"/>
                  <a:gd name="T20" fmla="*/ 232 w 301"/>
                  <a:gd name="T21" fmla="*/ 19 h 301"/>
                  <a:gd name="T22" fmla="*/ 109 w 301"/>
                  <a:gd name="T23" fmla="*/ 40 h 301"/>
                  <a:gd name="T24" fmla="*/ 41 w 301"/>
                  <a:gd name="T25" fmla="*/ 108 h 301"/>
                  <a:gd name="T26" fmla="*/ 41 w 301"/>
                  <a:gd name="T27" fmla="*/ 259 h 301"/>
                  <a:gd name="T28" fmla="*/ 193 w 301"/>
                  <a:gd name="T29" fmla="*/ 259 h 301"/>
                  <a:gd name="T30" fmla="*/ 193 w 301"/>
                  <a:gd name="T31" fmla="*/ 259 h 301"/>
                  <a:gd name="T32" fmla="*/ 261 w 301"/>
                  <a:gd name="T33" fmla="*/ 19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261" y="192"/>
                    </a:moveTo>
                    <a:cubicBezTo>
                      <a:pt x="294" y="158"/>
                      <a:pt x="301" y="109"/>
                      <a:pt x="281" y="69"/>
                    </a:cubicBezTo>
                    <a:cubicBezTo>
                      <a:pt x="247" y="103"/>
                      <a:pt x="247" y="103"/>
                      <a:pt x="247" y="103"/>
                    </a:cubicBezTo>
                    <a:cubicBezTo>
                      <a:pt x="252" y="123"/>
                      <a:pt x="246" y="145"/>
                      <a:pt x="230" y="161"/>
                    </a:cubicBezTo>
                    <a:cubicBezTo>
                      <a:pt x="162" y="229"/>
                      <a:pt x="162" y="229"/>
                      <a:pt x="162" y="229"/>
                    </a:cubicBezTo>
                    <a:cubicBezTo>
                      <a:pt x="162" y="229"/>
                      <a:pt x="162" y="229"/>
                      <a:pt x="162" y="229"/>
                    </a:cubicBezTo>
                    <a:cubicBezTo>
                      <a:pt x="137" y="254"/>
                      <a:pt x="97" y="254"/>
                      <a:pt x="72" y="229"/>
                    </a:cubicBezTo>
                    <a:cubicBezTo>
                      <a:pt x="47" y="204"/>
                      <a:pt x="47" y="163"/>
                      <a:pt x="72" y="138"/>
                    </a:cubicBezTo>
                    <a:cubicBezTo>
                      <a:pt x="140" y="71"/>
                      <a:pt x="140" y="71"/>
                      <a:pt x="140" y="71"/>
                    </a:cubicBezTo>
                    <a:cubicBezTo>
                      <a:pt x="156" y="55"/>
                      <a:pt x="178" y="49"/>
                      <a:pt x="198" y="54"/>
                    </a:cubicBezTo>
                    <a:cubicBezTo>
                      <a:pt x="232" y="19"/>
                      <a:pt x="232" y="19"/>
                      <a:pt x="232" y="19"/>
                    </a:cubicBezTo>
                    <a:cubicBezTo>
                      <a:pt x="192" y="0"/>
                      <a:pt x="142" y="7"/>
                      <a:pt x="109" y="40"/>
                    </a:cubicBezTo>
                    <a:cubicBezTo>
                      <a:pt x="41" y="108"/>
                      <a:pt x="41" y="108"/>
                      <a:pt x="41" y="108"/>
                    </a:cubicBezTo>
                    <a:cubicBezTo>
                      <a:pt x="0" y="150"/>
                      <a:pt x="0" y="218"/>
                      <a:pt x="41" y="259"/>
                    </a:cubicBezTo>
                    <a:cubicBezTo>
                      <a:pt x="83" y="301"/>
                      <a:pt x="151" y="301"/>
                      <a:pt x="193" y="259"/>
                    </a:cubicBezTo>
                    <a:cubicBezTo>
                      <a:pt x="193" y="259"/>
                      <a:pt x="193" y="259"/>
                      <a:pt x="193" y="259"/>
                    </a:cubicBezTo>
                    <a:lnTo>
                      <a:pt x="261"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sp>
        <p:nvSpPr>
          <p:cNvPr id="109" name="文本框 1">
            <a:extLst>
              <a:ext uri="{FF2B5EF4-FFF2-40B4-BE49-F238E27FC236}">
                <a16:creationId xmlns:a16="http://schemas.microsoft.com/office/drawing/2014/main" id="{8CA2A596-F483-7D59-2DE2-AAE01E621965}"/>
              </a:ext>
            </a:extLst>
          </p:cNvPr>
          <p:cNvSpPr txBox="1"/>
          <p:nvPr/>
        </p:nvSpPr>
        <p:spPr>
          <a:xfrm>
            <a:off x="7320569" y="1615885"/>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4.5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决策树</a:t>
            </a:r>
          </a:p>
        </p:txBody>
      </p:sp>
    </p:spTree>
    <p:extLst>
      <p:ext uri="{BB962C8B-B14F-4D97-AF65-F5344CB8AC3E}">
        <p14:creationId xmlns:p14="http://schemas.microsoft.com/office/powerpoint/2010/main" val="375537738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05</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noProof="0" dirty="0">
                  <a:ln>
                    <a:noFill/>
                  </a:ln>
                  <a:solidFill>
                    <a:srgbClr val="2B2B2B"/>
                  </a:solidFill>
                  <a:uLnTx/>
                  <a:uFillTx/>
                  <a:latin typeface="+mj-ea"/>
                  <a:ea typeface="+mj-ea"/>
                  <a:cs typeface="+mn-ea"/>
                  <a:sym typeface="+mn-lt"/>
                </a:rPr>
                <a:t>模型的评估</a:t>
              </a: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482129" y="5514371"/>
            <a:ext cx="4730725" cy="802208"/>
            <a:chOff x="3631923" y="1877385"/>
            <a:chExt cx="7408633" cy="4756429"/>
          </a:xfrm>
        </p:grpSpPr>
        <p:sp>
          <p:nvSpPr>
            <p:cNvPr id="56" name="矩形 10"/>
            <p:cNvSpPr/>
            <p:nvPr/>
          </p:nvSpPr>
          <p:spPr>
            <a:xfrm>
              <a:off x="3631923" y="2191679"/>
              <a:ext cx="7408633" cy="444213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cxnSp>
          <p:nvCxnSpPr>
            <p:cNvPr id="57" name="直接连接符 56"/>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958897" y="2785385"/>
              <a:ext cx="6754679" cy="1165510"/>
            </a:xfrm>
            <a:prstGeom prst="rect">
              <a:avLst/>
            </a:prstGeom>
          </p:spPr>
          <p:txBody>
            <a:bodyPr wrap="square">
              <a:spAutoFit/>
            </a:bodyPr>
            <a:lstStyle/>
            <a:p>
              <a:pPr lvl="0">
                <a:lnSpc>
                  <a:spcPct val="150000"/>
                </a:lnSpc>
                <a:defRPr/>
              </a:pPr>
              <a:r>
                <a:rPr kumimoji="0" lang="zh-CN" altLang="en-US" b="0" i="0" u="none" strike="noStrike" kern="1200" cap="none" spc="0" normalizeH="0" baseline="0" noProof="0" dirty="0">
                  <a:ln>
                    <a:noFill/>
                  </a:ln>
                  <a:solidFill>
                    <a:prstClr val="black">
                      <a:lumMod val="75000"/>
                      <a:lumOff val="25000"/>
                    </a:prstClr>
                  </a:solidFill>
                  <a:effectLst/>
                  <a:uLnTx/>
                  <a:uFillTx/>
                  <a:latin typeface="+mn-ea"/>
                  <a:cs typeface="+mn-ea"/>
                  <a:sym typeface="+mn-lt"/>
                </a:rPr>
                <a:t>全部</a:t>
              </a:r>
              <a:r>
                <a:rPr kumimoji="0" lang="en-US" altLang="zh-CN" b="0" i="0" u="none" strike="noStrike" kern="1200" cap="none" spc="0" normalizeH="0" baseline="0" noProof="0" dirty="0">
                  <a:ln>
                    <a:noFill/>
                  </a:ln>
                  <a:solidFill>
                    <a:prstClr val="black">
                      <a:lumMod val="75000"/>
                      <a:lumOff val="25000"/>
                    </a:prstClr>
                  </a:solidFill>
                  <a:effectLst/>
                  <a:uLnTx/>
                  <a:uFillTx/>
                  <a:latin typeface="+mn-ea"/>
                  <a:cs typeface="+mn-ea"/>
                  <a:sym typeface="+mn-lt"/>
                </a:rPr>
                <a:t>8</a:t>
              </a:r>
              <a:r>
                <a:rPr lang="zh-CN" altLang="en-US" dirty="0">
                  <a:solidFill>
                    <a:prstClr val="black">
                      <a:lumMod val="75000"/>
                      <a:lumOff val="25000"/>
                    </a:prstClr>
                  </a:solidFill>
                  <a:latin typeface="+mn-ea"/>
                  <a:cs typeface="+mn-ea"/>
                  <a:sym typeface="+mn-lt"/>
                </a:rPr>
                <a:t>种模型，整理各类分类的准确率</a:t>
              </a:r>
              <a:endParaRPr kumimoji="0" lang="zh-CN" altLang="en-US" b="0" i="0" u="none" strike="noStrike" kern="1200" cap="none" spc="0" normalizeH="0" baseline="0" noProof="0" dirty="0">
                <a:ln>
                  <a:noFill/>
                </a:ln>
                <a:solidFill>
                  <a:prstClr val="black">
                    <a:lumMod val="75000"/>
                    <a:lumOff val="25000"/>
                  </a:prstClr>
                </a:solidFill>
                <a:effectLst/>
                <a:uLnTx/>
                <a:uFillTx/>
                <a:latin typeface="+mn-ea"/>
                <a:cs typeface="+mn-ea"/>
                <a:sym typeface="+mn-lt"/>
              </a:endParaRPr>
            </a:p>
          </p:txBody>
        </p:sp>
      </p:grpSp>
      <p:grpSp>
        <p:nvGrpSpPr>
          <p:cNvPr id="49" name="组合 48"/>
          <p:cNvGrpSpPr/>
          <p:nvPr/>
        </p:nvGrpSpPr>
        <p:grpSpPr>
          <a:xfrm>
            <a:off x="516000" y="425108"/>
            <a:ext cx="5067703" cy="492443"/>
            <a:chOff x="516000" y="425108"/>
            <a:chExt cx="5067703" cy="492443"/>
          </a:xfrm>
        </p:grpSpPr>
        <p:cxnSp>
          <p:nvCxnSpPr>
            <p:cNvPr id="50" name="直接连接符 49"/>
            <p:cNvCxnSpPr/>
            <p:nvPr/>
          </p:nvCxnSpPr>
          <p:spPr>
            <a:xfrm>
              <a:off x="259570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2" name="文本框 51"/>
            <p:cNvSpPr txBox="1"/>
            <p:nvPr/>
          </p:nvSpPr>
          <p:spPr>
            <a:xfrm>
              <a:off x="516000" y="425108"/>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05.</a:t>
              </a:r>
            </a:p>
          </p:txBody>
        </p:sp>
        <p:sp>
          <p:nvSpPr>
            <p:cNvPr id="53" name="文本框 52"/>
            <p:cNvSpPr txBox="1"/>
            <p:nvPr/>
          </p:nvSpPr>
          <p:spPr>
            <a:xfrm>
              <a:off x="1254924" y="486663"/>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模型的评估</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55" name="文本框 1"/>
          <p:cNvSpPr txBox="1"/>
          <p:nvPr/>
        </p:nvSpPr>
        <p:spPr>
          <a:xfrm>
            <a:off x="1356235" y="91755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5.1</a:t>
            </a:r>
            <a:r>
              <a:rPr lang="zh-CN" altLang="en-US"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混淆矩阵</a:t>
            </a:r>
          </a:p>
        </p:txBody>
      </p:sp>
      <p:pic>
        <p:nvPicPr>
          <p:cNvPr id="4" name="图片 3">
            <a:extLst>
              <a:ext uri="{FF2B5EF4-FFF2-40B4-BE49-F238E27FC236}">
                <a16:creationId xmlns:a16="http://schemas.microsoft.com/office/drawing/2014/main" id="{C146F594-D45C-DC5B-51FD-59943272E41B}"/>
              </a:ext>
            </a:extLst>
          </p:cNvPr>
          <p:cNvPicPr>
            <a:picLocks noChangeAspect="1"/>
          </p:cNvPicPr>
          <p:nvPr/>
        </p:nvPicPr>
        <p:blipFill rotWithShape="1">
          <a:blip r:embed="rId2">
            <a:extLst>
              <a:ext uri="{28A0092B-C50C-407E-A947-70E740481C1C}">
                <a14:useLocalDpi xmlns:a14="http://schemas.microsoft.com/office/drawing/2010/main" val="0"/>
              </a:ext>
            </a:extLst>
          </a:blip>
          <a:srcRect l="5070" t="8231" r="19951" b="9944"/>
          <a:stretch/>
        </p:blipFill>
        <p:spPr>
          <a:xfrm>
            <a:off x="5852848" y="1638299"/>
            <a:ext cx="5222556" cy="2641929"/>
          </a:xfrm>
          <a:prstGeom prst="rect">
            <a:avLst/>
          </a:prstGeom>
        </p:spPr>
      </p:pic>
      <p:pic>
        <p:nvPicPr>
          <p:cNvPr id="6" name="图片 5">
            <a:extLst>
              <a:ext uri="{FF2B5EF4-FFF2-40B4-BE49-F238E27FC236}">
                <a16:creationId xmlns:a16="http://schemas.microsoft.com/office/drawing/2014/main" id="{07D78DC5-D77C-3035-DEB8-3A521595E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324" y="2259025"/>
            <a:ext cx="4006592" cy="1832668"/>
          </a:xfrm>
          <a:prstGeom prst="rect">
            <a:avLst/>
          </a:prstGeom>
        </p:spPr>
      </p:pic>
    </p:spTree>
    <p:extLst>
      <p:ext uri="{BB962C8B-B14F-4D97-AF65-F5344CB8AC3E}">
        <p14:creationId xmlns:p14="http://schemas.microsoft.com/office/powerpoint/2010/main" val="309443761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06734" y="2691316"/>
            <a:ext cx="1685342" cy="1685342"/>
            <a:chOff x="806734" y="2691316"/>
            <a:chExt cx="1685342" cy="1685342"/>
          </a:xfrm>
        </p:grpSpPr>
        <p:sp>
          <p:nvSpPr>
            <p:cNvPr id="9" name="Oval 4"/>
            <p:cNvSpPr/>
            <p:nvPr/>
          </p:nvSpPr>
          <p:spPr>
            <a:xfrm>
              <a:off x="806734" y="2691316"/>
              <a:ext cx="1685342" cy="1685342"/>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cs typeface="+mn-ea"/>
                <a:sym typeface="+mn-lt"/>
              </a:endParaRPr>
            </a:p>
          </p:txBody>
        </p:sp>
        <p:sp>
          <p:nvSpPr>
            <p:cNvPr id="10" name="Freeform 99"/>
            <p:cNvSpPr>
              <a:spLocks noEditPoints="1"/>
            </p:cNvSpPr>
            <p:nvPr/>
          </p:nvSpPr>
          <p:spPr bwMode="auto">
            <a:xfrm>
              <a:off x="1162787" y="3203441"/>
              <a:ext cx="973237" cy="661092"/>
            </a:xfrm>
            <a:custGeom>
              <a:avLst/>
              <a:gdLst>
                <a:gd name="T0" fmla="*/ 225 w 302"/>
                <a:gd name="T1" fmla="*/ 0 h 205"/>
                <a:gd name="T2" fmla="*/ 81 w 302"/>
                <a:gd name="T3" fmla="*/ 0 h 205"/>
                <a:gd name="T4" fmla="*/ 0 w 302"/>
                <a:gd name="T5" fmla="*/ 25 h 205"/>
                <a:gd name="T6" fmla="*/ 12 w 302"/>
                <a:gd name="T7" fmla="*/ 205 h 205"/>
                <a:gd name="T8" fmla="*/ 291 w 302"/>
                <a:gd name="T9" fmla="*/ 205 h 205"/>
                <a:gd name="T10" fmla="*/ 302 w 302"/>
                <a:gd name="T11" fmla="*/ 25 h 205"/>
                <a:gd name="T12" fmla="*/ 146 w 302"/>
                <a:gd name="T13" fmla="*/ 188 h 205"/>
                <a:gd name="T14" fmla="*/ 20 w 302"/>
                <a:gd name="T15" fmla="*/ 182 h 205"/>
                <a:gd name="T16" fmla="*/ 81 w 302"/>
                <a:gd name="T17" fmla="*/ 10 h 205"/>
                <a:gd name="T18" fmla="*/ 146 w 302"/>
                <a:gd name="T19" fmla="*/ 188 h 205"/>
                <a:gd name="T20" fmla="*/ 221 w 302"/>
                <a:gd name="T21" fmla="*/ 171 h 205"/>
                <a:gd name="T22" fmla="*/ 155 w 302"/>
                <a:gd name="T23" fmla="*/ 29 h 205"/>
                <a:gd name="T24" fmla="*/ 282 w 302"/>
                <a:gd name="T25" fmla="*/ 22 h 205"/>
                <a:gd name="T26" fmla="*/ 39 w 302"/>
                <a:gd name="T27" fmla="*/ 41 h 205"/>
                <a:gd name="T28" fmla="*/ 128 w 302"/>
                <a:gd name="T29" fmla="*/ 43 h 205"/>
                <a:gd name="T30" fmla="*/ 127 w 302"/>
                <a:gd name="T31" fmla="*/ 49 h 205"/>
                <a:gd name="T32" fmla="*/ 44 w 302"/>
                <a:gd name="T33" fmla="*/ 43 h 205"/>
                <a:gd name="T34" fmla="*/ 39 w 302"/>
                <a:gd name="T35" fmla="*/ 67 h 205"/>
                <a:gd name="T36" fmla="*/ 128 w 302"/>
                <a:gd name="T37" fmla="*/ 68 h 205"/>
                <a:gd name="T38" fmla="*/ 127 w 302"/>
                <a:gd name="T39" fmla="*/ 74 h 205"/>
                <a:gd name="T40" fmla="*/ 43 w 302"/>
                <a:gd name="T41" fmla="*/ 69 h 205"/>
                <a:gd name="T42" fmla="*/ 39 w 302"/>
                <a:gd name="T43" fmla="*/ 93 h 205"/>
                <a:gd name="T44" fmla="*/ 129 w 302"/>
                <a:gd name="T45" fmla="*/ 94 h 205"/>
                <a:gd name="T46" fmla="*/ 127 w 302"/>
                <a:gd name="T47" fmla="*/ 100 h 205"/>
                <a:gd name="T48" fmla="*/ 43 w 302"/>
                <a:gd name="T49" fmla="*/ 95 h 205"/>
                <a:gd name="T50" fmla="*/ 130 w 302"/>
                <a:gd name="T51" fmla="*/ 125 h 205"/>
                <a:gd name="T52" fmla="*/ 126 w 302"/>
                <a:gd name="T53" fmla="*/ 126 h 205"/>
                <a:gd name="T54" fmla="*/ 39 w 302"/>
                <a:gd name="T55" fmla="*/ 119 h 205"/>
                <a:gd name="T56" fmla="*/ 129 w 302"/>
                <a:gd name="T57" fmla="*/ 120 h 205"/>
                <a:gd name="T58" fmla="*/ 130 w 302"/>
                <a:gd name="T59" fmla="*/ 151 h 205"/>
                <a:gd name="T60" fmla="*/ 126 w 302"/>
                <a:gd name="T61" fmla="*/ 152 h 205"/>
                <a:gd name="T62" fmla="*/ 39 w 302"/>
                <a:gd name="T63" fmla="*/ 146 h 205"/>
                <a:gd name="T64" fmla="*/ 129 w 302"/>
                <a:gd name="T65" fmla="*/ 146 h 205"/>
                <a:gd name="T66" fmla="*/ 260 w 302"/>
                <a:gd name="T67" fmla="*/ 37 h 205"/>
                <a:gd name="T68" fmla="*/ 259 w 302"/>
                <a:gd name="T69" fmla="*/ 43 h 205"/>
                <a:gd name="T70" fmla="*/ 174 w 302"/>
                <a:gd name="T71" fmla="*/ 49 h 205"/>
                <a:gd name="T72" fmla="*/ 173 w 302"/>
                <a:gd name="T73" fmla="*/ 43 h 205"/>
                <a:gd name="T74" fmla="*/ 263 w 302"/>
                <a:gd name="T75" fmla="*/ 67 h 205"/>
                <a:gd name="T76" fmla="*/ 176 w 302"/>
                <a:gd name="T77" fmla="*/ 74 h 205"/>
                <a:gd name="T78" fmla="*/ 172 w 302"/>
                <a:gd name="T79" fmla="*/ 73 h 205"/>
                <a:gd name="T80" fmla="*/ 261 w 302"/>
                <a:gd name="T81" fmla="*/ 63 h 205"/>
                <a:gd name="T82" fmla="*/ 263 w 302"/>
                <a:gd name="T83" fmla="*/ 93 h 205"/>
                <a:gd name="T84" fmla="*/ 176 w 302"/>
                <a:gd name="T85" fmla="*/ 100 h 205"/>
                <a:gd name="T86" fmla="*/ 172 w 302"/>
                <a:gd name="T87" fmla="*/ 99 h 205"/>
                <a:gd name="T88" fmla="*/ 261 w 302"/>
                <a:gd name="T89" fmla="*/ 89 h 205"/>
                <a:gd name="T90" fmla="*/ 263 w 302"/>
                <a:gd name="T91" fmla="*/ 118 h 205"/>
                <a:gd name="T92" fmla="*/ 176 w 302"/>
                <a:gd name="T93" fmla="*/ 126 h 205"/>
                <a:gd name="T94" fmla="*/ 172 w 302"/>
                <a:gd name="T95" fmla="*/ 125 h 205"/>
                <a:gd name="T96" fmla="*/ 261 w 302"/>
                <a:gd name="T97" fmla="*/ 114 h 205"/>
                <a:gd name="T98" fmla="*/ 263 w 302"/>
                <a:gd name="T99" fmla="*/ 145 h 205"/>
                <a:gd name="T100" fmla="*/ 176 w 302"/>
                <a:gd name="T101" fmla="*/ 152 h 205"/>
                <a:gd name="T102" fmla="*/ 172 w 302"/>
                <a:gd name="T103" fmla="*/ 151 h 205"/>
                <a:gd name="T104" fmla="*/ 261 w 302"/>
                <a:gd name="T105" fmla="*/ 14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2" h="205">
                  <a:moveTo>
                    <a:pt x="300" y="21"/>
                  </a:moveTo>
                  <a:cubicBezTo>
                    <a:pt x="284" y="8"/>
                    <a:pt x="256" y="0"/>
                    <a:pt x="225" y="0"/>
                  </a:cubicBezTo>
                  <a:cubicBezTo>
                    <a:pt x="195" y="0"/>
                    <a:pt x="168" y="7"/>
                    <a:pt x="151" y="19"/>
                  </a:cubicBezTo>
                  <a:cubicBezTo>
                    <a:pt x="138" y="7"/>
                    <a:pt x="112" y="0"/>
                    <a:pt x="81" y="0"/>
                  </a:cubicBezTo>
                  <a:cubicBezTo>
                    <a:pt x="48" y="0"/>
                    <a:pt x="18" y="8"/>
                    <a:pt x="2" y="21"/>
                  </a:cubicBezTo>
                  <a:cubicBezTo>
                    <a:pt x="1" y="22"/>
                    <a:pt x="0" y="23"/>
                    <a:pt x="0" y="25"/>
                  </a:cubicBezTo>
                  <a:cubicBezTo>
                    <a:pt x="0" y="197"/>
                    <a:pt x="0" y="197"/>
                    <a:pt x="0" y="197"/>
                  </a:cubicBezTo>
                  <a:cubicBezTo>
                    <a:pt x="0" y="200"/>
                    <a:pt x="5" y="205"/>
                    <a:pt x="12" y="205"/>
                  </a:cubicBezTo>
                  <a:cubicBezTo>
                    <a:pt x="150" y="205"/>
                    <a:pt x="150" y="205"/>
                    <a:pt x="150" y="205"/>
                  </a:cubicBezTo>
                  <a:cubicBezTo>
                    <a:pt x="151" y="205"/>
                    <a:pt x="291" y="205"/>
                    <a:pt x="291" y="205"/>
                  </a:cubicBezTo>
                  <a:cubicBezTo>
                    <a:pt x="295" y="205"/>
                    <a:pt x="302" y="202"/>
                    <a:pt x="302" y="197"/>
                  </a:cubicBezTo>
                  <a:cubicBezTo>
                    <a:pt x="302" y="25"/>
                    <a:pt x="302" y="25"/>
                    <a:pt x="302" y="25"/>
                  </a:cubicBezTo>
                  <a:cubicBezTo>
                    <a:pt x="302" y="23"/>
                    <a:pt x="301" y="22"/>
                    <a:pt x="300" y="21"/>
                  </a:cubicBezTo>
                  <a:close/>
                  <a:moveTo>
                    <a:pt x="146" y="188"/>
                  </a:moveTo>
                  <a:cubicBezTo>
                    <a:pt x="132" y="176"/>
                    <a:pt x="109" y="169"/>
                    <a:pt x="80" y="169"/>
                  </a:cubicBezTo>
                  <a:cubicBezTo>
                    <a:pt x="58" y="169"/>
                    <a:pt x="36" y="174"/>
                    <a:pt x="20" y="182"/>
                  </a:cubicBezTo>
                  <a:cubicBezTo>
                    <a:pt x="20" y="22"/>
                    <a:pt x="20" y="22"/>
                    <a:pt x="20" y="22"/>
                  </a:cubicBezTo>
                  <a:cubicBezTo>
                    <a:pt x="20" y="22"/>
                    <a:pt x="41" y="10"/>
                    <a:pt x="81" y="10"/>
                  </a:cubicBezTo>
                  <a:cubicBezTo>
                    <a:pt x="128" y="10"/>
                    <a:pt x="146" y="27"/>
                    <a:pt x="146" y="29"/>
                  </a:cubicBezTo>
                  <a:cubicBezTo>
                    <a:pt x="146" y="32"/>
                    <a:pt x="146" y="188"/>
                    <a:pt x="146" y="188"/>
                  </a:cubicBezTo>
                  <a:close/>
                  <a:moveTo>
                    <a:pt x="282" y="182"/>
                  </a:moveTo>
                  <a:cubicBezTo>
                    <a:pt x="265" y="175"/>
                    <a:pt x="242" y="171"/>
                    <a:pt x="221" y="171"/>
                  </a:cubicBezTo>
                  <a:cubicBezTo>
                    <a:pt x="192" y="171"/>
                    <a:pt x="168" y="177"/>
                    <a:pt x="155" y="188"/>
                  </a:cubicBezTo>
                  <a:cubicBezTo>
                    <a:pt x="155" y="29"/>
                    <a:pt x="155" y="29"/>
                    <a:pt x="155" y="29"/>
                  </a:cubicBezTo>
                  <a:cubicBezTo>
                    <a:pt x="155" y="29"/>
                    <a:pt x="176" y="10"/>
                    <a:pt x="225" y="10"/>
                  </a:cubicBezTo>
                  <a:cubicBezTo>
                    <a:pt x="262" y="10"/>
                    <a:pt x="282" y="22"/>
                    <a:pt x="282" y="22"/>
                  </a:cubicBezTo>
                  <a:lnTo>
                    <a:pt x="282" y="182"/>
                  </a:lnTo>
                  <a:close/>
                  <a:moveTo>
                    <a:pt x="39" y="41"/>
                  </a:moveTo>
                  <a:cubicBezTo>
                    <a:pt x="39" y="39"/>
                    <a:pt x="40" y="37"/>
                    <a:pt x="42" y="37"/>
                  </a:cubicBezTo>
                  <a:cubicBezTo>
                    <a:pt x="74" y="28"/>
                    <a:pt x="109" y="30"/>
                    <a:pt x="128" y="43"/>
                  </a:cubicBezTo>
                  <a:cubicBezTo>
                    <a:pt x="130" y="44"/>
                    <a:pt x="130" y="46"/>
                    <a:pt x="129" y="47"/>
                  </a:cubicBezTo>
                  <a:cubicBezTo>
                    <a:pt x="129" y="48"/>
                    <a:pt x="128" y="49"/>
                    <a:pt x="127" y="49"/>
                  </a:cubicBezTo>
                  <a:cubicBezTo>
                    <a:pt x="126" y="49"/>
                    <a:pt x="125" y="49"/>
                    <a:pt x="125" y="48"/>
                  </a:cubicBezTo>
                  <a:cubicBezTo>
                    <a:pt x="110" y="39"/>
                    <a:pt x="79" y="33"/>
                    <a:pt x="44" y="43"/>
                  </a:cubicBezTo>
                  <a:cubicBezTo>
                    <a:pt x="42" y="43"/>
                    <a:pt x="40" y="42"/>
                    <a:pt x="39" y="41"/>
                  </a:cubicBezTo>
                  <a:close/>
                  <a:moveTo>
                    <a:pt x="39" y="67"/>
                  </a:moveTo>
                  <a:cubicBezTo>
                    <a:pt x="39" y="65"/>
                    <a:pt x="40" y="63"/>
                    <a:pt x="42" y="63"/>
                  </a:cubicBezTo>
                  <a:cubicBezTo>
                    <a:pt x="74" y="54"/>
                    <a:pt x="110" y="56"/>
                    <a:pt x="128" y="68"/>
                  </a:cubicBezTo>
                  <a:cubicBezTo>
                    <a:pt x="130" y="69"/>
                    <a:pt x="130" y="71"/>
                    <a:pt x="129" y="73"/>
                  </a:cubicBezTo>
                  <a:cubicBezTo>
                    <a:pt x="129" y="74"/>
                    <a:pt x="128" y="74"/>
                    <a:pt x="127" y="74"/>
                  </a:cubicBezTo>
                  <a:cubicBezTo>
                    <a:pt x="126" y="74"/>
                    <a:pt x="125" y="74"/>
                    <a:pt x="125" y="74"/>
                  </a:cubicBezTo>
                  <a:cubicBezTo>
                    <a:pt x="111" y="65"/>
                    <a:pt x="79" y="59"/>
                    <a:pt x="43" y="69"/>
                  </a:cubicBezTo>
                  <a:cubicBezTo>
                    <a:pt x="42" y="70"/>
                    <a:pt x="40" y="69"/>
                    <a:pt x="39" y="67"/>
                  </a:cubicBezTo>
                  <a:close/>
                  <a:moveTo>
                    <a:pt x="39" y="93"/>
                  </a:moveTo>
                  <a:cubicBezTo>
                    <a:pt x="39" y="91"/>
                    <a:pt x="40" y="89"/>
                    <a:pt x="42" y="88"/>
                  </a:cubicBezTo>
                  <a:cubicBezTo>
                    <a:pt x="74" y="79"/>
                    <a:pt x="110" y="82"/>
                    <a:pt x="129" y="94"/>
                  </a:cubicBezTo>
                  <a:cubicBezTo>
                    <a:pt x="130" y="95"/>
                    <a:pt x="131" y="97"/>
                    <a:pt x="130" y="99"/>
                  </a:cubicBezTo>
                  <a:cubicBezTo>
                    <a:pt x="129" y="100"/>
                    <a:pt x="128" y="100"/>
                    <a:pt x="127" y="100"/>
                  </a:cubicBezTo>
                  <a:cubicBezTo>
                    <a:pt x="126" y="100"/>
                    <a:pt x="126" y="100"/>
                    <a:pt x="125" y="100"/>
                  </a:cubicBezTo>
                  <a:cubicBezTo>
                    <a:pt x="111" y="90"/>
                    <a:pt x="79" y="85"/>
                    <a:pt x="43" y="95"/>
                  </a:cubicBezTo>
                  <a:cubicBezTo>
                    <a:pt x="42" y="95"/>
                    <a:pt x="40" y="94"/>
                    <a:pt x="39" y="93"/>
                  </a:cubicBezTo>
                  <a:close/>
                  <a:moveTo>
                    <a:pt x="130" y="125"/>
                  </a:moveTo>
                  <a:cubicBezTo>
                    <a:pt x="130" y="126"/>
                    <a:pt x="129" y="126"/>
                    <a:pt x="128" y="126"/>
                  </a:cubicBezTo>
                  <a:cubicBezTo>
                    <a:pt x="127" y="126"/>
                    <a:pt x="126" y="126"/>
                    <a:pt x="126" y="126"/>
                  </a:cubicBezTo>
                  <a:cubicBezTo>
                    <a:pt x="108" y="114"/>
                    <a:pt x="76" y="112"/>
                    <a:pt x="43" y="121"/>
                  </a:cubicBezTo>
                  <a:cubicBezTo>
                    <a:pt x="42" y="122"/>
                    <a:pt x="40" y="121"/>
                    <a:pt x="39" y="119"/>
                  </a:cubicBezTo>
                  <a:cubicBezTo>
                    <a:pt x="39" y="117"/>
                    <a:pt x="40" y="115"/>
                    <a:pt x="42" y="115"/>
                  </a:cubicBezTo>
                  <a:cubicBezTo>
                    <a:pt x="77" y="105"/>
                    <a:pt x="109" y="107"/>
                    <a:pt x="129" y="120"/>
                  </a:cubicBezTo>
                  <a:cubicBezTo>
                    <a:pt x="131" y="121"/>
                    <a:pt x="131" y="123"/>
                    <a:pt x="130" y="125"/>
                  </a:cubicBezTo>
                  <a:close/>
                  <a:moveTo>
                    <a:pt x="130" y="151"/>
                  </a:moveTo>
                  <a:cubicBezTo>
                    <a:pt x="130" y="152"/>
                    <a:pt x="129" y="152"/>
                    <a:pt x="128" y="152"/>
                  </a:cubicBezTo>
                  <a:cubicBezTo>
                    <a:pt x="127" y="152"/>
                    <a:pt x="126" y="152"/>
                    <a:pt x="126" y="152"/>
                  </a:cubicBezTo>
                  <a:cubicBezTo>
                    <a:pt x="109" y="141"/>
                    <a:pt x="71" y="137"/>
                    <a:pt x="44" y="148"/>
                  </a:cubicBezTo>
                  <a:cubicBezTo>
                    <a:pt x="42" y="148"/>
                    <a:pt x="40" y="148"/>
                    <a:pt x="39" y="146"/>
                  </a:cubicBezTo>
                  <a:cubicBezTo>
                    <a:pt x="39" y="144"/>
                    <a:pt x="40" y="142"/>
                    <a:pt x="41" y="142"/>
                  </a:cubicBezTo>
                  <a:cubicBezTo>
                    <a:pt x="71" y="130"/>
                    <a:pt x="111" y="134"/>
                    <a:pt x="129" y="146"/>
                  </a:cubicBezTo>
                  <a:cubicBezTo>
                    <a:pt x="131" y="147"/>
                    <a:pt x="131" y="149"/>
                    <a:pt x="130" y="151"/>
                  </a:cubicBezTo>
                  <a:close/>
                  <a:moveTo>
                    <a:pt x="260" y="37"/>
                  </a:moveTo>
                  <a:cubicBezTo>
                    <a:pt x="262" y="37"/>
                    <a:pt x="263" y="39"/>
                    <a:pt x="263" y="41"/>
                  </a:cubicBezTo>
                  <a:cubicBezTo>
                    <a:pt x="262" y="42"/>
                    <a:pt x="260" y="43"/>
                    <a:pt x="259" y="43"/>
                  </a:cubicBezTo>
                  <a:cubicBezTo>
                    <a:pt x="225" y="33"/>
                    <a:pt x="191" y="38"/>
                    <a:pt x="176" y="48"/>
                  </a:cubicBezTo>
                  <a:cubicBezTo>
                    <a:pt x="176" y="49"/>
                    <a:pt x="175" y="49"/>
                    <a:pt x="174" y="49"/>
                  </a:cubicBezTo>
                  <a:cubicBezTo>
                    <a:pt x="173" y="49"/>
                    <a:pt x="172" y="48"/>
                    <a:pt x="172" y="47"/>
                  </a:cubicBezTo>
                  <a:cubicBezTo>
                    <a:pt x="171" y="46"/>
                    <a:pt x="171" y="44"/>
                    <a:pt x="173" y="43"/>
                  </a:cubicBezTo>
                  <a:cubicBezTo>
                    <a:pt x="192" y="30"/>
                    <a:pt x="228" y="27"/>
                    <a:pt x="260" y="37"/>
                  </a:cubicBezTo>
                  <a:close/>
                  <a:moveTo>
                    <a:pt x="263" y="67"/>
                  </a:moveTo>
                  <a:cubicBezTo>
                    <a:pt x="262" y="69"/>
                    <a:pt x="261" y="70"/>
                    <a:pt x="259" y="69"/>
                  </a:cubicBezTo>
                  <a:cubicBezTo>
                    <a:pt x="225" y="60"/>
                    <a:pt x="191" y="64"/>
                    <a:pt x="176" y="74"/>
                  </a:cubicBezTo>
                  <a:cubicBezTo>
                    <a:pt x="176" y="75"/>
                    <a:pt x="175" y="75"/>
                    <a:pt x="175" y="75"/>
                  </a:cubicBezTo>
                  <a:cubicBezTo>
                    <a:pt x="173" y="75"/>
                    <a:pt x="172" y="74"/>
                    <a:pt x="172" y="73"/>
                  </a:cubicBezTo>
                  <a:cubicBezTo>
                    <a:pt x="171" y="72"/>
                    <a:pt x="171" y="70"/>
                    <a:pt x="173" y="69"/>
                  </a:cubicBezTo>
                  <a:cubicBezTo>
                    <a:pt x="192" y="56"/>
                    <a:pt x="228" y="54"/>
                    <a:pt x="261" y="63"/>
                  </a:cubicBezTo>
                  <a:cubicBezTo>
                    <a:pt x="262" y="63"/>
                    <a:pt x="263" y="65"/>
                    <a:pt x="263" y="67"/>
                  </a:cubicBezTo>
                  <a:close/>
                  <a:moveTo>
                    <a:pt x="263" y="93"/>
                  </a:moveTo>
                  <a:cubicBezTo>
                    <a:pt x="262" y="95"/>
                    <a:pt x="261" y="96"/>
                    <a:pt x="259" y="95"/>
                  </a:cubicBezTo>
                  <a:cubicBezTo>
                    <a:pt x="225" y="86"/>
                    <a:pt x="192" y="91"/>
                    <a:pt x="176" y="100"/>
                  </a:cubicBezTo>
                  <a:cubicBezTo>
                    <a:pt x="176" y="101"/>
                    <a:pt x="175" y="101"/>
                    <a:pt x="175" y="101"/>
                  </a:cubicBezTo>
                  <a:cubicBezTo>
                    <a:pt x="173" y="101"/>
                    <a:pt x="172" y="100"/>
                    <a:pt x="172" y="99"/>
                  </a:cubicBezTo>
                  <a:cubicBezTo>
                    <a:pt x="171" y="98"/>
                    <a:pt x="171" y="96"/>
                    <a:pt x="173" y="95"/>
                  </a:cubicBezTo>
                  <a:cubicBezTo>
                    <a:pt x="192" y="82"/>
                    <a:pt x="228" y="80"/>
                    <a:pt x="261" y="89"/>
                  </a:cubicBezTo>
                  <a:cubicBezTo>
                    <a:pt x="262" y="89"/>
                    <a:pt x="263" y="91"/>
                    <a:pt x="263" y="93"/>
                  </a:cubicBezTo>
                  <a:close/>
                  <a:moveTo>
                    <a:pt x="263" y="118"/>
                  </a:moveTo>
                  <a:cubicBezTo>
                    <a:pt x="262" y="120"/>
                    <a:pt x="261" y="121"/>
                    <a:pt x="259" y="121"/>
                  </a:cubicBezTo>
                  <a:cubicBezTo>
                    <a:pt x="228" y="112"/>
                    <a:pt x="191" y="116"/>
                    <a:pt x="176" y="126"/>
                  </a:cubicBezTo>
                  <a:cubicBezTo>
                    <a:pt x="176" y="126"/>
                    <a:pt x="175" y="127"/>
                    <a:pt x="175" y="127"/>
                  </a:cubicBezTo>
                  <a:cubicBezTo>
                    <a:pt x="173" y="127"/>
                    <a:pt x="172" y="126"/>
                    <a:pt x="172" y="125"/>
                  </a:cubicBezTo>
                  <a:cubicBezTo>
                    <a:pt x="171" y="123"/>
                    <a:pt x="171" y="121"/>
                    <a:pt x="173" y="120"/>
                  </a:cubicBezTo>
                  <a:cubicBezTo>
                    <a:pt x="189" y="110"/>
                    <a:pt x="227" y="105"/>
                    <a:pt x="261" y="114"/>
                  </a:cubicBezTo>
                  <a:cubicBezTo>
                    <a:pt x="262" y="115"/>
                    <a:pt x="263" y="117"/>
                    <a:pt x="263" y="118"/>
                  </a:cubicBezTo>
                  <a:close/>
                  <a:moveTo>
                    <a:pt x="263" y="145"/>
                  </a:moveTo>
                  <a:cubicBezTo>
                    <a:pt x="262" y="146"/>
                    <a:pt x="261" y="147"/>
                    <a:pt x="259" y="147"/>
                  </a:cubicBezTo>
                  <a:cubicBezTo>
                    <a:pt x="225" y="137"/>
                    <a:pt x="192" y="142"/>
                    <a:pt x="176" y="152"/>
                  </a:cubicBezTo>
                  <a:cubicBezTo>
                    <a:pt x="176" y="152"/>
                    <a:pt x="175" y="153"/>
                    <a:pt x="175" y="153"/>
                  </a:cubicBezTo>
                  <a:cubicBezTo>
                    <a:pt x="174" y="153"/>
                    <a:pt x="172" y="152"/>
                    <a:pt x="172" y="151"/>
                  </a:cubicBezTo>
                  <a:cubicBezTo>
                    <a:pt x="171" y="150"/>
                    <a:pt x="171" y="147"/>
                    <a:pt x="173" y="146"/>
                  </a:cubicBezTo>
                  <a:cubicBezTo>
                    <a:pt x="192" y="134"/>
                    <a:pt x="228" y="131"/>
                    <a:pt x="261" y="140"/>
                  </a:cubicBezTo>
                  <a:cubicBezTo>
                    <a:pt x="262" y="141"/>
                    <a:pt x="263" y="143"/>
                    <a:pt x="263" y="145"/>
                  </a:cubicBezTo>
                  <a:close/>
                </a:path>
              </a:pathLst>
            </a:custGeom>
            <a:solidFill>
              <a:schemeClr val="bg1"/>
            </a:solidFill>
            <a:ln>
              <a:noFill/>
            </a:ln>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solidFill>
                  <a:schemeClr val="accent3"/>
                </a:solidFill>
                <a:cs typeface="+mn-ea"/>
                <a:sym typeface="+mn-lt"/>
              </a:endParaRPr>
            </a:p>
          </p:txBody>
        </p:sp>
      </p:grpSp>
      <p:sp>
        <p:nvSpPr>
          <p:cNvPr id="11" name="文本框 10"/>
          <p:cNvSpPr txBox="1"/>
          <p:nvPr/>
        </p:nvSpPr>
        <p:spPr>
          <a:xfrm>
            <a:off x="645788" y="4543057"/>
            <a:ext cx="2007235" cy="447687"/>
          </a:xfrm>
          <a:prstGeom prst="rect">
            <a:avLst/>
          </a:prstGeom>
          <a:noFill/>
        </p:spPr>
        <p:txBody>
          <a:bodyPr wrap="square" rtlCol="0">
            <a:spAutoFit/>
          </a:bodyPr>
          <a:lstStyle>
            <a:defPPr>
              <a:defRPr lang="zh-CN"/>
            </a:defPPr>
            <a:lvl1pPr marR="0" lvl="0" indent="0" algn="ctr" fontAlgn="auto">
              <a:lnSpc>
                <a:spcPct val="125000"/>
              </a:lnSpc>
              <a:spcBef>
                <a:spcPct val="0"/>
              </a:spcBef>
              <a:spcAft>
                <a:spcPts val="0"/>
              </a:spcAft>
              <a:buClrTx/>
              <a:buSzTx/>
              <a:buFontTx/>
              <a:buNone/>
              <a:defRPr sz="2000">
                <a:gradFill>
                  <a:gsLst>
                    <a:gs pos="100000">
                      <a:srgbClr val="146EE6"/>
                    </a:gs>
                    <a:gs pos="0">
                      <a:srgbClr val="3A87EE"/>
                    </a:gs>
                  </a:gsLst>
                  <a:lin ang="2700000" scaled="0"/>
                </a:gradFill>
                <a:effectLst>
                  <a:outerShdw blurRad="152400" dist="38100" sx="101000" sy="101000" algn="ctr" rotWithShape="0">
                    <a:schemeClr val="accent1">
                      <a:alpha val="22000"/>
                    </a:schemeClr>
                  </a:outerShdw>
                </a:effectLst>
                <a:latin typeface="+mj-ea"/>
                <a:ea typeface="+mj-ea"/>
              </a:defRPr>
            </a:lvl1pPr>
          </a:lstStyle>
          <a:p>
            <a:r>
              <a:rPr lang="zh-CN" altLang="en-US" b="1" dirty="0">
                <a:solidFill>
                  <a:schemeClr val="accent2"/>
                </a:solidFill>
                <a:effectLst>
                  <a:outerShdw blurRad="254000" dist="38100" dir="16200000" algn="ctr" rotWithShape="0">
                    <a:schemeClr val="accent2">
                      <a:alpha val="20000"/>
                    </a:schemeClr>
                  </a:outerShdw>
                </a:effectLst>
                <a:latin typeface="+mn-lt"/>
                <a:ea typeface="+mn-ea"/>
                <a:cs typeface="+mn-ea"/>
                <a:sym typeface="+mn-lt"/>
              </a:rPr>
              <a:t>小组分工</a:t>
            </a:r>
          </a:p>
        </p:txBody>
      </p:sp>
      <p:cxnSp>
        <p:nvCxnSpPr>
          <p:cNvPr id="13" name="直线"/>
          <p:cNvCxnSpPr/>
          <p:nvPr/>
        </p:nvCxnSpPr>
        <p:spPr>
          <a:xfrm rot="5400000">
            <a:off x="1778031" y="3790667"/>
            <a:ext cx="2880000" cy="2113"/>
          </a:xfrm>
          <a:prstGeom prst="line">
            <a:avLst/>
          </a:prstGeom>
          <a:ln w="12700">
            <a:gradFill>
              <a:gsLst>
                <a:gs pos="64000">
                  <a:srgbClr val="005FBA"/>
                </a:gs>
                <a:gs pos="0">
                  <a:srgbClr val="00A7EE"/>
                </a:gs>
                <a:gs pos="39000">
                  <a:srgbClr val="007ACD"/>
                </a:gs>
              </a:gsLst>
              <a:lin ang="2700000" scaled="0"/>
            </a:gra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912897" y="2056070"/>
            <a:ext cx="591304" cy="591304"/>
            <a:chOff x="2912897" y="2056070"/>
            <a:chExt cx="591304" cy="591304"/>
          </a:xfrm>
        </p:grpSpPr>
        <p:sp>
          <p:nvSpPr>
            <p:cNvPr id="58" name="Oval 9"/>
            <p:cNvSpPr/>
            <p:nvPr/>
          </p:nvSpPr>
          <p:spPr>
            <a:xfrm>
              <a:off x="2912897" y="2056070"/>
              <a:ext cx="591304" cy="591304"/>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grpSp>
          <p:nvGrpSpPr>
            <p:cNvPr id="59" name="组合 58"/>
            <p:cNvGrpSpPr/>
            <p:nvPr/>
          </p:nvGrpSpPr>
          <p:grpSpPr>
            <a:xfrm rot="5400000">
              <a:off x="3072578" y="2192464"/>
              <a:ext cx="271942" cy="318516"/>
              <a:chOff x="9425957" y="3092978"/>
              <a:chExt cx="271941" cy="318516"/>
            </a:xfrm>
            <a:solidFill>
              <a:schemeClr val="bg1"/>
            </a:solidFill>
            <a:effectLst>
              <a:outerShdw blurRad="63500" sx="102000" sy="102000" algn="ctr" rotWithShape="0">
                <a:prstClr val="black">
                  <a:alpha val="40000"/>
                </a:prstClr>
              </a:outerShdw>
            </a:effectLst>
          </p:grpSpPr>
          <p:sp>
            <p:nvSpPr>
              <p:cNvPr id="60" name="Freeform 222"/>
              <p:cNvSpPr/>
              <p:nvPr/>
            </p:nvSpPr>
            <p:spPr bwMode="auto">
              <a:xfrm>
                <a:off x="9425957" y="3222188"/>
                <a:ext cx="271941" cy="189306"/>
              </a:xfrm>
              <a:custGeom>
                <a:avLst/>
                <a:gdLst>
                  <a:gd name="T0" fmla="*/ 206 w 247"/>
                  <a:gd name="T1" fmla="*/ 0 h 172"/>
                  <a:gd name="T2" fmla="*/ 180 w 247"/>
                  <a:gd name="T3" fmla="*/ 0 h 172"/>
                  <a:gd name="T4" fmla="*/ 180 w 247"/>
                  <a:gd name="T5" fmla="*/ 31 h 172"/>
                  <a:gd name="T6" fmla="*/ 206 w 247"/>
                  <a:gd name="T7" fmla="*/ 31 h 172"/>
                  <a:gd name="T8" fmla="*/ 216 w 247"/>
                  <a:gd name="T9" fmla="*/ 41 h 172"/>
                  <a:gd name="T10" fmla="*/ 216 w 247"/>
                  <a:gd name="T11" fmla="*/ 131 h 172"/>
                  <a:gd name="T12" fmla="*/ 206 w 247"/>
                  <a:gd name="T13" fmla="*/ 141 h 172"/>
                  <a:gd name="T14" fmla="*/ 41 w 247"/>
                  <a:gd name="T15" fmla="*/ 141 h 172"/>
                  <a:gd name="T16" fmla="*/ 31 w 247"/>
                  <a:gd name="T17" fmla="*/ 131 h 172"/>
                  <a:gd name="T18" fmla="*/ 31 w 247"/>
                  <a:gd name="T19" fmla="*/ 41 h 172"/>
                  <a:gd name="T20" fmla="*/ 41 w 247"/>
                  <a:gd name="T21" fmla="*/ 31 h 172"/>
                  <a:gd name="T22" fmla="*/ 67 w 247"/>
                  <a:gd name="T23" fmla="*/ 31 h 172"/>
                  <a:gd name="T24" fmla="*/ 67 w 247"/>
                  <a:gd name="T25" fmla="*/ 0 h 172"/>
                  <a:gd name="T26" fmla="*/ 41 w 247"/>
                  <a:gd name="T27" fmla="*/ 0 h 172"/>
                  <a:gd name="T28" fmla="*/ 0 w 247"/>
                  <a:gd name="T29" fmla="*/ 41 h 172"/>
                  <a:gd name="T30" fmla="*/ 0 w 247"/>
                  <a:gd name="T31" fmla="*/ 131 h 172"/>
                  <a:gd name="T32" fmla="*/ 41 w 247"/>
                  <a:gd name="T33" fmla="*/ 172 h 172"/>
                  <a:gd name="T34" fmla="*/ 206 w 247"/>
                  <a:gd name="T35" fmla="*/ 172 h 172"/>
                  <a:gd name="T36" fmla="*/ 247 w 247"/>
                  <a:gd name="T37" fmla="*/ 131 h 172"/>
                  <a:gd name="T38" fmla="*/ 247 w 247"/>
                  <a:gd name="T39" fmla="*/ 41 h 172"/>
                  <a:gd name="T40" fmla="*/ 206 w 247"/>
                  <a:gd name="T4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7" h="172">
                    <a:moveTo>
                      <a:pt x="206" y="0"/>
                    </a:moveTo>
                    <a:cubicBezTo>
                      <a:pt x="180" y="0"/>
                      <a:pt x="180" y="0"/>
                      <a:pt x="180" y="0"/>
                    </a:cubicBezTo>
                    <a:cubicBezTo>
                      <a:pt x="180" y="31"/>
                      <a:pt x="180" y="31"/>
                      <a:pt x="180" y="31"/>
                    </a:cubicBezTo>
                    <a:cubicBezTo>
                      <a:pt x="206" y="31"/>
                      <a:pt x="206" y="31"/>
                      <a:pt x="206" y="31"/>
                    </a:cubicBezTo>
                    <a:cubicBezTo>
                      <a:pt x="212" y="31"/>
                      <a:pt x="216" y="36"/>
                      <a:pt x="216" y="41"/>
                    </a:cubicBezTo>
                    <a:cubicBezTo>
                      <a:pt x="216" y="131"/>
                      <a:pt x="216" y="131"/>
                      <a:pt x="216" y="131"/>
                    </a:cubicBezTo>
                    <a:cubicBezTo>
                      <a:pt x="216" y="136"/>
                      <a:pt x="212" y="141"/>
                      <a:pt x="206" y="141"/>
                    </a:cubicBezTo>
                    <a:cubicBezTo>
                      <a:pt x="41" y="141"/>
                      <a:pt x="41" y="141"/>
                      <a:pt x="41" y="141"/>
                    </a:cubicBezTo>
                    <a:cubicBezTo>
                      <a:pt x="36" y="141"/>
                      <a:pt x="31" y="136"/>
                      <a:pt x="31" y="131"/>
                    </a:cubicBezTo>
                    <a:cubicBezTo>
                      <a:pt x="31" y="41"/>
                      <a:pt x="31" y="41"/>
                      <a:pt x="31" y="41"/>
                    </a:cubicBezTo>
                    <a:cubicBezTo>
                      <a:pt x="31" y="36"/>
                      <a:pt x="36" y="31"/>
                      <a:pt x="41" y="31"/>
                    </a:cubicBezTo>
                    <a:cubicBezTo>
                      <a:pt x="67" y="31"/>
                      <a:pt x="67" y="31"/>
                      <a:pt x="67" y="31"/>
                    </a:cubicBezTo>
                    <a:cubicBezTo>
                      <a:pt x="67" y="0"/>
                      <a:pt x="67" y="0"/>
                      <a:pt x="67" y="0"/>
                    </a:cubicBezTo>
                    <a:cubicBezTo>
                      <a:pt x="41" y="0"/>
                      <a:pt x="41" y="0"/>
                      <a:pt x="41" y="0"/>
                    </a:cubicBezTo>
                    <a:cubicBezTo>
                      <a:pt x="19" y="0"/>
                      <a:pt x="0" y="19"/>
                      <a:pt x="0" y="41"/>
                    </a:cubicBezTo>
                    <a:cubicBezTo>
                      <a:pt x="0" y="131"/>
                      <a:pt x="0" y="131"/>
                      <a:pt x="0" y="131"/>
                    </a:cubicBezTo>
                    <a:cubicBezTo>
                      <a:pt x="0" y="153"/>
                      <a:pt x="19" y="172"/>
                      <a:pt x="41" y="172"/>
                    </a:cubicBezTo>
                    <a:cubicBezTo>
                      <a:pt x="206" y="172"/>
                      <a:pt x="206" y="172"/>
                      <a:pt x="206" y="172"/>
                    </a:cubicBezTo>
                    <a:cubicBezTo>
                      <a:pt x="229" y="172"/>
                      <a:pt x="247" y="153"/>
                      <a:pt x="247" y="131"/>
                    </a:cubicBezTo>
                    <a:cubicBezTo>
                      <a:pt x="247" y="41"/>
                      <a:pt x="247" y="41"/>
                      <a:pt x="247" y="41"/>
                    </a:cubicBezTo>
                    <a:cubicBezTo>
                      <a:pt x="247" y="19"/>
                      <a:pt x="229" y="0"/>
                      <a:pt x="206" y="0"/>
                    </a:cubicBezTo>
                    <a:close/>
                  </a:path>
                </a:pathLst>
              </a:custGeom>
              <a:solidFill>
                <a:schemeClr val="bg1"/>
              </a:solidFill>
              <a:ln>
                <a:noFill/>
              </a:ln>
            </p:spPr>
            <p:txBody>
              <a:bodyPr rot="0" spcFirstLastPara="0" vertOverflow="overflow" horzOverflow="overflow" vert="horz" wrap="square" lIns="91392" tIns="45696" rIns="91392" bIns="45696" numCol="1" spcCol="0" rtlCol="0" fromWordArt="0" anchor="t" anchorCtr="0" forceAA="0" compatLnSpc="1">
                <a:noAutofit/>
              </a:bodyPr>
              <a:lstStyle/>
              <a:p>
                <a:pPr defTabSz="913765" fontAlgn="base">
                  <a:spcBef>
                    <a:spcPct val="0"/>
                  </a:spcBef>
                  <a:spcAft>
                    <a:spcPct val="0"/>
                  </a:spcAft>
                </a:pPr>
                <a:endParaRPr lang="zh-CN" altLang="en-US" sz="1800" b="1" dirty="0">
                  <a:solidFill>
                    <a:srgbClr val="3A3A41"/>
                  </a:solidFill>
                  <a:cs typeface="+mn-ea"/>
                  <a:sym typeface="+mn-lt"/>
                </a:endParaRPr>
              </a:p>
            </p:txBody>
          </p:sp>
          <p:sp>
            <p:nvSpPr>
              <p:cNvPr id="61" name="Freeform 223"/>
              <p:cNvSpPr/>
              <p:nvPr/>
            </p:nvSpPr>
            <p:spPr bwMode="auto">
              <a:xfrm>
                <a:off x="9474035" y="3092978"/>
                <a:ext cx="175785" cy="226868"/>
              </a:xfrm>
              <a:custGeom>
                <a:avLst/>
                <a:gdLst>
                  <a:gd name="T0" fmla="*/ 44 w 117"/>
                  <a:gd name="T1" fmla="*/ 151 h 151"/>
                  <a:gd name="T2" fmla="*/ 73 w 117"/>
                  <a:gd name="T3" fmla="*/ 151 h 151"/>
                  <a:gd name="T4" fmla="*/ 73 w 117"/>
                  <a:gd name="T5" fmla="*/ 68 h 151"/>
                  <a:gd name="T6" fmla="*/ 117 w 117"/>
                  <a:gd name="T7" fmla="*/ 68 h 151"/>
                  <a:gd name="T8" fmla="*/ 58 w 117"/>
                  <a:gd name="T9" fmla="*/ 0 h 151"/>
                  <a:gd name="T10" fmla="*/ 0 w 117"/>
                  <a:gd name="T11" fmla="*/ 68 h 151"/>
                  <a:gd name="T12" fmla="*/ 44 w 117"/>
                  <a:gd name="T13" fmla="*/ 68 h 151"/>
                  <a:gd name="T14" fmla="*/ 44 w 117"/>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51">
                    <a:moveTo>
                      <a:pt x="44" y="151"/>
                    </a:moveTo>
                    <a:lnTo>
                      <a:pt x="73" y="151"/>
                    </a:lnTo>
                    <a:lnTo>
                      <a:pt x="73" y="68"/>
                    </a:lnTo>
                    <a:lnTo>
                      <a:pt x="117" y="68"/>
                    </a:lnTo>
                    <a:lnTo>
                      <a:pt x="58" y="0"/>
                    </a:lnTo>
                    <a:lnTo>
                      <a:pt x="0" y="68"/>
                    </a:lnTo>
                    <a:lnTo>
                      <a:pt x="44" y="68"/>
                    </a:lnTo>
                    <a:lnTo>
                      <a:pt x="44" y="151"/>
                    </a:lnTo>
                    <a:close/>
                  </a:path>
                </a:pathLst>
              </a:custGeom>
              <a:solidFill>
                <a:schemeClr val="bg1"/>
              </a:solidFill>
              <a:ln>
                <a:noFill/>
              </a:ln>
            </p:spPr>
            <p:txBody>
              <a:bodyPr rot="0" spcFirstLastPara="0" vertOverflow="overflow" horzOverflow="overflow" vert="horz" wrap="square" lIns="91392" tIns="45696" rIns="91392" bIns="45696" numCol="1" spcCol="0" rtlCol="0" fromWordArt="0" anchor="t" anchorCtr="0" forceAA="0" compatLnSpc="1">
                <a:noAutofit/>
              </a:bodyPr>
              <a:lstStyle/>
              <a:p>
                <a:pPr defTabSz="913765" fontAlgn="base">
                  <a:spcBef>
                    <a:spcPct val="0"/>
                  </a:spcBef>
                  <a:spcAft>
                    <a:spcPct val="0"/>
                  </a:spcAft>
                </a:pPr>
                <a:endParaRPr lang="zh-CN" altLang="en-US" sz="1800" b="1" dirty="0">
                  <a:solidFill>
                    <a:srgbClr val="3A3A41"/>
                  </a:solidFill>
                  <a:cs typeface="+mn-ea"/>
                  <a:sym typeface="+mn-lt"/>
                </a:endParaRPr>
              </a:p>
            </p:txBody>
          </p:sp>
        </p:grpSp>
      </p:grpSp>
      <p:grpSp>
        <p:nvGrpSpPr>
          <p:cNvPr id="3" name="组合 2"/>
          <p:cNvGrpSpPr/>
          <p:nvPr/>
        </p:nvGrpSpPr>
        <p:grpSpPr>
          <a:xfrm>
            <a:off x="3631923" y="1877385"/>
            <a:ext cx="7418812" cy="948675"/>
            <a:chOff x="3631923" y="1877385"/>
            <a:chExt cx="7418812" cy="948675"/>
          </a:xfrm>
        </p:grpSpPr>
        <p:sp>
          <p:nvSpPr>
            <p:cNvPr id="56" name="矩形 10"/>
            <p:cNvSpPr/>
            <p:nvPr/>
          </p:nvSpPr>
          <p:spPr>
            <a:xfrm>
              <a:off x="3631923" y="1877385"/>
              <a:ext cx="7408633" cy="94867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cxnSp>
          <p:nvCxnSpPr>
            <p:cNvPr id="57" name="直接连接符 56"/>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738295" y="2324065"/>
              <a:ext cx="7312440" cy="37741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mn-ea"/>
                  <a:cs typeface="+mn-ea"/>
                  <a:sym typeface="+mn-lt"/>
                </a:rPr>
                <a:t>1</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mn-ea"/>
                  <a:cs typeface="+mn-ea"/>
                  <a:sym typeface="+mn-lt"/>
                </a:rPr>
                <a:t>）</a:t>
              </a:r>
              <a:r>
                <a:rPr lang="zh-CN" altLang="en-US" sz="1400" dirty="0">
                  <a:solidFill>
                    <a:prstClr val="black">
                      <a:lumMod val="75000"/>
                      <a:lumOff val="25000"/>
                    </a:prstClr>
                  </a:solidFill>
                  <a:latin typeface="+mn-ea"/>
                  <a:cs typeface="+mn-ea"/>
                  <a:sym typeface="+mn-lt"/>
                </a:rPr>
                <a:t>目标的定义 </a:t>
              </a:r>
              <a:r>
                <a:rPr lang="en-US" altLang="zh-CN" sz="1400" dirty="0">
                  <a:solidFill>
                    <a:prstClr val="black">
                      <a:lumMod val="75000"/>
                      <a:lumOff val="25000"/>
                    </a:prstClr>
                  </a:solidFill>
                  <a:latin typeface="+mn-ea"/>
                  <a:cs typeface="+mn-ea"/>
                  <a:sym typeface="+mn-lt"/>
                </a:rPr>
                <a:t>2</a:t>
              </a:r>
              <a:r>
                <a:rPr lang="zh-CN" altLang="en-US" sz="1400" dirty="0">
                  <a:solidFill>
                    <a:prstClr val="black">
                      <a:lumMod val="75000"/>
                      <a:lumOff val="25000"/>
                    </a:prstClr>
                  </a:solidFill>
                  <a:latin typeface="+mn-ea"/>
                  <a:cs typeface="+mn-ea"/>
                  <a:sym typeface="+mn-lt"/>
                </a:rPr>
                <a:t>）汇报  </a:t>
              </a:r>
              <a:r>
                <a:rPr lang="en-US" altLang="zh-CN" sz="1400" dirty="0">
                  <a:solidFill>
                    <a:prstClr val="black">
                      <a:lumMod val="75000"/>
                      <a:lumOff val="25000"/>
                    </a:prstClr>
                  </a:solidFill>
                  <a:latin typeface="+mn-ea"/>
                  <a:cs typeface="+mn-ea"/>
                  <a:sym typeface="+mn-lt"/>
                </a:rPr>
                <a:t>3</a:t>
              </a:r>
              <a:r>
                <a:rPr lang="zh-CN" altLang="en-US" sz="1400" dirty="0">
                  <a:solidFill>
                    <a:prstClr val="black">
                      <a:lumMod val="75000"/>
                      <a:lumOff val="25000"/>
                    </a:prstClr>
                  </a:solidFill>
                  <a:latin typeface="+mn-ea"/>
                  <a:cs typeface="+mn-ea"/>
                  <a:sym typeface="+mn-lt"/>
                </a:rPr>
                <a:t>）</a:t>
              </a:r>
              <a:r>
                <a:rPr lang="en-US" altLang="zh-CN" sz="1400" dirty="0">
                  <a:solidFill>
                    <a:prstClr val="black">
                      <a:lumMod val="75000"/>
                      <a:lumOff val="25000"/>
                    </a:prstClr>
                  </a:solidFill>
                  <a:latin typeface="+mn-ea"/>
                  <a:cs typeface="+mn-ea"/>
                  <a:sym typeface="+mn-lt"/>
                </a:rPr>
                <a:t>PPT</a:t>
              </a:r>
              <a:r>
                <a:rPr lang="zh-CN" altLang="en-US" sz="1400" dirty="0">
                  <a:solidFill>
                    <a:prstClr val="black">
                      <a:lumMod val="75000"/>
                      <a:lumOff val="25000"/>
                    </a:prstClr>
                  </a:solidFill>
                  <a:latin typeface="+mn-ea"/>
                  <a:cs typeface="+mn-ea"/>
                  <a:sym typeface="+mn-lt"/>
                </a:rPr>
                <a:t>总体 </a:t>
              </a:r>
              <a:r>
                <a:rPr lang="en-US" altLang="zh-CN" sz="1400" dirty="0">
                  <a:solidFill>
                    <a:prstClr val="black">
                      <a:lumMod val="75000"/>
                      <a:lumOff val="25000"/>
                    </a:prstClr>
                  </a:solidFill>
                  <a:latin typeface="+mn-ea"/>
                  <a:cs typeface="+mn-ea"/>
                  <a:sym typeface="+mn-lt"/>
                </a:rPr>
                <a:t>4)</a:t>
              </a:r>
              <a:r>
                <a:rPr lang="zh-CN" altLang="en-US" sz="1400" dirty="0">
                  <a:solidFill>
                    <a:prstClr val="black">
                      <a:lumMod val="75000"/>
                      <a:lumOff val="25000"/>
                    </a:prstClr>
                  </a:solidFill>
                  <a:latin typeface="+mn-ea"/>
                  <a:cs typeface="+mn-ea"/>
                  <a:sym typeface="+mn-lt"/>
                </a:rPr>
                <a:t>模型的部署、评价 </a:t>
              </a:r>
              <a:r>
                <a:rPr lang="en-US" altLang="zh-CN" sz="1400" dirty="0">
                  <a:solidFill>
                    <a:prstClr val="black">
                      <a:lumMod val="75000"/>
                      <a:lumOff val="25000"/>
                    </a:prstClr>
                  </a:solidFill>
                  <a:latin typeface="+mn-ea"/>
                  <a:cs typeface="+mn-ea"/>
                  <a:sym typeface="+mn-lt"/>
                </a:rPr>
                <a:t>5</a:t>
              </a:r>
              <a:r>
                <a:rPr lang="zh-CN" altLang="en-US" sz="1400" dirty="0">
                  <a:solidFill>
                    <a:prstClr val="black">
                      <a:lumMod val="75000"/>
                      <a:lumOff val="25000"/>
                    </a:prstClr>
                  </a:solidFill>
                  <a:latin typeface="+mn-ea"/>
                  <a:cs typeface="+mn-ea"/>
                  <a:sym typeface="+mn-lt"/>
                </a:rPr>
                <a:t>）代码的完善</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mn-ea"/>
                <a:cs typeface="+mn-ea"/>
                <a:sym typeface="+mn-lt"/>
              </a:endParaRPr>
            </a:p>
          </p:txBody>
        </p:sp>
        <p:sp>
          <p:nvSpPr>
            <p:cNvPr id="67" name="文本框 1"/>
            <p:cNvSpPr txBox="1"/>
            <p:nvPr/>
          </p:nvSpPr>
          <p:spPr>
            <a:xfrm>
              <a:off x="3759315" y="1983137"/>
              <a:ext cx="1726734" cy="424090"/>
            </a:xfrm>
            <a:prstGeom prst="rect">
              <a:avLst/>
            </a:prstGeom>
            <a:noFill/>
          </p:spPr>
          <p:txBody>
            <a:bodyPr wrap="square" lIns="68580" tIns="34290" rIns="68580" bIns="34290" rtlCol="0">
              <a:spAutoFit/>
            </a:bodyPr>
            <a:lstStyle/>
            <a:p>
              <a:pPr>
                <a:lnSpc>
                  <a:spcPct val="125000"/>
                </a:lnSpc>
                <a:spcBef>
                  <a:spcPct val="0"/>
                </a:spcBef>
                <a:defRPr/>
              </a:pPr>
              <a:r>
                <a:rPr lang="zh-CN" altLang="en-US" sz="2000" b="1" dirty="0">
                  <a:cs typeface="+mn-ea"/>
                  <a:sym typeface="+mn-lt"/>
                </a:rPr>
                <a:t>陈阡陌</a:t>
              </a:r>
              <a:endParaRPr lang="en-US" altLang="zh-CN" sz="2000" b="1" dirty="0">
                <a:cs typeface="+mn-ea"/>
                <a:sym typeface="+mn-lt"/>
              </a:endParaRPr>
            </a:p>
          </p:txBody>
        </p:sp>
      </p:grpSp>
      <p:grpSp>
        <p:nvGrpSpPr>
          <p:cNvPr id="7" name="组合 6"/>
          <p:cNvGrpSpPr/>
          <p:nvPr/>
        </p:nvGrpSpPr>
        <p:grpSpPr>
          <a:xfrm>
            <a:off x="2912897" y="4695091"/>
            <a:ext cx="591304" cy="591304"/>
            <a:chOff x="2912897" y="4695091"/>
            <a:chExt cx="591304" cy="591304"/>
          </a:xfrm>
        </p:grpSpPr>
        <p:sp>
          <p:nvSpPr>
            <p:cNvPr id="80" name="Oval 9"/>
            <p:cNvSpPr/>
            <p:nvPr/>
          </p:nvSpPr>
          <p:spPr>
            <a:xfrm>
              <a:off x="2912897" y="4695091"/>
              <a:ext cx="591304" cy="591304"/>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grpSp>
          <p:nvGrpSpPr>
            <p:cNvPr id="81" name="组合 80"/>
            <p:cNvGrpSpPr/>
            <p:nvPr/>
          </p:nvGrpSpPr>
          <p:grpSpPr>
            <a:xfrm rot="5400000">
              <a:off x="3072578" y="4831485"/>
              <a:ext cx="271942" cy="318516"/>
              <a:chOff x="9425957" y="3092978"/>
              <a:chExt cx="271941" cy="318516"/>
            </a:xfrm>
            <a:solidFill>
              <a:schemeClr val="bg1"/>
            </a:solidFill>
            <a:effectLst>
              <a:outerShdw blurRad="63500" sx="102000" sy="102000" algn="ctr" rotWithShape="0">
                <a:prstClr val="black">
                  <a:alpha val="40000"/>
                </a:prstClr>
              </a:outerShdw>
            </a:effectLst>
          </p:grpSpPr>
          <p:sp>
            <p:nvSpPr>
              <p:cNvPr id="82" name="Freeform 222"/>
              <p:cNvSpPr/>
              <p:nvPr/>
            </p:nvSpPr>
            <p:spPr bwMode="auto">
              <a:xfrm>
                <a:off x="9425957" y="3222188"/>
                <a:ext cx="271941" cy="189306"/>
              </a:xfrm>
              <a:custGeom>
                <a:avLst/>
                <a:gdLst>
                  <a:gd name="T0" fmla="*/ 206 w 247"/>
                  <a:gd name="T1" fmla="*/ 0 h 172"/>
                  <a:gd name="T2" fmla="*/ 180 w 247"/>
                  <a:gd name="T3" fmla="*/ 0 h 172"/>
                  <a:gd name="T4" fmla="*/ 180 w 247"/>
                  <a:gd name="T5" fmla="*/ 31 h 172"/>
                  <a:gd name="T6" fmla="*/ 206 w 247"/>
                  <a:gd name="T7" fmla="*/ 31 h 172"/>
                  <a:gd name="T8" fmla="*/ 216 w 247"/>
                  <a:gd name="T9" fmla="*/ 41 h 172"/>
                  <a:gd name="T10" fmla="*/ 216 w 247"/>
                  <a:gd name="T11" fmla="*/ 131 h 172"/>
                  <a:gd name="T12" fmla="*/ 206 w 247"/>
                  <a:gd name="T13" fmla="*/ 141 h 172"/>
                  <a:gd name="T14" fmla="*/ 41 w 247"/>
                  <a:gd name="T15" fmla="*/ 141 h 172"/>
                  <a:gd name="T16" fmla="*/ 31 w 247"/>
                  <a:gd name="T17" fmla="*/ 131 h 172"/>
                  <a:gd name="T18" fmla="*/ 31 w 247"/>
                  <a:gd name="T19" fmla="*/ 41 h 172"/>
                  <a:gd name="T20" fmla="*/ 41 w 247"/>
                  <a:gd name="T21" fmla="*/ 31 h 172"/>
                  <a:gd name="T22" fmla="*/ 67 w 247"/>
                  <a:gd name="T23" fmla="*/ 31 h 172"/>
                  <a:gd name="T24" fmla="*/ 67 w 247"/>
                  <a:gd name="T25" fmla="*/ 0 h 172"/>
                  <a:gd name="T26" fmla="*/ 41 w 247"/>
                  <a:gd name="T27" fmla="*/ 0 h 172"/>
                  <a:gd name="T28" fmla="*/ 0 w 247"/>
                  <a:gd name="T29" fmla="*/ 41 h 172"/>
                  <a:gd name="T30" fmla="*/ 0 w 247"/>
                  <a:gd name="T31" fmla="*/ 131 h 172"/>
                  <a:gd name="T32" fmla="*/ 41 w 247"/>
                  <a:gd name="T33" fmla="*/ 172 h 172"/>
                  <a:gd name="T34" fmla="*/ 206 w 247"/>
                  <a:gd name="T35" fmla="*/ 172 h 172"/>
                  <a:gd name="T36" fmla="*/ 247 w 247"/>
                  <a:gd name="T37" fmla="*/ 131 h 172"/>
                  <a:gd name="T38" fmla="*/ 247 w 247"/>
                  <a:gd name="T39" fmla="*/ 41 h 172"/>
                  <a:gd name="T40" fmla="*/ 206 w 247"/>
                  <a:gd name="T4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7" h="172">
                    <a:moveTo>
                      <a:pt x="206" y="0"/>
                    </a:moveTo>
                    <a:cubicBezTo>
                      <a:pt x="180" y="0"/>
                      <a:pt x="180" y="0"/>
                      <a:pt x="180" y="0"/>
                    </a:cubicBezTo>
                    <a:cubicBezTo>
                      <a:pt x="180" y="31"/>
                      <a:pt x="180" y="31"/>
                      <a:pt x="180" y="31"/>
                    </a:cubicBezTo>
                    <a:cubicBezTo>
                      <a:pt x="206" y="31"/>
                      <a:pt x="206" y="31"/>
                      <a:pt x="206" y="31"/>
                    </a:cubicBezTo>
                    <a:cubicBezTo>
                      <a:pt x="212" y="31"/>
                      <a:pt x="216" y="36"/>
                      <a:pt x="216" y="41"/>
                    </a:cubicBezTo>
                    <a:cubicBezTo>
                      <a:pt x="216" y="131"/>
                      <a:pt x="216" y="131"/>
                      <a:pt x="216" y="131"/>
                    </a:cubicBezTo>
                    <a:cubicBezTo>
                      <a:pt x="216" y="136"/>
                      <a:pt x="212" y="141"/>
                      <a:pt x="206" y="141"/>
                    </a:cubicBezTo>
                    <a:cubicBezTo>
                      <a:pt x="41" y="141"/>
                      <a:pt x="41" y="141"/>
                      <a:pt x="41" y="141"/>
                    </a:cubicBezTo>
                    <a:cubicBezTo>
                      <a:pt x="36" y="141"/>
                      <a:pt x="31" y="136"/>
                      <a:pt x="31" y="131"/>
                    </a:cubicBezTo>
                    <a:cubicBezTo>
                      <a:pt x="31" y="41"/>
                      <a:pt x="31" y="41"/>
                      <a:pt x="31" y="41"/>
                    </a:cubicBezTo>
                    <a:cubicBezTo>
                      <a:pt x="31" y="36"/>
                      <a:pt x="36" y="31"/>
                      <a:pt x="41" y="31"/>
                    </a:cubicBezTo>
                    <a:cubicBezTo>
                      <a:pt x="67" y="31"/>
                      <a:pt x="67" y="31"/>
                      <a:pt x="67" y="31"/>
                    </a:cubicBezTo>
                    <a:cubicBezTo>
                      <a:pt x="67" y="0"/>
                      <a:pt x="67" y="0"/>
                      <a:pt x="67" y="0"/>
                    </a:cubicBezTo>
                    <a:cubicBezTo>
                      <a:pt x="41" y="0"/>
                      <a:pt x="41" y="0"/>
                      <a:pt x="41" y="0"/>
                    </a:cubicBezTo>
                    <a:cubicBezTo>
                      <a:pt x="19" y="0"/>
                      <a:pt x="0" y="19"/>
                      <a:pt x="0" y="41"/>
                    </a:cubicBezTo>
                    <a:cubicBezTo>
                      <a:pt x="0" y="131"/>
                      <a:pt x="0" y="131"/>
                      <a:pt x="0" y="131"/>
                    </a:cubicBezTo>
                    <a:cubicBezTo>
                      <a:pt x="0" y="153"/>
                      <a:pt x="19" y="172"/>
                      <a:pt x="41" y="172"/>
                    </a:cubicBezTo>
                    <a:cubicBezTo>
                      <a:pt x="206" y="172"/>
                      <a:pt x="206" y="172"/>
                      <a:pt x="206" y="172"/>
                    </a:cubicBezTo>
                    <a:cubicBezTo>
                      <a:pt x="229" y="172"/>
                      <a:pt x="247" y="153"/>
                      <a:pt x="247" y="131"/>
                    </a:cubicBezTo>
                    <a:cubicBezTo>
                      <a:pt x="247" y="41"/>
                      <a:pt x="247" y="41"/>
                      <a:pt x="247" y="41"/>
                    </a:cubicBezTo>
                    <a:cubicBezTo>
                      <a:pt x="247" y="19"/>
                      <a:pt x="229" y="0"/>
                      <a:pt x="206" y="0"/>
                    </a:cubicBezTo>
                    <a:close/>
                  </a:path>
                </a:pathLst>
              </a:custGeom>
              <a:solidFill>
                <a:schemeClr val="bg1"/>
              </a:solidFill>
              <a:ln>
                <a:noFill/>
              </a:ln>
            </p:spPr>
            <p:txBody>
              <a:bodyPr rot="0" spcFirstLastPara="0" vertOverflow="overflow" horzOverflow="overflow" vert="horz" wrap="square" lIns="91392" tIns="45696" rIns="91392" bIns="45696" numCol="1" spcCol="0" rtlCol="0" fromWordArt="0" anchor="t" anchorCtr="0" forceAA="0" compatLnSpc="1">
                <a:noAutofit/>
              </a:bodyPr>
              <a:lstStyle/>
              <a:p>
                <a:pPr defTabSz="913765" fontAlgn="base">
                  <a:spcBef>
                    <a:spcPct val="0"/>
                  </a:spcBef>
                  <a:spcAft>
                    <a:spcPct val="0"/>
                  </a:spcAft>
                </a:pPr>
                <a:endParaRPr lang="zh-CN" altLang="en-US" sz="1800" b="1" dirty="0">
                  <a:solidFill>
                    <a:srgbClr val="3A3A41"/>
                  </a:solidFill>
                  <a:cs typeface="+mn-ea"/>
                  <a:sym typeface="+mn-lt"/>
                </a:endParaRPr>
              </a:p>
            </p:txBody>
          </p:sp>
          <p:sp>
            <p:nvSpPr>
              <p:cNvPr id="83" name="Freeform 223"/>
              <p:cNvSpPr/>
              <p:nvPr/>
            </p:nvSpPr>
            <p:spPr bwMode="auto">
              <a:xfrm>
                <a:off x="9474035" y="3092978"/>
                <a:ext cx="175785" cy="226868"/>
              </a:xfrm>
              <a:custGeom>
                <a:avLst/>
                <a:gdLst>
                  <a:gd name="T0" fmla="*/ 44 w 117"/>
                  <a:gd name="T1" fmla="*/ 151 h 151"/>
                  <a:gd name="T2" fmla="*/ 73 w 117"/>
                  <a:gd name="T3" fmla="*/ 151 h 151"/>
                  <a:gd name="T4" fmla="*/ 73 w 117"/>
                  <a:gd name="T5" fmla="*/ 68 h 151"/>
                  <a:gd name="T6" fmla="*/ 117 w 117"/>
                  <a:gd name="T7" fmla="*/ 68 h 151"/>
                  <a:gd name="T8" fmla="*/ 58 w 117"/>
                  <a:gd name="T9" fmla="*/ 0 h 151"/>
                  <a:gd name="T10" fmla="*/ 0 w 117"/>
                  <a:gd name="T11" fmla="*/ 68 h 151"/>
                  <a:gd name="T12" fmla="*/ 44 w 117"/>
                  <a:gd name="T13" fmla="*/ 68 h 151"/>
                  <a:gd name="T14" fmla="*/ 44 w 117"/>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51">
                    <a:moveTo>
                      <a:pt x="44" y="151"/>
                    </a:moveTo>
                    <a:lnTo>
                      <a:pt x="73" y="151"/>
                    </a:lnTo>
                    <a:lnTo>
                      <a:pt x="73" y="68"/>
                    </a:lnTo>
                    <a:lnTo>
                      <a:pt x="117" y="68"/>
                    </a:lnTo>
                    <a:lnTo>
                      <a:pt x="58" y="0"/>
                    </a:lnTo>
                    <a:lnTo>
                      <a:pt x="0" y="68"/>
                    </a:lnTo>
                    <a:lnTo>
                      <a:pt x="44" y="68"/>
                    </a:lnTo>
                    <a:lnTo>
                      <a:pt x="44" y="151"/>
                    </a:lnTo>
                    <a:close/>
                  </a:path>
                </a:pathLst>
              </a:custGeom>
              <a:solidFill>
                <a:schemeClr val="bg1"/>
              </a:solidFill>
              <a:ln>
                <a:noFill/>
              </a:ln>
            </p:spPr>
            <p:txBody>
              <a:bodyPr rot="0" spcFirstLastPara="0" vertOverflow="overflow" horzOverflow="overflow" vert="horz" wrap="square" lIns="91392" tIns="45696" rIns="91392" bIns="45696" numCol="1" spcCol="0" rtlCol="0" fromWordArt="0" anchor="t" anchorCtr="0" forceAA="0" compatLnSpc="1">
                <a:noAutofit/>
              </a:bodyPr>
              <a:lstStyle/>
              <a:p>
                <a:pPr defTabSz="913765" fontAlgn="base">
                  <a:spcBef>
                    <a:spcPct val="0"/>
                  </a:spcBef>
                  <a:spcAft>
                    <a:spcPct val="0"/>
                  </a:spcAft>
                </a:pPr>
                <a:endParaRPr lang="zh-CN" altLang="en-US" sz="1800" b="1" dirty="0">
                  <a:solidFill>
                    <a:srgbClr val="3A3A41"/>
                  </a:solidFill>
                  <a:cs typeface="+mn-ea"/>
                  <a:sym typeface="+mn-lt"/>
                </a:endParaRPr>
              </a:p>
            </p:txBody>
          </p:sp>
        </p:grpSp>
      </p:grpSp>
      <p:grpSp>
        <p:nvGrpSpPr>
          <p:cNvPr id="19" name="组合 18"/>
          <p:cNvGrpSpPr/>
          <p:nvPr/>
        </p:nvGrpSpPr>
        <p:grpSpPr>
          <a:xfrm>
            <a:off x="2912897" y="3375580"/>
            <a:ext cx="591304" cy="591304"/>
            <a:chOff x="2912897" y="3375580"/>
            <a:chExt cx="591304" cy="591304"/>
          </a:xfrm>
        </p:grpSpPr>
        <p:sp>
          <p:nvSpPr>
            <p:cNvPr id="116" name="Oval 9"/>
            <p:cNvSpPr/>
            <p:nvPr/>
          </p:nvSpPr>
          <p:spPr>
            <a:xfrm>
              <a:off x="2912897" y="3375580"/>
              <a:ext cx="591304" cy="591304"/>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grpSp>
          <p:nvGrpSpPr>
            <p:cNvPr id="117" name="组合 116"/>
            <p:cNvGrpSpPr/>
            <p:nvPr/>
          </p:nvGrpSpPr>
          <p:grpSpPr>
            <a:xfrm rot="5400000">
              <a:off x="3072578" y="3511974"/>
              <a:ext cx="271942" cy="318516"/>
              <a:chOff x="9425957" y="3092978"/>
              <a:chExt cx="271941" cy="318516"/>
            </a:xfrm>
            <a:solidFill>
              <a:schemeClr val="bg1"/>
            </a:solidFill>
            <a:effectLst>
              <a:outerShdw blurRad="63500" sx="102000" sy="102000" algn="ctr" rotWithShape="0">
                <a:prstClr val="black">
                  <a:alpha val="40000"/>
                </a:prstClr>
              </a:outerShdw>
            </a:effectLst>
          </p:grpSpPr>
          <p:sp>
            <p:nvSpPr>
              <p:cNvPr id="118" name="Freeform 222"/>
              <p:cNvSpPr/>
              <p:nvPr/>
            </p:nvSpPr>
            <p:spPr bwMode="auto">
              <a:xfrm>
                <a:off x="9425957" y="3222188"/>
                <a:ext cx="271941" cy="189306"/>
              </a:xfrm>
              <a:custGeom>
                <a:avLst/>
                <a:gdLst>
                  <a:gd name="T0" fmla="*/ 206 w 247"/>
                  <a:gd name="T1" fmla="*/ 0 h 172"/>
                  <a:gd name="T2" fmla="*/ 180 w 247"/>
                  <a:gd name="T3" fmla="*/ 0 h 172"/>
                  <a:gd name="T4" fmla="*/ 180 w 247"/>
                  <a:gd name="T5" fmla="*/ 31 h 172"/>
                  <a:gd name="T6" fmla="*/ 206 w 247"/>
                  <a:gd name="T7" fmla="*/ 31 h 172"/>
                  <a:gd name="T8" fmla="*/ 216 w 247"/>
                  <a:gd name="T9" fmla="*/ 41 h 172"/>
                  <a:gd name="T10" fmla="*/ 216 w 247"/>
                  <a:gd name="T11" fmla="*/ 131 h 172"/>
                  <a:gd name="T12" fmla="*/ 206 w 247"/>
                  <a:gd name="T13" fmla="*/ 141 h 172"/>
                  <a:gd name="T14" fmla="*/ 41 w 247"/>
                  <a:gd name="T15" fmla="*/ 141 h 172"/>
                  <a:gd name="T16" fmla="*/ 31 w 247"/>
                  <a:gd name="T17" fmla="*/ 131 h 172"/>
                  <a:gd name="T18" fmla="*/ 31 w 247"/>
                  <a:gd name="T19" fmla="*/ 41 h 172"/>
                  <a:gd name="T20" fmla="*/ 41 w 247"/>
                  <a:gd name="T21" fmla="*/ 31 h 172"/>
                  <a:gd name="T22" fmla="*/ 67 w 247"/>
                  <a:gd name="T23" fmla="*/ 31 h 172"/>
                  <a:gd name="T24" fmla="*/ 67 w 247"/>
                  <a:gd name="T25" fmla="*/ 0 h 172"/>
                  <a:gd name="T26" fmla="*/ 41 w 247"/>
                  <a:gd name="T27" fmla="*/ 0 h 172"/>
                  <a:gd name="T28" fmla="*/ 0 w 247"/>
                  <a:gd name="T29" fmla="*/ 41 h 172"/>
                  <a:gd name="T30" fmla="*/ 0 w 247"/>
                  <a:gd name="T31" fmla="*/ 131 h 172"/>
                  <a:gd name="T32" fmla="*/ 41 w 247"/>
                  <a:gd name="T33" fmla="*/ 172 h 172"/>
                  <a:gd name="T34" fmla="*/ 206 w 247"/>
                  <a:gd name="T35" fmla="*/ 172 h 172"/>
                  <a:gd name="T36" fmla="*/ 247 w 247"/>
                  <a:gd name="T37" fmla="*/ 131 h 172"/>
                  <a:gd name="T38" fmla="*/ 247 w 247"/>
                  <a:gd name="T39" fmla="*/ 41 h 172"/>
                  <a:gd name="T40" fmla="*/ 206 w 247"/>
                  <a:gd name="T4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7" h="172">
                    <a:moveTo>
                      <a:pt x="206" y="0"/>
                    </a:moveTo>
                    <a:cubicBezTo>
                      <a:pt x="180" y="0"/>
                      <a:pt x="180" y="0"/>
                      <a:pt x="180" y="0"/>
                    </a:cubicBezTo>
                    <a:cubicBezTo>
                      <a:pt x="180" y="31"/>
                      <a:pt x="180" y="31"/>
                      <a:pt x="180" y="31"/>
                    </a:cubicBezTo>
                    <a:cubicBezTo>
                      <a:pt x="206" y="31"/>
                      <a:pt x="206" y="31"/>
                      <a:pt x="206" y="31"/>
                    </a:cubicBezTo>
                    <a:cubicBezTo>
                      <a:pt x="212" y="31"/>
                      <a:pt x="216" y="36"/>
                      <a:pt x="216" y="41"/>
                    </a:cubicBezTo>
                    <a:cubicBezTo>
                      <a:pt x="216" y="131"/>
                      <a:pt x="216" y="131"/>
                      <a:pt x="216" y="131"/>
                    </a:cubicBezTo>
                    <a:cubicBezTo>
                      <a:pt x="216" y="136"/>
                      <a:pt x="212" y="141"/>
                      <a:pt x="206" y="141"/>
                    </a:cubicBezTo>
                    <a:cubicBezTo>
                      <a:pt x="41" y="141"/>
                      <a:pt x="41" y="141"/>
                      <a:pt x="41" y="141"/>
                    </a:cubicBezTo>
                    <a:cubicBezTo>
                      <a:pt x="36" y="141"/>
                      <a:pt x="31" y="136"/>
                      <a:pt x="31" y="131"/>
                    </a:cubicBezTo>
                    <a:cubicBezTo>
                      <a:pt x="31" y="41"/>
                      <a:pt x="31" y="41"/>
                      <a:pt x="31" y="41"/>
                    </a:cubicBezTo>
                    <a:cubicBezTo>
                      <a:pt x="31" y="36"/>
                      <a:pt x="36" y="31"/>
                      <a:pt x="41" y="31"/>
                    </a:cubicBezTo>
                    <a:cubicBezTo>
                      <a:pt x="67" y="31"/>
                      <a:pt x="67" y="31"/>
                      <a:pt x="67" y="31"/>
                    </a:cubicBezTo>
                    <a:cubicBezTo>
                      <a:pt x="67" y="0"/>
                      <a:pt x="67" y="0"/>
                      <a:pt x="67" y="0"/>
                    </a:cubicBezTo>
                    <a:cubicBezTo>
                      <a:pt x="41" y="0"/>
                      <a:pt x="41" y="0"/>
                      <a:pt x="41" y="0"/>
                    </a:cubicBezTo>
                    <a:cubicBezTo>
                      <a:pt x="19" y="0"/>
                      <a:pt x="0" y="19"/>
                      <a:pt x="0" y="41"/>
                    </a:cubicBezTo>
                    <a:cubicBezTo>
                      <a:pt x="0" y="131"/>
                      <a:pt x="0" y="131"/>
                      <a:pt x="0" y="131"/>
                    </a:cubicBezTo>
                    <a:cubicBezTo>
                      <a:pt x="0" y="153"/>
                      <a:pt x="19" y="172"/>
                      <a:pt x="41" y="172"/>
                    </a:cubicBezTo>
                    <a:cubicBezTo>
                      <a:pt x="206" y="172"/>
                      <a:pt x="206" y="172"/>
                      <a:pt x="206" y="172"/>
                    </a:cubicBezTo>
                    <a:cubicBezTo>
                      <a:pt x="229" y="172"/>
                      <a:pt x="247" y="153"/>
                      <a:pt x="247" y="131"/>
                    </a:cubicBezTo>
                    <a:cubicBezTo>
                      <a:pt x="247" y="41"/>
                      <a:pt x="247" y="41"/>
                      <a:pt x="247" y="41"/>
                    </a:cubicBezTo>
                    <a:cubicBezTo>
                      <a:pt x="247" y="19"/>
                      <a:pt x="229" y="0"/>
                      <a:pt x="206" y="0"/>
                    </a:cubicBezTo>
                    <a:close/>
                  </a:path>
                </a:pathLst>
              </a:custGeom>
              <a:solidFill>
                <a:schemeClr val="bg1"/>
              </a:solidFill>
              <a:ln>
                <a:noFill/>
              </a:ln>
            </p:spPr>
            <p:txBody>
              <a:bodyPr rot="0" spcFirstLastPara="0" vertOverflow="overflow" horzOverflow="overflow" vert="horz" wrap="square" lIns="91392" tIns="45696" rIns="91392" bIns="45696" numCol="1" spcCol="0" rtlCol="0" fromWordArt="0" anchor="t" anchorCtr="0" forceAA="0" compatLnSpc="1">
                <a:noAutofit/>
              </a:bodyPr>
              <a:lstStyle/>
              <a:p>
                <a:pPr defTabSz="913765" fontAlgn="base">
                  <a:spcBef>
                    <a:spcPct val="0"/>
                  </a:spcBef>
                  <a:spcAft>
                    <a:spcPct val="0"/>
                  </a:spcAft>
                </a:pPr>
                <a:endParaRPr lang="zh-CN" altLang="en-US" sz="1800" b="1" dirty="0">
                  <a:solidFill>
                    <a:srgbClr val="3A3A41"/>
                  </a:solidFill>
                  <a:cs typeface="+mn-ea"/>
                  <a:sym typeface="+mn-lt"/>
                </a:endParaRPr>
              </a:p>
            </p:txBody>
          </p:sp>
          <p:sp>
            <p:nvSpPr>
              <p:cNvPr id="119" name="Freeform 223"/>
              <p:cNvSpPr/>
              <p:nvPr/>
            </p:nvSpPr>
            <p:spPr bwMode="auto">
              <a:xfrm>
                <a:off x="9474035" y="3092978"/>
                <a:ext cx="175785" cy="226868"/>
              </a:xfrm>
              <a:custGeom>
                <a:avLst/>
                <a:gdLst>
                  <a:gd name="T0" fmla="*/ 44 w 117"/>
                  <a:gd name="T1" fmla="*/ 151 h 151"/>
                  <a:gd name="T2" fmla="*/ 73 w 117"/>
                  <a:gd name="T3" fmla="*/ 151 h 151"/>
                  <a:gd name="T4" fmla="*/ 73 w 117"/>
                  <a:gd name="T5" fmla="*/ 68 h 151"/>
                  <a:gd name="T6" fmla="*/ 117 w 117"/>
                  <a:gd name="T7" fmla="*/ 68 h 151"/>
                  <a:gd name="T8" fmla="*/ 58 w 117"/>
                  <a:gd name="T9" fmla="*/ 0 h 151"/>
                  <a:gd name="T10" fmla="*/ 0 w 117"/>
                  <a:gd name="T11" fmla="*/ 68 h 151"/>
                  <a:gd name="T12" fmla="*/ 44 w 117"/>
                  <a:gd name="T13" fmla="*/ 68 h 151"/>
                  <a:gd name="T14" fmla="*/ 44 w 117"/>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51">
                    <a:moveTo>
                      <a:pt x="44" y="151"/>
                    </a:moveTo>
                    <a:lnTo>
                      <a:pt x="73" y="151"/>
                    </a:lnTo>
                    <a:lnTo>
                      <a:pt x="73" y="68"/>
                    </a:lnTo>
                    <a:lnTo>
                      <a:pt x="117" y="68"/>
                    </a:lnTo>
                    <a:lnTo>
                      <a:pt x="58" y="0"/>
                    </a:lnTo>
                    <a:lnTo>
                      <a:pt x="0" y="68"/>
                    </a:lnTo>
                    <a:lnTo>
                      <a:pt x="44" y="68"/>
                    </a:lnTo>
                    <a:lnTo>
                      <a:pt x="44" y="151"/>
                    </a:lnTo>
                    <a:close/>
                  </a:path>
                </a:pathLst>
              </a:custGeom>
              <a:solidFill>
                <a:schemeClr val="bg1"/>
              </a:solidFill>
              <a:ln>
                <a:noFill/>
              </a:ln>
            </p:spPr>
            <p:txBody>
              <a:bodyPr rot="0" spcFirstLastPara="0" vertOverflow="overflow" horzOverflow="overflow" vert="horz" wrap="square" lIns="91392" tIns="45696" rIns="91392" bIns="45696" numCol="1" spcCol="0" rtlCol="0" fromWordArt="0" anchor="t" anchorCtr="0" forceAA="0" compatLnSpc="1">
                <a:noAutofit/>
              </a:bodyPr>
              <a:lstStyle/>
              <a:p>
                <a:pPr defTabSz="913765" fontAlgn="base">
                  <a:spcBef>
                    <a:spcPct val="0"/>
                  </a:spcBef>
                  <a:spcAft>
                    <a:spcPct val="0"/>
                  </a:spcAft>
                </a:pPr>
                <a:endParaRPr lang="zh-CN" altLang="en-US" sz="1800" b="1" dirty="0">
                  <a:solidFill>
                    <a:srgbClr val="3A3A41"/>
                  </a:solidFill>
                  <a:cs typeface="+mn-ea"/>
                  <a:sym typeface="+mn-lt"/>
                </a:endParaRPr>
              </a:p>
            </p:txBody>
          </p:sp>
        </p:grpSp>
      </p:grpSp>
      <p:grpSp>
        <p:nvGrpSpPr>
          <p:cNvPr id="49" name="组合 48"/>
          <p:cNvGrpSpPr/>
          <p:nvPr/>
        </p:nvGrpSpPr>
        <p:grpSpPr>
          <a:xfrm>
            <a:off x="516000" y="425108"/>
            <a:ext cx="5067703" cy="492443"/>
            <a:chOff x="516000" y="425108"/>
            <a:chExt cx="5067703" cy="492443"/>
          </a:xfrm>
        </p:grpSpPr>
        <p:cxnSp>
          <p:nvCxnSpPr>
            <p:cNvPr id="50" name="直接连接符 49"/>
            <p:cNvCxnSpPr/>
            <p:nvPr/>
          </p:nvCxnSpPr>
          <p:spPr>
            <a:xfrm>
              <a:off x="259570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2" name="文本框 51"/>
            <p:cNvSpPr txBox="1"/>
            <p:nvPr/>
          </p:nvSpPr>
          <p:spPr>
            <a:xfrm>
              <a:off x="516000" y="425108"/>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01</a:t>
              </a:r>
            </a:p>
          </p:txBody>
        </p:sp>
        <p:sp>
          <p:nvSpPr>
            <p:cNvPr id="53" name="文本框 52"/>
            <p:cNvSpPr txBox="1"/>
            <p:nvPr/>
          </p:nvSpPr>
          <p:spPr>
            <a:xfrm>
              <a:off x="1254924" y="486663"/>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小组分工</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55" name="组合 54"/>
          <p:cNvGrpSpPr/>
          <p:nvPr/>
        </p:nvGrpSpPr>
        <p:grpSpPr>
          <a:xfrm>
            <a:off x="3631921" y="4516405"/>
            <a:ext cx="7408633" cy="948675"/>
            <a:chOff x="3631923" y="1877385"/>
            <a:chExt cx="7408633" cy="948675"/>
          </a:xfrm>
        </p:grpSpPr>
        <p:sp>
          <p:nvSpPr>
            <p:cNvPr id="62" name="矩形 10"/>
            <p:cNvSpPr/>
            <p:nvPr/>
          </p:nvSpPr>
          <p:spPr>
            <a:xfrm>
              <a:off x="3631923" y="1877385"/>
              <a:ext cx="7408633" cy="94867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cxnSp>
          <p:nvCxnSpPr>
            <p:cNvPr id="63" name="直接连接符 62"/>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738295" y="2324065"/>
              <a:ext cx="6754680" cy="377411"/>
            </a:xfrm>
            <a:prstGeom prst="rect">
              <a:avLst/>
            </a:prstGeom>
          </p:spPr>
          <p:txBody>
            <a:bodyPr wrap="square">
              <a:spAutoFit/>
            </a:bodyPr>
            <a:lstStyle/>
            <a:p>
              <a:pPr>
                <a:lnSpc>
                  <a:spcPct val="150000"/>
                </a:lnSpc>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mn-ea"/>
                  <a:cs typeface="+mn-ea"/>
                  <a:sym typeface="+mn-lt"/>
                </a:rPr>
                <a:t>1</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mn-ea"/>
                  <a:cs typeface="+mn-ea"/>
                  <a:sym typeface="+mn-lt"/>
                </a:rPr>
                <a:t>）</a:t>
              </a:r>
              <a:r>
                <a:rPr lang="zh-CN" altLang="en-US" sz="1400" dirty="0">
                  <a:solidFill>
                    <a:prstClr val="black">
                      <a:lumMod val="75000"/>
                      <a:lumOff val="25000"/>
                    </a:prstClr>
                  </a:solidFill>
                  <a:latin typeface="+mn-ea"/>
                  <a:cs typeface="+mn-ea"/>
                  <a:sym typeface="+mn-lt"/>
                </a:rPr>
                <a:t>模型的建立（朴素贝叶斯、</a:t>
              </a:r>
              <a:r>
                <a:rPr lang="en-US" altLang="zh-CN" sz="1400" dirty="0">
                  <a:solidFill>
                    <a:prstClr val="black">
                      <a:lumMod val="75000"/>
                      <a:lumOff val="25000"/>
                    </a:prstClr>
                  </a:solidFill>
                  <a:latin typeface="+mn-ea"/>
                  <a:cs typeface="+mn-ea"/>
                  <a:sym typeface="+mn-lt"/>
                </a:rPr>
                <a:t>KNN…</a:t>
              </a:r>
              <a:r>
                <a:rPr lang="zh-CN" altLang="en-US" sz="1400" dirty="0">
                  <a:solidFill>
                    <a:prstClr val="black">
                      <a:lumMod val="75000"/>
                      <a:lumOff val="25000"/>
                    </a:prstClr>
                  </a:solidFill>
                  <a:latin typeface="+mn-ea"/>
                  <a:cs typeface="+mn-ea"/>
                  <a:sym typeface="+mn-lt"/>
                </a:rPr>
                <a:t>） </a:t>
              </a:r>
              <a:r>
                <a:rPr lang="en-US" altLang="zh-CN" sz="1400" dirty="0">
                  <a:solidFill>
                    <a:prstClr val="black">
                      <a:lumMod val="75000"/>
                      <a:lumOff val="25000"/>
                    </a:prstClr>
                  </a:solidFill>
                  <a:latin typeface="+mn-ea"/>
                  <a:cs typeface="+mn-ea"/>
                  <a:sym typeface="+mn-lt"/>
                </a:rPr>
                <a:t>2</a:t>
              </a:r>
              <a:r>
                <a:rPr lang="zh-CN" altLang="en-US" sz="1400" dirty="0">
                  <a:solidFill>
                    <a:prstClr val="black">
                      <a:lumMod val="75000"/>
                      <a:lumOff val="25000"/>
                    </a:prstClr>
                  </a:solidFill>
                  <a:latin typeface="+mn-ea"/>
                  <a:cs typeface="+mn-ea"/>
                  <a:sym typeface="+mn-lt"/>
                </a:rPr>
                <a:t>）数据的准备 </a:t>
              </a:r>
              <a:r>
                <a:rPr lang="en-US" altLang="zh-CN" sz="1400" dirty="0">
                  <a:solidFill>
                    <a:prstClr val="black">
                      <a:lumMod val="75000"/>
                      <a:lumOff val="25000"/>
                    </a:prstClr>
                  </a:solidFill>
                  <a:latin typeface="+mn-ea"/>
                  <a:cs typeface="+mn-ea"/>
                  <a:sym typeface="+mn-lt"/>
                </a:rPr>
                <a:t>3</a:t>
              </a:r>
              <a:r>
                <a:rPr lang="zh-CN" altLang="en-US" sz="1400" dirty="0">
                  <a:solidFill>
                    <a:prstClr val="black">
                      <a:lumMod val="75000"/>
                      <a:lumOff val="25000"/>
                    </a:prstClr>
                  </a:solidFill>
                  <a:latin typeface="+mn-ea"/>
                  <a:cs typeface="+mn-ea"/>
                  <a:sym typeface="+mn-lt"/>
                </a:rPr>
                <a:t>）部分</a:t>
              </a:r>
              <a:r>
                <a:rPr lang="en-US" altLang="zh-CN" sz="1400" dirty="0">
                  <a:solidFill>
                    <a:prstClr val="black">
                      <a:lumMod val="75000"/>
                      <a:lumOff val="25000"/>
                    </a:prstClr>
                  </a:solidFill>
                  <a:latin typeface="+mn-ea"/>
                  <a:cs typeface="+mn-ea"/>
                  <a:sym typeface="+mn-lt"/>
                </a:rPr>
                <a:t>PPT</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mn-ea"/>
                <a:cs typeface="+mn-ea"/>
                <a:sym typeface="+mn-lt"/>
              </a:endParaRPr>
            </a:p>
          </p:txBody>
        </p:sp>
        <p:sp>
          <p:nvSpPr>
            <p:cNvPr id="65" name="文本框 1"/>
            <p:cNvSpPr txBox="1"/>
            <p:nvPr/>
          </p:nvSpPr>
          <p:spPr>
            <a:xfrm>
              <a:off x="3759315" y="1983137"/>
              <a:ext cx="1726734" cy="424090"/>
            </a:xfrm>
            <a:prstGeom prst="rect">
              <a:avLst/>
            </a:prstGeom>
            <a:noFill/>
          </p:spPr>
          <p:txBody>
            <a:bodyPr wrap="square" lIns="68580" tIns="34290" rIns="68580" bIns="34290" rtlCol="0">
              <a:spAutoFit/>
            </a:bodyPr>
            <a:lstStyle/>
            <a:p>
              <a:pPr>
                <a:lnSpc>
                  <a:spcPct val="125000"/>
                </a:lnSpc>
                <a:spcBef>
                  <a:spcPct val="0"/>
                </a:spcBef>
                <a:defRPr/>
              </a:pPr>
              <a:r>
                <a:rPr lang="zh-CN" altLang="en-US" sz="2000" b="1" dirty="0">
                  <a:cs typeface="+mn-ea"/>
                  <a:sym typeface="+mn-lt"/>
                </a:rPr>
                <a:t>赵世杰</a:t>
              </a:r>
              <a:endParaRPr lang="en-US" altLang="zh-CN" sz="2000" b="1" dirty="0">
                <a:cs typeface="+mn-ea"/>
                <a:sym typeface="+mn-lt"/>
              </a:endParaRPr>
            </a:p>
          </p:txBody>
        </p:sp>
      </p:grpSp>
      <p:grpSp>
        <p:nvGrpSpPr>
          <p:cNvPr id="70" name="组合 69"/>
          <p:cNvGrpSpPr/>
          <p:nvPr/>
        </p:nvGrpSpPr>
        <p:grpSpPr>
          <a:xfrm>
            <a:off x="3631922" y="3333758"/>
            <a:ext cx="7408633" cy="948675"/>
            <a:chOff x="3631923" y="1877385"/>
            <a:chExt cx="7408633" cy="948675"/>
          </a:xfrm>
        </p:grpSpPr>
        <p:sp>
          <p:nvSpPr>
            <p:cNvPr id="71" name="矩形 10"/>
            <p:cNvSpPr/>
            <p:nvPr/>
          </p:nvSpPr>
          <p:spPr>
            <a:xfrm>
              <a:off x="3631923" y="1877385"/>
              <a:ext cx="7408633" cy="94867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cxnSp>
          <p:nvCxnSpPr>
            <p:cNvPr id="72" name="直接连接符 71"/>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3738295" y="2324065"/>
              <a:ext cx="6754680" cy="377411"/>
            </a:xfrm>
            <a:prstGeom prst="rect">
              <a:avLst/>
            </a:prstGeom>
          </p:spPr>
          <p:txBody>
            <a:bodyPr wrap="square">
              <a:spAutoFit/>
            </a:bodyPr>
            <a:lstStyle/>
            <a:p>
              <a:pPr>
                <a:lnSpc>
                  <a:spcPct val="150000"/>
                </a:lnSpc>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mn-ea"/>
                  <a:cs typeface="+mn-ea"/>
                  <a:sym typeface="+mn-lt"/>
                </a:rPr>
                <a:t>1</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mn-ea"/>
                  <a:cs typeface="+mn-ea"/>
                  <a:sym typeface="+mn-lt"/>
                </a:rPr>
                <a:t>）</a:t>
              </a:r>
              <a:r>
                <a:rPr lang="zh-CN" altLang="en-US" sz="1400" dirty="0">
                  <a:solidFill>
                    <a:prstClr val="black">
                      <a:lumMod val="75000"/>
                      <a:lumOff val="25000"/>
                    </a:prstClr>
                  </a:solidFill>
                  <a:latin typeface="+mn-ea"/>
                  <a:cs typeface="+mn-ea"/>
                  <a:sym typeface="+mn-lt"/>
                </a:rPr>
                <a:t>模型的建立（神经网络、</a:t>
              </a:r>
              <a:r>
                <a:rPr lang="en-US" altLang="zh-CN" sz="1400" dirty="0">
                  <a:solidFill>
                    <a:prstClr val="black">
                      <a:lumMod val="75000"/>
                      <a:lumOff val="25000"/>
                    </a:prstClr>
                  </a:solidFill>
                  <a:latin typeface="+mn-ea"/>
                  <a:cs typeface="+mn-ea"/>
                  <a:sym typeface="+mn-lt"/>
                </a:rPr>
                <a:t>SVM..</a:t>
              </a:r>
              <a:r>
                <a:rPr lang="zh-CN" altLang="en-US" sz="1400" dirty="0">
                  <a:solidFill>
                    <a:prstClr val="black">
                      <a:lumMod val="75000"/>
                      <a:lumOff val="25000"/>
                    </a:prstClr>
                  </a:solidFill>
                  <a:latin typeface="+mn-ea"/>
                  <a:cs typeface="+mn-ea"/>
                  <a:sym typeface="+mn-lt"/>
                </a:rPr>
                <a:t>） </a:t>
              </a:r>
              <a:r>
                <a:rPr lang="en-US" altLang="zh-CN" sz="1400" dirty="0">
                  <a:solidFill>
                    <a:prstClr val="black">
                      <a:lumMod val="75000"/>
                      <a:lumOff val="25000"/>
                    </a:prstClr>
                  </a:solidFill>
                  <a:latin typeface="+mn-ea"/>
                  <a:cs typeface="+mn-ea"/>
                  <a:sym typeface="+mn-lt"/>
                </a:rPr>
                <a:t>2</a:t>
              </a:r>
              <a:r>
                <a:rPr lang="zh-CN" altLang="en-US" sz="1400" dirty="0">
                  <a:solidFill>
                    <a:prstClr val="black">
                      <a:lumMod val="75000"/>
                      <a:lumOff val="25000"/>
                    </a:prstClr>
                  </a:solidFill>
                  <a:latin typeface="+mn-ea"/>
                  <a:cs typeface="+mn-ea"/>
                  <a:sym typeface="+mn-lt"/>
                </a:rPr>
                <a:t>）数据的探索  </a:t>
              </a:r>
              <a:r>
                <a:rPr lang="en-US" altLang="zh-CN" sz="1400" dirty="0">
                  <a:solidFill>
                    <a:prstClr val="black">
                      <a:lumMod val="75000"/>
                      <a:lumOff val="25000"/>
                    </a:prstClr>
                  </a:solidFill>
                  <a:latin typeface="+mn-ea"/>
                  <a:cs typeface="+mn-ea"/>
                  <a:sym typeface="+mn-lt"/>
                </a:rPr>
                <a:t>3</a:t>
              </a:r>
              <a:r>
                <a:rPr lang="zh-CN" altLang="en-US" sz="1400" dirty="0">
                  <a:solidFill>
                    <a:prstClr val="black">
                      <a:lumMod val="75000"/>
                      <a:lumOff val="25000"/>
                    </a:prstClr>
                  </a:solidFill>
                  <a:latin typeface="+mn-ea"/>
                  <a:cs typeface="+mn-ea"/>
                  <a:sym typeface="+mn-lt"/>
                </a:rPr>
                <a:t>）部分</a:t>
              </a:r>
              <a:r>
                <a:rPr lang="en-US" altLang="zh-CN" sz="1400" dirty="0">
                  <a:solidFill>
                    <a:prstClr val="black">
                      <a:lumMod val="75000"/>
                      <a:lumOff val="25000"/>
                    </a:prstClr>
                  </a:solidFill>
                  <a:latin typeface="+mn-ea"/>
                  <a:cs typeface="+mn-ea"/>
                  <a:sym typeface="+mn-lt"/>
                </a:rPr>
                <a:t>PPT 4</a:t>
              </a:r>
              <a:r>
                <a:rPr lang="zh-CN" altLang="en-US" sz="1400" dirty="0">
                  <a:solidFill>
                    <a:prstClr val="black">
                      <a:lumMod val="75000"/>
                      <a:lumOff val="25000"/>
                    </a:prstClr>
                  </a:solidFill>
                  <a:latin typeface="+mn-ea"/>
                  <a:cs typeface="+mn-ea"/>
                  <a:sym typeface="+mn-lt"/>
                </a:rPr>
                <a:t>）模型评价</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mn-ea"/>
                <a:cs typeface="+mn-ea"/>
                <a:sym typeface="+mn-lt"/>
              </a:endParaRPr>
            </a:p>
          </p:txBody>
        </p:sp>
        <p:sp>
          <p:nvSpPr>
            <p:cNvPr id="84" name="文本框 1"/>
            <p:cNvSpPr txBox="1"/>
            <p:nvPr/>
          </p:nvSpPr>
          <p:spPr>
            <a:xfrm>
              <a:off x="3759315" y="1983137"/>
              <a:ext cx="1726734" cy="424090"/>
            </a:xfrm>
            <a:prstGeom prst="rect">
              <a:avLst/>
            </a:prstGeom>
            <a:noFill/>
          </p:spPr>
          <p:txBody>
            <a:bodyPr wrap="square" lIns="68580" tIns="34290" rIns="68580" bIns="34290" rtlCol="0">
              <a:spAutoFit/>
            </a:bodyPr>
            <a:lstStyle/>
            <a:p>
              <a:pPr>
                <a:lnSpc>
                  <a:spcPct val="125000"/>
                </a:lnSpc>
                <a:spcBef>
                  <a:spcPct val="0"/>
                </a:spcBef>
                <a:defRPr/>
              </a:pPr>
              <a:r>
                <a:rPr lang="zh-CN" altLang="en-US" sz="2000" b="1" dirty="0">
                  <a:cs typeface="+mn-ea"/>
                  <a:sym typeface="+mn-lt"/>
                </a:rPr>
                <a:t>赵博洋</a:t>
              </a:r>
              <a:endParaRPr lang="en-US" altLang="zh-CN" sz="2000" b="1" dirty="0">
                <a:cs typeface="+mn-ea"/>
                <a:sym typeface="+mn-lt"/>
              </a:endParaRPr>
            </a:p>
          </p:txBody>
        </p:sp>
      </p:gr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771740" y="5145089"/>
            <a:ext cx="9543960" cy="929571"/>
            <a:chOff x="3631923" y="1877385"/>
            <a:chExt cx="7408633" cy="4442135"/>
          </a:xfrm>
        </p:grpSpPr>
        <p:sp>
          <p:nvSpPr>
            <p:cNvPr id="56" name="矩形 10"/>
            <p:cNvSpPr/>
            <p:nvPr/>
          </p:nvSpPr>
          <p:spPr>
            <a:xfrm>
              <a:off x="3631923" y="1877385"/>
              <a:ext cx="7408633" cy="444213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cxnSp>
          <p:nvCxnSpPr>
            <p:cNvPr id="57" name="直接连接符 56"/>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958897" y="2785385"/>
              <a:ext cx="6754679" cy="2210120"/>
            </a:xfrm>
            <a:prstGeom prst="rect">
              <a:avLst/>
            </a:prstGeom>
          </p:spPr>
          <p:txBody>
            <a:bodyPr wrap="square">
              <a:spAutoFit/>
            </a:bodyPr>
            <a:lstStyle/>
            <a:p>
              <a:pPr lvl="0">
                <a:lnSpc>
                  <a:spcPct val="150000"/>
                </a:lnSpc>
                <a:defRPr/>
              </a:pPr>
              <a:r>
                <a:rPr kumimoji="0" lang="zh-CN" altLang="en-US" b="0" i="0" u="none" strike="noStrike" kern="1200" cap="none" spc="0" normalizeH="0" baseline="0" noProof="0" dirty="0">
                  <a:ln>
                    <a:noFill/>
                  </a:ln>
                  <a:solidFill>
                    <a:prstClr val="black">
                      <a:lumMod val="75000"/>
                      <a:lumOff val="25000"/>
                    </a:prstClr>
                  </a:solidFill>
                  <a:effectLst/>
                  <a:uLnTx/>
                  <a:uFillTx/>
                  <a:latin typeface="+mn-ea"/>
                  <a:cs typeface="+mn-ea"/>
                  <a:sym typeface="+mn-lt"/>
                </a:rPr>
                <a:t>在全部</a:t>
              </a:r>
              <a:r>
                <a:rPr kumimoji="0" lang="en-US" altLang="zh-CN" b="0" i="0" u="none" strike="noStrike" kern="1200" cap="none" spc="0" normalizeH="0" baseline="0" noProof="0" dirty="0">
                  <a:ln>
                    <a:noFill/>
                  </a:ln>
                  <a:solidFill>
                    <a:prstClr val="black">
                      <a:lumMod val="75000"/>
                      <a:lumOff val="25000"/>
                    </a:prstClr>
                  </a:solidFill>
                  <a:effectLst/>
                  <a:uLnTx/>
                  <a:uFillTx/>
                  <a:latin typeface="+mn-ea"/>
                  <a:cs typeface="+mn-ea"/>
                  <a:sym typeface="+mn-lt"/>
                </a:rPr>
                <a:t>8</a:t>
              </a:r>
              <a:r>
                <a:rPr lang="zh-CN" altLang="en-US" dirty="0">
                  <a:solidFill>
                    <a:prstClr val="black">
                      <a:lumMod val="75000"/>
                      <a:lumOff val="25000"/>
                    </a:prstClr>
                  </a:solidFill>
                  <a:latin typeface="+mn-ea"/>
                  <a:cs typeface="+mn-ea"/>
                  <a:sym typeface="+mn-lt"/>
                </a:rPr>
                <a:t>种模型中，</a:t>
              </a:r>
              <a:r>
                <a:rPr lang="en-US" altLang="zh-CN" dirty="0">
                  <a:solidFill>
                    <a:prstClr val="black">
                      <a:lumMod val="75000"/>
                      <a:lumOff val="25000"/>
                    </a:prstClr>
                  </a:solidFill>
                  <a:latin typeface="+mn-ea"/>
                  <a:cs typeface="+mn-ea"/>
                  <a:sym typeface="+mn-lt"/>
                </a:rPr>
                <a:t>SVM</a:t>
              </a:r>
              <a:r>
                <a:rPr lang="zh-CN" altLang="en-US" dirty="0">
                  <a:solidFill>
                    <a:prstClr val="black">
                      <a:lumMod val="75000"/>
                      <a:lumOff val="25000"/>
                    </a:prstClr>
                  </a:solidFill>
                  <a:latin typeface="+mn-ea"/>
                  <a:cs typeface="+mn-ea"/>
                  <a:sym typeface="+mn-lt"/>
                </a:rPr>
                <a:t>、</a:t>
              </a:r>
              <a:r>
                <a:rPr lang="en-US" altLang="zh-CN" dirty="0">
                  <a:solidFill>
                    <a:prstClr val="black">
                      <a:lumMod val="75000"/>
                      <a:lumOff val="25000"/>
                    </a:prstClr>
                  </a:solidFill>
                  <a:latin typeface="+mn-ea"/>
                  <a:cs typeface="+mn-ea"/>
                  <a:sym typeface="+mn-lt"/>
                </a:rPr>
                <a:t>Logistic</a:t>
              </a:r>
              <a:r>
                <a:rPr lang="zh-CN" altLang="en-US" dirty="0">
                  <a:solidFill>
                    <a:prstClr val="black">
                      <a:lumMod val="75000"/>
                      <a:lumOff val="25000"/>
                    </a:prstClr>
                  </a:solidFill>
                  <a:latin typeface="+mn-ea"/>
                  <a:cs typeface="+mn-ea"/>
                  <a:sym typeface="+mn-lt"/>
                </a:rPr>
                <a:t>回归的效果均较好，对各行为的识别率均达</a:t>
              </a:r>
              <a:r>
                <a:rPr lang="en-US" altLang="zh-CN" b="1" dirty="0">
                  <a:solidFill>
                    <a:prstClr val="black">
                      <a:lumMod val="75000"/>
                      <a:lumOff val="25000"/>
                    </a:prstClr>
                  </a:solidFill>
                  <a:latin typeface="+mn-ea"/>
                  <a:cs typeface="+mn-ea"/>
                  <a:sym typeface="+mn-lt"/>
                </a:rPr>
                <a:t>95%</a:t>
              </a:r>
              <a:r>
                <a:rPr lang="zh-CN" altLang="en-US" dirty="0">
                  <a:solidFill>
                    <a:prstClr val="black">
                      <a:lumMod val="75000"/>
                      <a:lumOff val="25000"/>
                    </a:prstClr>
                  </a:solidFill>
                  <a:latin typeface="+mn-ea"/>
                  <a:cs typeface="+mn-ea"/>
                  <a:sym typeface="+mn-lt"/>
                </a:rPr>
                <a:t>以上</a:t>
              </a:r>
              <a:endParaRPr lang="en-US" altLang="zh-CN" dirty="0">
                <a:solidFill>
                  <a:prstClr val="black">
                    <a:lumMod val="75000"/>
                    <a:lumOff val="25000"/>
                  </a:prstClr>
                </a:solidFill>
                <a:latin typeface="+mn-ea"/>
                <a:cs typeface="+mn-ea"/>
                <a:sym typeface="+mn-lt"/>
              </a:endParaRPr>
            </a:p>
          </p:txBody>
        </p:sp>
      </p:grpSp>
      <p:grpSp>
        <p:nvGrpSpPr>
          <p:cNvPr id="49" name="组合 48"/>
          <p:cNvGrpSpPr/>
          <p:nvPr/>
        </p:nvGrpSpPr>
        <p:grpSpPr>
          <a:xfrm>
            <a:off x="516000" y="425108"/>
            <a:ext cx="5067703" cy="492443"/>
            <a:chOff x="516000" y="425108"/>
            <a:chExt cx="5067703" cy="492443"/>
          </a:xfrm>
        </p:grpSpPr>
        <p:cxnSp>
          <p:nvCxnSpPr>
            <p:cNvPr id="50" name="直接连接符 49"/>
            <p:cNvCxnSpPr/>
            <p:nvPr/>
          </p:nvCxnSpPr>
          <p:spPr>
            <a:xfrm>
              <a:off x="259570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2" name="文本框 51"/>
            <p:cNvSpPr txBox="1"/>
            <p:nvPr/>
          </p:nvSpPr>
          <p:spPr>
            <a:xfrm>
              <a:off x="516000" y="425108"/>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05.</a:t>
              </a:r>
            </a:p>
          </p:txBody>
        </p:sp>
        <p:sp>
          <p:nvSpPr>
            <p:cNvPr id="53" name="文本框 52"/>
            <p:cNvSpPr txBox="1"/>
            <p:nvPr/>
          </p:nvSpPr>
          <p:spPr>
            <a:xfrm>
              <a:off x="1254924" y="486663"/>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模型的评估</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55" name="文本框 1"/>
          <p:cNvSpPr txBox="1"/>
          <p:nvPr/>
        </p:nvSpPr>
        <p:spPr>
          <a:xfrm>
            <a:off x="1356235" y="91755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5.1</a:t>
            </a:r>
            <a:r>
              <a:rPr lang="zh-CN" altLang="en-US"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混淆矩阵</a:t>
            </a:r>
          </a:p>
        </p:txBody>
      </p:sp>
      <p:pic>
        <p:nvPicPr>
          <p:cNvPr id="4" name="图片 3">
            <a:extLst>
              <a:ext uri="{FF2B5EF4-FFF2-40B4-BE49-F238E27FC236}">
                <a16:creationId xmlns:a16="http://schemas.microsoft.com/office/drawing/2014/main" id="{178F9E2C-AAE7-90DE-CD49-FBE0D5966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00" y="1704791"/>
            <a:ext cx="11410942" cy="1891139"/>
          </a:xfrm>
          <a:prstGeom prst="rect">
            <a:avLst/>
          </a:prstGeom>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52724" y="4629150"/>
            <a:ext cx="6543675" cy="1865273"/>
            <a:chOff x="3631922" y="1877385"/>
            <a:chExt cx="7408632" cy="4442135"/>
          </a:xfrm>
        </p:grpSpPr>
        <p:sp>
          <p:nvSpPr>
            <p:cNvPr id="56" name="矩形 10"/>
            <p:cNvSpPr/>
            <p:nvPr/>
          </p:nvSpPr>
          <p:spPr>
            <a:xfrm>
              <a:off x="3631922" y="1877385"/>
              <a:ext cx="7408632" cy="444213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cxnSp>
          <p:nvCxnSpPr>
            <p:cNvPr id="57" name="直接连接符 56"/>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958897" y="2785384"/>
              <a:ext cx="6754680" cy="3083045"/>
            </a:xfrm>
            <a:prstGeom prst="rect">
              <a:avLst/>
            </a:prstGeom>
          </p:spPr>
          <p:txBody>
            <a:bodyPr wrap="square">
              <a:spAutoFit/>
            </a:bodyPr>
            <a:lstStyle/>
            <a:p>
              <a:pPr lvl="0">
                <a:lnSpc>
                  <a:spcPct val="150000"/>
                </a:lnSpc>
                <a:defRPr/>
              </a:pPr>
              <a:r>
                <a:rPr lang="zh-CN" altLang="en-US" dirty="0">
                  <a:solidFill>
                    <a:prstClr val="black">
                      <a:lumMod val="75000"/>
                      <a:lumOff val="25000"/>
                    </a:prstClr>
                  </a:solidFill>
                  <a:latin typeface="+mn-ea"/>
                  <a:cs typeface="+mn-ea"/>
                  <a:sym typeface="+mn-lt"/>
                </a:rPr>
                <a:t>将模型准确率按各类行为进行汇总，并行为所占比例可得总体识别率</a:t>
              </a:r>
              <a:r>
                <a:rPr lang="en-US" altLang="zh-CN" b="1" u="sng" dirty="0">
                  <a:solidFill>
                    <a:prstClr val="black">
                      <a:lumMod val="75000"/>
                      <a:lumOff val="25000"/>
                    </a:prstClr>
                  </a:solidFill>
                  <a:latin typeface="+mn-ea"/>
                  <a:cs typeface="+mn-ea"/>
                  <a:sym typeface="+mn-lt"/>
                </a:rPr>
                <a:t>91.7%</a:t>
              </a:r>
              <a:r>
                <a:rPr lang="zh-CN" altLang="en-US" dirty="0">
                  <a:solidFill>
                    <a:prstClr val="black">
                      <a:lumMod val="75000"/>
                      <a:lumOff val="25000"/>
                    </a:prstClr>
                  </a:solidFill>
                  <a:latin typeface="+mn-ea"/>
                  <a:cs typeface="+mn-ea"/>
                  <a:sym typeface="+mn-lt"/>
                </a:rPr>
                <a:t>，识别率较高。</a:t>
              </a:r>
              <a:endParaRPr lang="en-US" altLang="zh-CN" dirty="0">
                <a:solidFill>
                  <a:prstClr val="black">
                    <a:lumMod val="75000"/>
                    <a:lumOff val="25000"/>
                  </a:prstClr>
                </a:solidFill>
                <a:latin typeface="+mn-ea"/>
                <a:cs typeface="+mn-ea"/>
                <a:sym typeface="+mn-lt"/>
              </a:endParaRPr>
            </a:p>
            <a:p>
              <a:pPr lvl="0">
                <a:lnSpc>
                  <a:spcPct val="150000"/>
                </a:lnSpc>
                <a:defRPr/>
              </a:pPr>
              <a:r>
                <a:rPr kumimoji="0" lang="zh-CN" altLang="en-US" b="0" i="0" u="none" strike="noStrike" kern="1200" cap="none" spc="0" normalizeH="0" baseline="0" noProof="0" dirty="0">
                  <a:ln>
                    <a:noFill/>
                  </a:ln>
                  <a:solidFill>
                    <a:prstClr val="black">
                      <a:lumMod val="75000"/>
                      <a:lumOff val="25000"/>
                    </a:prstClr>
                  </a:solidFill>
                  <a:effectLst/>
                  <a:uLnTx/>
                  <a:uFillTx/>
                  <a:latin typeface="+mn-ea"/>
                  <a:cs typeface="+mn-ea"/>
                  <a:sym typeface="+mn-lt"/>
                </a:rPr>
                <a:t>然而上下楼梯准确率相对较低，与论文结果一致。</a:t>
              </a:r>
            </a:p>
          </p:txBody>
        </p:sp>
      </p:grpSp>
      <p:grpSp>
        <p:nvGrpSpPr>
          <p:cNvPr id="49" name="组合 48"/>
          <p:cNvGrpSpPr/>
          <p:nvPr/>
        </p:nvGrpSpPr>
        <p:grpSpPr>
          <a:xfrm>
            <a:off x="516000" y="425108"/>
            <a:ext cx="5067703" cy="492443"/>
            <a:chOff x="516000" y="425108"/>
            <a:chExt cx="5067703" cy="492443"/>
          </a:xfrm>
        </p:grpSpPr>
        <p:cxnSp>
          <p:nvCxnSpPr>
            <p:cNvPr id="50" name="直接连接符 49"/>
            <p:cNvCxnSpPr/>
            <p:nvPr/>
          </p:nvCxnSpPr>
          <p:spPr>
            <a:xfrm>
              <a:off x="259570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2" name="文本框 51"/>
            <p:cNvSpPr txBox="1"/>
            <p:nvPr/>
          </p:nvSpPr>
          <p:spPr>
            <a:xfrm>
              <a:off x="516000" y="425108"/>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05.</a:t>
              </a:r>
            </a:p>
          </p:txBody>
        </p:sp>
        <p:sp>
          <p:nvSpPr>
            <p:cNvPr id="53" name="文本框 52"/>
            <p:cNvSpPr txBox="1"/>
            <p:nvPr/>
          </p:nvSpPr>
          <p:spPr>
            <a:xfrm>
              <a:off x="1254924" y="486663"/>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模型的评估</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55" name="文本框 1"/>
          <p:cNvSpPr txBox="1"/>
          <p:nvPr/>
        </p:nvSpPr>
        <p:spPr>
          <a:xfrm>
            <a:off x="1356235" y="91755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5.1</a:t>
            </a:r>
            <a:r>
              <a:rPr lang="zh-CN" altLang="en-US"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混淆矩阵</a:t>
            </a:r>
          </a:p>
        </p:txBody>
      </p:sp>
      <p:pic>
        <p:nvPicPr>
          <p:cNvPr id="4" name="图片 3">
            <a:extLst>
              <a:ext uri="{FF2B5EF4-FFF2-40B4-BE49-F238E27FC236}">
                <a16:creationId xmlns:a16="http://schemas.microsoft.com/office/drawing/2014/main" id="{C5BA25E7-F0B8-2A71-1EDB-55D31C86E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525" y="1808183"/>
            <a:ext cx="5476190" cy="2333333"/>
          </a:xfrm>
          <a:prstGeom prst="rect">
            <a:avLst/>
          </a:prstGeom>
        </p:spPr>
      </p:pic>
    </p:spTree>
    <p:extLst>
      <p:ext uri="{BB962C8B-B14F-4D97-AF65-F5344CB8AC3E}">
        <p14:creationId xmlns:p14="http://schemas.microsoft.com/office/powerpoint/2010/main" val="305530159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848477" y="1752600"/>
            <a:ext cx="4372248" cy="2467039"/>
            <a:chOff x="3631923" y="1877385"/>
            <a:chExt cx="7408633" cy="4442135"/>
          </a:xfrm>
        </p:grpSpPr>
        <p:sp>
          <p:nvSpPr>
            <p:cNvPr id="56" name="矩形 10"/>
            <p:cNvSpPr/>
            <p:nvPr/>
          </p:nvSpPr>
          <p:spPr>
            <a:xfrm>
              <a:off x="3631923" y="1877385"/>
              <a:ext cx="7408633" cy="444213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cxnSp>
          <p:nvCxnSpPr>
            <p:cNvPr id="57" name="直接连接符 56"/>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963989" y="2090544"/>
              <a:ext cx="6754680" cy="3176666"/>
            </a:xfrm>
            <a:prstGeom prst="rect">
              <a:avLst/>
            </a:prstGeom>
          </p:spPr>
          <p:txBody>
            <a:bodyPr wrap="square">
              <a:spAutoFit/>
            </a:bodyPr>
            <a:lstStyle/>
            <a:p>
              <a:pPr lvl="0">
                <a:lnSpc>
                  <a:spcPct val="150000"/>
                </a:lnSpc>
                <a:defRPr/>
              </a:pPr>
              <a:r>
                <a:rPr lang="en-US" altLang="zh-CN" dirty="0">
                  <a:solidFill>
                    <a:prstClr val="black">
                      <a:lumMod val="75000"/>
                      <a:lumOff val="25000"/>
                    </a:prstClr>
                  </a:solidFill>
                  <a:latin typeface="+mn-ea"/>
                  <a:cs typeface="+mn-ea"/>
                  <a:sym typeface="+mn-lt"/>
                </a:rPr>
                <a:t>  kappa</a:t>
              </a:r>
              <a:r>
                <a:rPr lang="zh-CN" altLang="en-US" dirty="0">
                  <a:solidFill>
                    <a:prstClr val="black">
                      <a:lumMod val="75000"/>
                      <a:lumOff val="25000"/>
                    </a:prstClr>
                  </a:solidFill>
                  <a:latin typeface="+mn-ea"/>
                  <a:cs typeface="+mn-ea"/>
                  <a:sym typeface="+mn-lt"/>
                </a:rPr>
                <a:t>系数是⽤在统计学中评估⼀致性的⼀种⽅法，可用于评估多分类模分类模型准确度。这个系数的取值范围是</a:t>
              </a:r>
              <a:r>
                <a:rPr lang="en-US" altLang="zh-CN" dirty="0">
                  <a:solidFill>
                    <a:prstClr val="black">
                      <a:lumMod val="75000"/>
                      <a:lumOff val="25000"/>
                    </a:prstClr>
                  </a:solidFill>
                  <a:latin typeface="+mn-ea"/>
                  <a:cs typeface="+mn-ea"/>
                  <a:sym typeface="+mn-lt"/>
                </a:rPr>
                <a:t>[-1,1]</a:t>
              </a:r>
              <a:r>
                <a:rPr lang="zh-CN" altLang="en-US" dirty="0">
                  <a:solidFill>
                    <a:prstClr val="black">
                      <a:lumMod val="75000"/>
                      <a:lumOff val="25000"/>
                    </a:prstClr>
                  </a:solidFill>
                  <a:latin typeface="+mn-ea"/>
                  <a:cs typeface="+mn-ea"/>
                  <a:sym typeface="+mn-lt"/>
                </a:rPr>
                <a:t> 。这个系数的值越高，则代表模型实现的分类准确度越⾼。</a:t>
              </a:r>
              <a:endParaRPr lang="en-US" altLang="zh-CN" dirty="0">
                <a:solidFill>
                  <a:prstClr val="black">
                    <a:lumMod val="75000"/>
                    <a:lumOff val="25000"/>
                  </a:prstClr>
                </a:solidFill>
                <a:latin typeface="+mn-ea"/>
                <a:cs typeface="+mn-ea"/>
                <a:sym typeface="+mn-lt"/>
              </a:endParaRPr>
            </a:p>
          </p:txBody>
        </p:sp>
      </p:grpSp>
      <p:grpSp>
        <p:nvGrpSpPr>
          <p:cNvPr id="49" name="组合 48"/>
          <p:cNvGrpSpPr/>
          <p:nvPr/>
        </p:nvGrpSpPr>
        <p:grpSpPr>
          <a:xfrm>
            <a:off x="516000" y="425108"/>
            <a:ext cx="5067703" cy="492443"/>
            <a:chOff x="516000" y="425108"/>
            <a:chExt cx="5067703" cy="492443"/>
          </a:xfrm>
        </p:grpSpPr>
        <p:cxnSp>
          <p:nvCxnSpPr>
            <p:cNvPr id="50" name="直接连接符 49"/>
            <p:cNvCxnSpPr/>
            <p:nvPr/>
          </p:nvCxnSpPr>
          <p:spPr>
            <a:xfrm>
              <a:off x="259570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2" name="文本框 51"/>
            <p:cNvSpPr txBox="1"/>
            <p:nvPr/>
          </p:nvSpPr>
          <p:spPr>
            <a:xfrm>
              <a:off x="516000" y="425108"/>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05.</a:t>
              </a:r>
            </a:p>
          </p:txBody>
        </p:sp>
        <p:sp>
          <p:nvSpPr>
            <p:cNvPr id="53" name="文本框 52"/>
            <p:cNvSpPr txBox="1"/>
            <p:nvPr/>
          </p:nvSpPr>
          <p:spPr>
            <a:xfrm>
              <a:off x="1254924" y="486663"/>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模型的评估</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55" name="文本框 1"/>
          <p:cNvSpPr txBox="1"/>
          <p:nvPr/>
        </p:nvSpPr>
        <p:spPr>
          <a:xfrm>
            <a:off x="1356235" y="91755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5.2kappa</a:t>
            </a:r>
            <a:r>
              <a:rPr lang="zh-CN" altLang="en-US"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系数</a:t>
            </a:r>
          </a:p>
        </p:txBody>
      </p:sp>
      <p:pic>
        <p:nvPicPr>
          <p:cNvPr id="4" name="图片 3">
            <a:extLst>
              <a:ext uri="{FF2B5EF4-FFF2-40B4-BE49-F238E27FC236}">
                <a16:creationId xmlns:a16="http://schemas.microsoft.com/office/drawing/2014/main" id="{A28526AE-F3E0-09D7-F5DB-2F58FFC9E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938" y="1592138"/>
            <a:ext cx="3918587" cy="2972337"/>
          </a:xfrm>
          <a:prstGeom prst="rect">
            <a:avLst/>
          </a:prstGeom>
        </p:spPr>
      </p:pic>
      <p:grpSp>
        <p:nvGrpSpPr>
          <p:cNvPr id="17" name="组合 16">
            <a:extLst>
              <a:ext uri="{FF2B5EF4-FFF2-40B4-BE49-F238E27FC236}">
                <a16:creationId xmlns:a16="http://schemas.microsoft.com/office/drawing/2014/main" id="{F8A2F419-0D26-86F5-C02A-0C185564D57B}"/>
              </a:ext>
            </a:extLst>
          </p:cNvPr>
          <p:cNvGrpSpPr/>
          <p:nvPr/>
        </p:nvGrpSpPr>
        <p:grpSpPr>
          <a:xfrm>
            <a:off x="3384231" y="5171362"/>
            <a:ext cx="5049596" cy="1019424"/>
            <a:chOff x="-716317" y="-1970533"/>
            <a:chExt cx="6754681" cy="4031593"/>
          </a:xfrm>
        </p:grpSpPr>
        <p:sp>
          <p:nvSpPr>
            <p:cNvPr id="18" name="矩形 10">
              <a:extLst>
                <a:ext uri="{FF2B5EF4-FFF2-40B4-BE49-F238E27FC236}">
                  <a16:creationId xmlns:a16="http://schemas.microsoft.com/office/drawing/2014/main" id="{EA6BFD71-81F3-4E9B-F570-D3099EDEFA8D}"/>
                </a:ext>
              </a:extLst>
            </p:cNvPr>
            <p:cNvSpPr/>
            <p:nvPr/>
          </p:nvSpPr>
          <p:spPr>
            <a:xfrm>
              <a:off x="-665352" y="-606784"/>
              <a:ext cx="6622070" cy="2667844"/>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cxnSp>
          <p:nvCxnSpPr>
            <p:cNvPr id="19" name="直接连接符 18">
              <a:extLst>
                <a:ext uri="{FF2B5EF4-FFF2-40B4-BE49-F238E27FC236}">
                  <a16:creationId xmlns:a16="http://schemas.microsoft.com/office/drawing/2014/main" id="{60D29352-93B5-6FBD-0B09-64FF3F2536CD}"/>
                </a:ext>
              </a:extLst>
            </p:cNvPr>
            <p:cNvCxnSpPr/>
            <p:nvPr/>
          </p:nvCxnSpPr>
          <p:spPr>
            <a:xfrm>
              <a:off x="-716317" y="-221537"/>
              <a:ext cx="0" cy="948676"/>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C39A7FAB-8C98-5291-705B-C9CD90900428}"/>
                </a:ext>
              </a:extLst>
            </p:cNvPr>
            <p:cNvSpPr/>
            <p:nvPr/>
          </p:nvSpPr>
          <p:spPr>
            <a:xfrm>
              <a:off x="-716317" y="-1970533"/>
              <a:ext cx="6754681" cy="1257211"/>
            </a:xfrm>
            <a:prstGeom prst="rect">
              <a:avLst/>
            </a:prstGeom>
          </p:spPr>
          <p:txBody>
            <a:bodyPr wrap="square">
              <a:spAutoFit/>
            </a:bodyPr>
            <a:lstStyle/>
            <a:p>
              <a:pPr lvl="0">
                <a:lnSpc>
                  <a:spcPct val="150000"/>
                </a:lnSpc>
                <a:defRPr/>
              </a:pPr>
              <a:endParaRPr kumimoji="0" lang="en-US" altLang="zh-CN" b="0" i="0" u="none" strike="noStrike" kern="1200" cap="none" spc="0" normalizeH="0" baseline="0" noProof="0" dirty="0">
                <a:ln>
                  <a:noFill/>
                </a:ln>
                <a:solidFill>
                  <a:prstClr val="black">
                    <a:lumMod val="75000"/>
                    <a:lumOff val="25000"/>
                  </a:prstClr>
                </a:solidFill>
                <a:effectLst/>
                <a:uLnTx/>
                <a:uFillTx/>
                <a:latin typeface="+mn-ea"/>
                <a:cs typeface="+mn-ea"/>
                <a:sym typeface="+mn-lt"/>
              </a:endParaRPr>
            </a:p>
            <a:p>
              <a:pPr lvl="0">
                <a:lnSpc>
                  <a:spcPct val="150000"/>
                </a:lnSpc>
                <a:defRPr/>
              </a:pPr>
              <a:r>
                <a:rPr lang="zh-CN" altLang="en-US" b="1" dirty="0">
                  <a:solidFill>
                    <a:prstClr val="black">
                      <a:lumMod val="75000"/>
                      <a:lumOff val="25000"/>
                    </a:prstClr>
                  </a:solidFill>
                  <a:latin typeface="+mn-ea"/>
                  <a:cs typeface="+mn-ea"/>
                  <a:sym typeface="+mn-lt"/>
                </a:rPr>
                <a:t>其中</a:t>
              </a:r>
              <a:r>
                <a:rPr lang="en-US" altLang="zh-CN" b="1" dirty="0">
                  <a:solidFill>
                    <a:prstClr val="black">
                      <a:lumMod val="75000"/>
                      <a:lumOff val="25000"/>
                    </a:prstClr>
                  </a:solidFill>
                  <a:latin typeface="+mn-ea"/>
                  <a:cs typeface="+mn-ea"/>
                  <a:sym typeface="+mn-lt"/>
                </a:rPr>
                <a:t>SVM</a:t>
              </a:r>
              <a:r>
                <a:rPr lang="zh-CN" altLang="en-US" b="1" dirty="0">
                  <a:solidFill>
                    <a:prstClr val="black">
                      <a:lumMod val="75000"/>
                      <a:lumOff val="25000"/>
                    </a:prstClr>
                  </a:solidFill>
                  <a:latin typeface="+mn-ea"/>
                  <a:cs typeface="+mn-ea"/>
                  <a:sym typeface="+mn-lt"/>
                </a:rPr>
                <a:t>的</a:t>
              </a:r>
              <a:r>
                <a:rPr lang="en-US" altLang="zh-CN" b="1" dirty="0">
                  <a:solidFill>
                    <a:prstClr val="black">
                      <a:lumMod val="75000"/>
                      <a:lumOff val="25000"/>
                    </a:prstClr>
                  </a:solidFill>
                  <a:latin typeface="+mn-ea"/>
                  <a:cs typeface="+mn-ea"/>
                  <a:sym typeface="+mn-lt"/>
                </a:rPr>
                <a:t>Kappa</a:t>
              </a:r>
              <a:r>
                <a:rPr lang="zh-CN" altLang="en-US" b="1" dirty="0">
                  <a:solidFill>
                    <a:prstClr val="black">
                      <a:lumMod val="75000"/>
                      <a:lumOff val="25000"/>
                    </a:prstClr>
                  </a:solidFill>
                  <a:latin typeface="+mn-ea"/>
                  <a:cs typeface="+mn-ea"/>
                  <a:sym typeface="+mn-lt"/>
                </a:rPr>
                <a:t>系数较高，与准确率结果一致</a:t>
              </a:r>
              <a:endParaRPr kumimoji="0" lang="zh-CN" altLang="en-US" b="1" i="0" u="none" strike="noStrike" kern="1200" cap="none" spc="0" normalizeH="0" baseline="0" noProof="0" dirty="0">
                <a:ln>
                  <a:noFill/>
                </a:ln>
                <a:solidFill>
                  <a:prstClr val="black">
                    <a:lumMod val="75000"/>
                    <a:lumOff val="25000"/>
                  </a:prstClr>
                </a:solidFill>
                <a:effectLst/>
                <a:uLnTx/>
                <a:uFillTx/>
                <a:latin typeface="+mn-ea"/>
                <a:cs typeface="+mn-ea"/>
                <a:sym typeface="+mn-lt"/>
              </a:endParaRPr>
            </a:p>
          </p:txBody>
        </p:sp>
      </p:gr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1" name="矩形 10"/>
            <p:cNvSpPr/>
            <p:nvPr/>
          </p:nvSpPr>
          <p:spPr>
            <a:xfrm>
              <a:off x="4211327" y="5091487"/>
              <a:ext cx="3494771" cy="400110"/>
            </a:xfrm>
            <a:prstGeom prst="rect">
              <a:avLst/>
            </a:prstGeom>
          </p:spPr>
          <p:txBody>
            <a:bodyPr wrap="square">
              <a:spAutoFit/>
            </a:bodyPr>
            <a:lstStyle/>
            <a:p>
              <a:pPr algn="dist"/>
              <a:r>
                <a:rPr lang="en-US" altLang="zh-CN" sz="2000" spc="200" dirty="0">
                  <a:solidFill>
                    <a:srgbClr val="2B2B2B"/>
                  </a:solidFill>
                  <a:cs typeface="+mn-ea"/>
                  <a:sym typeface="+mn-lt"/>
                </a:rPr>
                <a:t>CORRECTIVE MEASURE</a:t>
              </a:r>
              <a:endParaRPr lang="zh-CN" altLang="en-US" sz="2000" spc="200" dirty="0">
                <a:solidFill>
                  <a:srgbClr val="2B2B2B"/>
                </a:solidFill>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06</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dirty="0">
                  <a:ln>
                    <a:noFill/>
                  </a:ln>
                  <a:solidFill>
                    <a:srgbClr val="2B2B2B"/>
                  </a:solidFill>
                  <a:uLnTx/>
                  <a:uFillTx/>
                  <a:latin typeface="+mj-ea"/>
                  <a:ea typeface="+mj-ea"/>
                  <a:cs typeface="+mn-ea"/>
                  <a:sym typeface="+mn-lt"/>
                </a:rPr>
                <a:t>模型的部索</a:t>
              </a:r>
              <a:endParaRPr kumimoji="0" lang="zh-CN" altLang="en-US" sz="6600" b="1" i="0" u="none" strike="noStrike" kern="1200" cap="none" spc="400" normalizeH="0" baseline="0" noProof="0" dirty="0">
                <a:ln>
                  <a:noFill/>
                </a:ln>
                <a:solidFill>
                  <a:srgbClr val="2B2B2B"/>
                </a:solidFill>
                <a:uLnTx/>
                <a:uFillTx/>
                <a:latin typeface="+mj-ea"/>
                <a:ea typeface="+mj-ea"/>
                <a:cs typeface="+mn-ea"/>
                <a:sym typeface="+mn-lt"/>
              </a:endParaRP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1698"/>
            <a:ext cx="12192000" cy="6858000"/>
          </a:xfrm>
          <a:prstGeom prst="rect">
            <a:avLst/>
          </a:prstGeom>
          <a:gradFill>
            <a:gsLst>
              <a:gs pos="0">
                <a:schemeClr val="bg1"/>
              </a:gs>
              <a:gs pos="100000">
                <a:srgbClr val="ECF4FE"/>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任意多边形: 形状 88"/>
          <p:cNvSpPr/>
          <p:nvPr/>
        </p:nvSpPr>
        <p:spPr>
          <a:xfrm rot="16200000">
            <a:off x="57721" y="324271"/>
            <a:ext cx="375890" cy="491331"/>
          </a:xfrm>
          <a:custGeom>
            <a:avLst/>
            <a:gdLst>
              <a:gd name="connsiteX0" fmla="*/ 375890 w 375890"/>
              <a:gd name="connsiteY0" fmla="*/ 491331 h 491331"/>
              <a:gd name="connsiteX1" fmla="*/ 0 w 375890"/>
              <a:gd name="connsiteY1" fmla="*/ 491331 h 491331"/>
              <a:gd name="connsiteX2" fmla="*/ 10935 w 375890"/>
              <a:gd name="connsiteY2" fmla="*/ 0 h 491331"/>
              <a:gd name="connsiteX3" fmla="*/ 364954 w 375890"/>
              <a:gd name="connsiteY3" fmla="*/ 0 h 491331"/>
            </a:gdLst>
            <a:ahLst/>
            <a:cxnLst>
              <a:cxn ang="0">
                <a:pos x="connsiteX0" y="connsiteY0"/>
              </a:cxn>
              <a:cxn ang="0">
                <a:pos x="connsiteX1" y="connsiteY1"/>
              </a:cxn>
              <a:cxn ang="0">
                <a:pos x="connsiteX2" y="connsiteY2"/>
              </a:cxn>
              <a:cxn ang="0">
                <a:pos x="connsiteX3" y="connsiteY3"/>
              </a:cxn>
            </a:cxnLst>
            <a:rect l="l" t="t" r="r" b="b"/>
            <a:pathLst>
              <a:path w="375890" h="491331">
                <a:moveTo>
                  <a:pt x="375890" y="491331"/>
                </a:moveTo>
                <a:lnTo>
                  <a:pt x="0" y="491331"/>
                </a:lnTo>
                <a:lnTo>
                  <a:pt x="10935" y="0"/>
                </a:lnTo>
                <a:lnTo>
                  <a:pt x="364954" y="0"/>
                </a:lnTo>
                <a:close/>
              </a:path>
            </a:pathLst>
          </a:custGeom>
          <a:gradFill>
            <a:gsLst>
              <a:gs pos="100000">
                <a:schemeClr val="accent1"/>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90" name="任意多边形: 形状 89"/>
          <p:cNvSpPr/>
          <p:nvPr/>
        </p:nvSpPr>
        <p:spPr>
          <a:xfrm rot="16200000">
            <a:off x="58059" y="483976"/>
            <a:ext cx="267255" cy="383371"/>
          </a:xfrm>
          <a:custGeom>
            <a:avLst/>
            <a:gdLst>
              <a:gd name="connsiteX0" fmla="*/ 267255 w 267255"/>
              <a:gd name="connsiteY0" fmla="*/ 383371 h 383371"/>
              <a:gd name="connsiteX1" fmla="*/ 0 w 267255"/>
              <a:gd name="connsiteY1" fmla="*/ 383371 h 383371"/>
              <a:gd name="connsiteX2" fmla="*/ 7000 w 267255"/>
              <a:gd name="connsiteY2" fmla="*/ 0 h 383371"/>
              <a:gd name="connsiteX3" fmla="*/ 260255 w 267255"/>
              <a:gd name="connsiteY3" fmla="*/ 0 h 383371"/>
            </a:gdLst>
            <a:ahLst/>
            <a:cxnLst>
              <a:cxn ang="0">
                <a:pos x="connsiteX0" y="connsiteY0"/>
              </a:cxn>
              <a:cxn ang="0">
                <a:pos x="connsiteX1" y="connsiteY1"/>
              </a:cxn>
              <a:cxn ang="0">
                <a:pos x="connsiteX2" y="connsiteY2"/>
              </a:cxn>
              <a:cxn ang="0">
                <a:pos x="connsiteX3" y="connsiteY3"/>
              </a:cxn>
            </a:cxnLst>
            <a:rect l="l" t="t" r="r" b="b"/>
            <a:pathLst>
              <a:path w="267255" h="383371">
                <a:moveTo>
                  <a:pt x="267255" y="383371"/>
                </a:moveTo>
                <a:lnTo>
                  <a:pt x="0" y="383371"/>
                </a:lnTo>
                <a:lnTo>
                  <a:pt x="7000" y="0"/>
                </a:lnTo>
                <a:lnTo>
                  <a:pt x="260255" y="0"/>
                </a:lnTo>
                <a:close/>
              </a:path>
            </a:pathLst>
          </a:custGeom>
          <a:gradFill flip="none" rotWithShape="1">
            <a:gsLst>
              <a:gs pos="100000">
                <a:schemeClr val="accent4"/>
              </a:gs>
              <a:gs pos="0">
                <a:schemeClr val="accent4">
                  <a:lumMod val="20000"/>
                  <a:lumOff val="80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6" name="文本框 15"/>
          <p:cNvSpPr txBox="1"/>
          <p:nvPr/>
        </p:nvSpPr>
        <p:spPr>
          <a:xfrm>
            <a:off x="453231" y="382662"/>
            <a:ext cx="2539478" cy="480131"/>
          </a:xfrm>
          <a:prstGeom prst="rect">
            <a:avLst/>
          </a:prstGeom>
          <a:noFill/>
        </p:spPr>
        <p:txBody>
          <a:bodyPr wrap="none" rtlCol="0">
            <a:spAutoFit/>
          </a:bodyPr>
          <a:lstStyle/>
          <a:p>
            <a:pPr>
              <a:lnSpc>
                <a:spcPct val="90000"/>
              </a:lnSpc>
              <a:spcBef>
                <a:spcPct val="0"/>
              </a:spcBef>
            </a:pPr>
            <a:r>
              <a:rPr lang="en-US" altLang="zh-CN" sz="2800" spc="100" dirty="0">
                <a:solidFill>
                  <a:schemeClr val="accent1"/>
                </a:solidFill>
                <a:latin typeface="+mj-ea"/>
                <a:ea typeface="+mj-ea"/>
                <a:cs typeface="+mn-ea"/>
                <a:sym typeface="+mn-lt"/>
              </a:rPr>
              <a:t>06.</a:t>
            </a:r>
            <a:r>
              <a:rPr lang="zh-CN" altLang="en-US" sz="2800" spc="100" dirty="0">
                <a:solidFill>
                  <a:schemeClr val="accent1"/>
                </a:solidFill>
                <a:latin typeface="+mj-ea"/>
                <a:ea typeface="+mj-ea"/>
                <a:cs typeface="+mn-ea"/>
                <a:sym typeface="+mn-lt"/>
              </a:rPr>
              <a:t>模型的部署</a:t>
            </a:r>
          </a:p>
        </p:txBody>
      </p:sp>
      <p:grpSp>
        <p:nvGrpSpPr>
          <p:cNvPr id="17" name="组合 16"/>
          <p:cNvGrpSpPr/>
          <p:nvPr/>
        </p:nvGrpSpPr>
        <p:grpSpPr>
          <a:xfrm>
            <a:off x="482600" y="852150"/>
            <a:ext cx="11214100" cy="61579"/>
            <a:chOff x="482600" y="1128715"/>
            <a:chExt cx="11214100" cy="61579"/>
          </a:xfrm>
        </p:grpSpPr>
        <p:cxnSp>
          <p:nvCxnSpPr>
            <p:cNvPr id="18" name="直接连接符 17"/>
            <p:cNvCxnSpPr/>
            <p:nvPr/>
          </p:nvCxnSpPr>
          <p:spPr>
            <a:xfrm>
              <a:off x="482600" y="1174419"/>
              <a:ext cx="11214100" cy="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0648709" y="1128715"/>
              <a:ext cx="1043021" cy="61579"/>
            </a:xfrm>
            <a:prstGeom prst="rect">
              <a:avLst/>
            </a:prstGeom>
            <a:gradFill>
              <a:gsLst>
                <a:gs pos="100000">
                  <a:srgbClr val="0E64F0"/>
                </a:gs>
                <a:gs pos="0">
                  <a:srgbClr val="0C54CA"/>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cs typeface="+mn-ea"/>
                <a:sym typeface="+mn-lt"/>
              </a:endParaRPr>
            </a:p>
          </p:txBody>
        </p:sp>
      </p:grpSp>
      <p:sp>
        <p:nvSpPr>
          <p:cNvPr id="13" name="文本框 12"/>
          <p:cNvSpPr txBox="1"/>
          <p:nvPr/>
        </p:nvSpPr>
        <p:spPr>
          <a:xfrm>
            <a:off x="10528248" y="381139"/>
            <a:ext cx="1372492" cy="487378"/>
          </a:xfrm>
          <a:prstGeom prst="rect">
            <a:avLst/>
          </a:prstGeom>
          <a:noFill/>
        </p:spPr>
        <p:txBody>
          <a:bodyPr wrap="none" rtlCol="0">
            <a:spAutoFit/>
          </a:bodyPr>
          <a:lstStyle/>
          <a:p>
            <a:pPr>
              <a:lnSpc>
                <a:spcPct val="90000"/>
              </a:lnSpc>
              <a:spcBef>
                <a:spcPct val="0"/>
              </a:spcBef>
            </a:pPr>
            <a:r>
              <a:rPr lang="en-US" altLang="zh-CN" sz="2800" spc="100" dirty="0">
                <a:solidFill>
                  <a:schemeClr val="accent1"/>
                </a:solidFill>
                <a:latin typeface="+mj-ea"/>
                <a:ea typeface="+mj-ea"/>
                <a:cs typeface="+mn-ea"/>
                <a:sym typeface="+mn-lt"/>
              </a:rPr>
              <a:t>LOGO</a:t>
            </a:r>
            <a:endParaRPr lang="zh-CN" altLang="en-US" sz="2800" spc="100" dirty="0">
              <a:solidFill>
                <a:schemeClr val="accent1"/>
              </a:solidFill>
              <a:latin typeface="+mj-ea"/>
              <a:ea typeface="+mj-ea"/>
              <a:cs typeface="+mn-ea"/>
              <a:sym typeface="+mn-lt"/>
            </a:endParaRPr>
          </a:p>
        </p:txBody>
      </p:sp>
      <p:sp>
        <p:nvSpPr>
          <p:cNvPr id="98" name="任意多边形: 形状 97"/>
          <p:cNvSpPr/>
          <p:nvPr/>
        </p:nvSpPr>
        <p:spPr>
          <a:xfrm>
            <a:off x="4529626" y="2466546"/>
            <a:ext cx="3116378" cy="4391454"/>
          </a:xfrm>
          <a:custGeom>
            <a:avLst/>
            <a:gdLst>
              <a:gd name="connsiteX0" fmla="*/ 96017 w 3116378"/>
              <a:gd name="connsiteY0" fmla="*/ 0 h 4391454"/>
              <a:gd name="connsiteX1" fmla="*/ 3020362 w 3116378"/>
              <a:gd name="connsiteY1" fmla="*/ 0 h 4391454"/>
              <a:gd name="connsiteX2" fmla="*/ 3116378 w 3116378"/>
              <a:gd name="connsiteY2" fmla="*/ 96016 h 4391454"/>
              <a:gd name="connsiteX3" fmla="*/ 3116378 w 3116378"/>
              <a:gd name="connsiteY3" fmla="*/ 4367830 h 4391454"/>
              <a:gd name="connsiteX4" fmla="*/ 3111609 w 3116378"/>
              <a:gd name="connsiteY4" fmla="*/ 4391454 h 4391454"/>
              <a:gd name="connsiteX5" fmla="*/ 4770 w 3116378"/>
              <a:gd name="connsiteY5" fmla="*/ 4391454 h 4391454"/>
              <a:gd name="connsiteX6" fmla="*/ 0 w 3116378"/>
              <a:gd name="connsiteY6" fmla="*/ 4367830 h 4391454"/>
              <a:gd name="connsiteX7" fmla="*/ 0 w 3116378"/>
              <a:gd name="connsiteY7" fmla="*/ 96016 h 4391454"/>
              <a:gd name="connsiteX8" fmla="*/ 96017 w 3116378"/>
              <a:gd name="connsiteY8" fmla="*/ 0 h 439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6378" h="4391454">
                <a:moveTo>
                  <a:pt x="96017" y="0"/>
                </a:moveTo>
                <a:lnTo>
                  <a:pt x="3020362" y="0"/>
                </a:lnTo>
                <a:cubicBezTo>
                  <a:pt x="3073390" y="0"/>
                  <a:pt x="3116378" y="42988"/>
                  <a:pt x="3116378" y="96016"/>
                </a:cubicBezTo>
                <a:lnTo>
                  <a:pt x="3116378" y="4367830"/>
                </a:lnTo>
                <a:lnTo>
                  <a:pt x="3111609" y="4391454"/>
                </a:lnTo>
                <a:lnTo>
                  <a:pt x="4770" y="4391454"/>
                </a:lnTo>
                <a:lnTo>
                  <a:pt x="0" y="4367830"/>
                </a:lnTo>
                <a:lnTo>
                  <a:pt x="0" y="96016"/>
                </a:lnTo>
                <a:cubicBezTo>
                  <a:pt x="0" y="42988"/>
                  <a:pt x="42988" y="0"/>
                  <a:pt x="96017" y="0"/>
                </a:cubicBezTo>
                <a:close/>
              </a:path>
            </a:pathLst>
          </a:custGeom>
          <a:gradFill flip="none" rotWithShape="1">
            <a:gsLst>
              <a:gs pos="0">
                <a:schemeClr val="bg1">
                  <a:alpha val="33000"/>
                </a:schemeClr>
              </a:gs>
              <a:gs pos="77000">
                <a:schemeClr val="bg1"/>
              </a:gs>
            </a:gsLst>
            <a:lin ang="16200000" scaled="1"/>
            <a:tileRect/>
          </a:gradFill>
          <a:ln>
            <a:solidFill>
              <a:schemeClr val="accent4"/>
            </a:solidFill>
          </a:ln>
          <a:effectLst>
            <a:outerShdw blurRad="342900" sx="94000" sy="94000" algn="ctr" rotWithShape="0">
              <a:srgbClr val="3171B7">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01" name="任意多边形: 形状 100"/>
          <p:cNvSpPr/>
          <p:nvPr/>
        </p:nvSpPr>
        <p:spPr>
          <a:xfrm>
            <a:off x="8163414" y="2466546"/>
            <a:ext cx="3116378" cy="4391454"/>
          </a:xfrm>
          <a:custGeom>
            <a:avLst/>
            <a:gdLst>
              <a:gd name="connsiteX0" fmla="*/ 108699 w 3116378"/>
              <a:gd name="connsiteY0" fmla="*/ 0 h 4391454"/>
              <a:gd name="connsiteX1" fmla="*/ 3007679 w 3116378"/>
              <a:gd name="connsiteY1" fmla="*/ 0 h 4391454"/>
              <a:gd name="connsiteX2" fmla="*/ 3116378 w 3116378"/>
              <a:gd name="connsiteY2" fmla="*/ 108699 h 4391454"/>
              <a:gd name="connsiteX3" fmla="*/ 3116378 w 3116378"/>
              <a:gd name="connsiteY3" fmla="*/ 4355147 h 4391454"/>
              <a:gd name="connsiteX4" fmla="*/ 3109048 w 3116378"/>
              <a:gd name="connsiteY4" fmla="*/ 4391454 h 4391454"/>
              <a:gd name="connsiteX5" fmla="*/ 7330 w 3116378"/>
              <a:gd name="connsiteY5" fmla="*/ 4391454 h 4391454"/>
              <a:gd name="connsiteX6" fmla="*/ 0 w 3116378"/>
              <a:gd name="connsiteY6" fmla="*/ 4355147 h 4391454"/>
              <a:gd name="connsiteX7" fmla="*/ 0 w 3116378"/>
              <a:gd name="connsiteY7" fmla="*/ 108699 h 4391454"/>
              <a:gd name="connsiteX8" fmla="*/ 108699 w 3116378"/>
              <a:gd name="connsiteY8" fmla="*/ 0 h 439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6378" h="4391454">
                <a:moveTo>
                  <a:pt x="108699" y="0"/>
                </a:moveTo>
                <a:lnTo>
                  <a:pt x="3007679" y="0"/>
                </a:lnTo>
                <a:cubicBezTo>
                  <a:pt x="3067712" y="0"/>
                  <a:pt x="3116378" y="48666"/>
                  <a:pt x="3116378" y="108699"/>
                </a:cubicBezTo>
                <a:lnTo>
                  <a:pt x="3116378" y="4355147"/>
                </a:lnTo>
                <a:lnTo>
                  <a:pt x="3109048" y="4391454"/>
                </a:lnTo>
                <a:lnTo>
                  <a:pt x="7330" y="4391454"/>
                </a:lnTo>
                <a:lnTo>
                  <a:pt x="0" y="4355147"/>
                </a:lnTo>
                <a:lnTo>
                  <a:pt x="0" y="108699"/>
                </a:lnTo>
                <a:cubicBezTo>
                  <a:pt x="0" y="48666"/>
                  <a:pt x="48666" y="0"/>
                  <a:pt x="108699" y="0"/>
                </a:cubicBezTo>
                <a:close/>
              </a:path>
            </a:pathLst>
          </a:custGeom>
          <a:gradFill flip="none" rotWithShape="1">
            <a:gsLst>
              <a:gs pos="0">
                <a:schemeClr val="bg1">
                  <a:alpha val="33000"/>
                </a:schemeClr>
              </a:gs>
              <a:gs pos="77000">
                <a:schemeClr val="bg1"/>
              </a:gs>
            </a:gsLst>
            <a:lin ang="16200000" scaled="1"/>
            <a:tileRect/>
          </a:gradFill>
          <a:ln>
            <a:solidFill>
              <a:schemeClr val="accent4"/>
            </a:solidFill>
          </a:ln>
          <a:effectLst>
            <a:outerShdw blurRad="342900" sx="94000" sy="94000" algn="ctr" rotWithShape="0">
              <a:srgbClr val="3171B7">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99" name="任意多边形: 形状 98"/>
          <p:cNvSpPr/>
          <p:nvPr/>
        </p:nvSpPr>
        <p:spPr>
          <a:xfrm>
            <a:off x="4750808" y="3479802"/>
            <a:ext cx="2674014" cy="3378199"/>
          </a:xfrm>
          <a:custGeom>
            <a:avLst/>
            <a:gdLst>
              <a:gd name="connsiteX0" fmla="*/ 75434 w 2674014"/>
              <a:gd name="connsiteY0" fmla="*/ 0 h 3378199"/>
              <a:gd name="connsiteX1" fmla="*/ 2598580 w 2674014"/>
              <a:gd name="connsiteY1" fmla="*/ 0 h 3378199"/>
              <a:gd name="connsiteX2" fmla="*/ 2674014 w 2674014"/>
              <a:gd name="connsiteY2" fmla="*/ 121320 h 3378199"/>
              <a:gd name="connsiteX3" fmla="*/ 2674014 w 2674014"/>
              <a:gd name="connsiteY3" fmla="*/ 3378199 h 3378199"/>
              <a:gd name="connsiteX4" fmla="*/ 0 w 2674014"/>
              <a:gd name="connsiteY4" fmla="*/ 3378199 h 3378199"/>
              <a:gd name="connsiteX5" fmla="*/ 0 w 2674014"/>
              <a:gd name="connsiteY5" fmla="*/ 121320 h 3378199"/>
              <a:gd name="connsiteX6" fmla="*/ 75434 w 2674014"/>
              <a:gd name="connsiteY6" fmla="*/ 0 h 337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014" h="3378199">
                <a:moveTo>
                  <a:pt x="75434" y="0"/>
                </a:moveTo>
                <a:lnTo>
                  <a:pt x="2598580" y="0"/>
                </a:lnTo>
                <a:cubicBezTo>
                  <a:pt x="2640241" y="0"/>
                  <a:pt x="2674014" y="54317"/>
                  <a:pt x="2674014" y="121320"/>
                </a:cubicBezTo>
                <a:lnTo>
                  <a:pt x="2674014" y="3378199"/>
                </a:lnTo>
                <a:lnTo>
                  <a:pt x="0" y="3378199"/>
                </a:lnTo>
                <a:lnTo>
                  <a:pt x="0" y="121320"/>
                </a:lnTo>
                <a:cubicBezTo>
                  <a:pt x="0" y="54317"/>
                  <a:pt x="33773" y="0"/>
                  <a:pt x="75434" y="0"/>
                </a:cubicBezTo>
                <a:close/>
              </a:path>
            </a:pathLst>
          </a:custGeom>
          <a:solidFill>
            <a:srgbClr val="F7F7F7"/>
          </a:solidFill>
          <a:ln w="12700" cap="flat" cmpd="sng" algn="ctr">
            <a:solidFill>
              <a:schemeClr val="accent4">
                <a:lumMod val="20000"/>
                <a:lumOff val="80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00" name="任意多边形: 形状 99"/>
          <p:cNvSpPr/>
          <p:nvPr/>
        </p:nvSpPr>
        <p:spPr>
          <a:xfrm>
            <a:off x="8384596" y="3479802"/>
            <a:ext cx="2674014" cy="3378199"/>
          </a:xfrm>
          <a:custGeom>
            <a:avLst/>
            <a:gdLst>
              <a:gd name="connsiteX0" fmla="*/ 75434 w 2674014"/>
              <a:gd name="connsiteY0" fmla="*/ 0 h 3378199"/>
              <a:gd name="connsiteX1" fmla="*/ 2598580 w 2674014"/>
              <a:gd name="connsiteY1" fmla="*/ 0 h 3378199"/>
              <a:gd name="connsiteX2" fmla="*/ 2674014 w 2674014"/>
              <a:gd name="connsiteY2" fmla="*/ 120213 h 3378199"/>
              <a:gd name="connsiteX3" fmla="*/ 2674014 w 2674014"/>
              <a:gd name="connsiteY3" fmla="*/ 3378199 h 3378199"/>
              <a:gd name="connsiteX4" fmla="*/ 0 w 2674014"/>
              <a:gd name="connsiteY4" fmla="*/ 3378199 h 3378199"/>
              <a:gd name="connsiteX5" fmla="*/ 0 w 2674014"/>
              <a:gd name="connsiteY5" fmla="*/ 120213 h 3378199"/>
              <a:gd name="connsiteX6" fmla="*/ 75434 w 2674014"/>
              <a:gd name="connsiteY6" fmla="*/ 0 h 337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014" h="3378199">
                <a:moveTo>
                  <a:pt x="75434" y="0"/>
                </a:moveTo>
                <a:lnTo>
                  <a:pt x="2598580" y="0"/>
                </a:lnTo>
                <a:cubicBezTo>
                  <a:pt x="2640241" y="0"/>
                  <a:pt x="2674014" y="53821"/>
                  <a:pt x="2674014" y="120213"/>
                </a:cubicBezTo>
                <a:lnTo>
                  <a:pt x="2674014" y="3378199"/>
                </a:lnTo>
                <a:lnTo>
                  <a:pt x="0" y="3378199"/>
                </a:lnTo>
                <a:lnTo>
                  <a:pt x="0" y="120213"/>
                </a:lnTo>
                <a:cubicBezTo>
                  <a:pt x="0" y="53821"/>
                  <a:pt x="33773" y="0"/>
                  <a:pt x="75434" y="0"/>
                </a:cubicBezTo>
                <a:close/>
              </a:path>
            </a:pathLst>
          </a:custGeom>
          <a:solidFill>
            <a:srgbClr val="F7F7F7"/>
          </a:solidFill>
          <a:ln w="12700" cap="flat" cmpd="sng" algn="ctr">
            <a:solidFill>
              <a:schemeClr val="accent4">
                <a:lumMod val="20000"/>
                <a:lumOff val="80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97" name="任意多边形: 形状 96"/>
          <p:cNvSpPr/>
          <p:nvPr/>
        </p:nvSpPr>
        <p:spPr>
          <a:xfrm>
            <a:off x="912207" y="2466546"/>
            <a:ext cx="3116378" cy="4391454"/>
          </a:xfrm>
          <a:custGeom>
            <a:avLst/>
            <a:gdLst>
              <a:gd name="connsiteX0" fmla="*/ 96016 w 3116378"/>
              <a:gd name="connsiteY0" fmla="*/ 0 h 4391454"/>
              <a:gd name="connsiteX1" fmla="*/ 3020362 w 3116378"/>
              <a:gd name="connsiteY1" fmla="*/ 0 h 4391454"/>
              <a:gd name="connsiteX2" fmla="*/ 3116378 w 3116378"/>
              <a:gd name="connsiteY2" fmla="*/ 96016 h 4391454"/>
              <a:gd name="connsiteX3" fmla="*/ 3116378 w 3116378"/>
              <a:gd name="connsiteY3" fmla="*/ 4355764 h 4391454"/>
              <a:gd name="connsiteX4" fmla="*/ 3109173 w 3116378"/>
              <a:gd name="connsiteY4" fmla="*/ 4391454 h 4391454"/>
              <a:gd name="connsiteX5" fmla="*/ 7206 w 3116378"/>
              <a:gd name="connsiteY5" fmla="*/ 4391454 h 4391454"/>
              <a:gd name="connsiteX6" fmla="*/ 0 w 3116378"/>
              <a:gd name="connsiteY6" fmla="*/ 4355764 h 4391454"/>
              <a:gd name="connsiteX7" fmla="*/ 0 w 3116378"/>
              <a:gd name="connsiteY7" fmla="*/ 96016 h 4391454"/>
              <a:gd name="connsiteX8" fmla="*/ 96016 w 3116378"/>
              <a:gd name="connsiteY8" fmla="*/ 0 h 439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6378" h="4391454">
                <a:moveTo>
                  <a:pt x="96016" y="0"/>
                </a:moveTo>
                <a:lnTo>
                  <a:pt x="3020362" y="0"/>
                </a:lnTo>
                <a:cubicBezTo>
                  <a:pt x="3073390" y="0"/>
                  <a:pt x="3116378" y="42988"/>
                  <a:pt x="3116378" y="96016"/>
                </a:cubicBezTo>
                <a:lnTo>
                  <a:pt x="3116378" y="4355764"/>
                </a:lnTo>
                <a:lnTo>
                  <a:pt x="3109173" y="4391454"/>
                </a:lnTo>
                <a:lnTo>
                  <a:pt x="7206" y="4391454"/>
                </a:lnTo>
                <a:lnTo>
                  <a:pt x="0" y="4355764"/>
                </a:lnTo>
                <a:lnTo>
                  <a:pt x="0" y="96016"/>
                </a:lnTo>
                <a:cubicBezTo>
                  <a:pt x="0" y="42988"/>
                  <a:pt x="42988" y="0"/>
                  <a:pt x="96016" y="0"/>
                </a:cubicBezTo>
                <a:close/>
              </a:path>
            </a:pathLst>
          </a:custGeom>
          <a:gradFill flip="none" rotWithShape="1">
            <a:gsLst>
              <a:gs pos="0">
                <a:schemeClr val="bg1">
                  <a:alpha val="33000"/>
                </a:schemeClr>
              </a:gs>
              <a:gs pos="77000">
                <a:schemeClr val="bg1"/>
              </a:gs>
            </a:gsLst>
            <a:lin ang="16200000" scaled="1"/>
            <a:tileRect/>
          </a:gradFill>
          <a:ln>
            <a:solidFill>
              <a:schemeClr val="accent4"/>
            </a:solidFill>
          </a:ln>
          <a:effectLst>
            <a:outerShdw blurRad="342900" sx="94000" sy="94000" algn="ctr" rotWithShape="0">
              <a:srgbClr val="3171B7">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96" name="任意多边形: 形状 95"/>
          <p:cNvSpPr/>
          <p:nvPr/>
        </p:nvSpPr>
        <p:spPr>
          <a:xfrm>
            <a:off x="1133389" y="3479802"/>
            <a:ext cx="2674014" cy="3378199"/>
          </a:xfrm>
          <a:custGeom>
            <a:avLst/>
            <a:gdLst>
              <a:gd name="connsiteX0" fmla="*/ 75434 w 2674014"/>
              <a:gd name="connsiteY0" fmla="*/ 0 h 3378199"/>
              <a:gd name="connsiteX1" fmla="*/ 2598580 w 2674014"/>
              <a:gd name="connsiteY1" fmla="*/ 0 h 3378199"/>
              <a:gd name="connsiteX2" fmla="*/ 2674014 w 2674014"/>
              <a:gd name="connsiteY2" fmla="*/ 122424 h 3378199"/>
              <a:gd name="connsiteX3" fmla="*/ 2674014 w 2674014"/>
              <a:gd name="connsiteY3" fmla="*/ 3378199 h 3378199"/>
              <a:gd name="connsiteX4" fmla="*/ 0 w 2674014"/>
              <a:gd name="connsiteY4" fmla="*/ 3378199 h 3378199"/>
              <a:gd name="connsiteX5" fmla="*/ 0 w 2674014"/>
              <a:gd name="connsiteY5" fmla="*/ 122424 h 3378199"/>
              <a:gd name="connsiteX6" fmla="*/ 75434 w 2674014"/>
              <a:gd name="connsiteY6" fmla="*/ 0 h 337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014" h="3378199">
                <a:moveTo>
                  <a:pt x="75434" y="0"/>
                </a:moveTo>
                <a:lnTo>
                  <a:pt x="2598580" y="0"/>
                </a:lnTo>
                <a:cubicBezTo>
                  <a:pt x="2640241" y="0"/>
                  <a:pt x="2674014" y="54811"/>
                  <a:pt x="2674014" y="122424"/>
                </a:cubicBezTo>
                <a:lnTo>
                  <a:pt x="2674014" y="3378199"/>
                </a:lnTo>
                <a:lnTo>
                  <a:pt x="0" y="3378199"/>
                </a:lnTo>
                <a:lnTo>
                  <a:pt x="0" y="122424"/>
                </a:lnTo>
                <a:cubicBezTo>
                  <a:pt x="0" y="54811"/>
                  <a:pt x="33773" y="0"/>
                  <a:pt x="75434" y="0"/>
                </a:cubicBezTo>
                <a:close/>
              </a:path>
            </a:pathLst>
          </a:custGeom>
          <a:solidFill>
            <a:srgbClr val="F7F7F7"/>
          </a:solidFill>
          <a:ln w="12700" cap="flat" cmpd="sng" algn="ctr">
            <a:solidFill>
              <a:schemeClr val="accent4">
                <a:lumMod val="20000"/>
                <a:lumOff val="80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8" name="TextBox 21"/>
          <p:cNvSpPr txBox="1"/>
          <p:nvPr/>
        </p:nvSpPr>
        <p:spPr>
          <a:xfrm>
            <a:off x="1284534" y="3771206"/>
            <a:ext cx="2371725" cy="2124556"/>
          </a:xfrm>
          <a:prstGeom prst="rect">
            <a:avLst/>
          </a:prstGeom>
          <a:noFill/>
        </p:spPr>
        <p:txBody>
          <a:bodyPr wrap="square" rtlCol="0">
            <a:spAutoFit/>
          </a:bodyPr>
          <a:lstStyle/>
          <a:p>
            <a:pPr>
              <a:lnSpc>
                <a:spcPct val="140000"/>
              </a:lnSpc>
            </a:pPr>
            <a:r>
              <a:rPr lang="zh-CN" altLang="en-US" sz="1600" dirty="0">
                <a:latin typeface="宋体" panose="02010600030101010101" pitchFamily="2" charset="-122"/>
                <a:ea typeface="宋体" panose="02010600030101010101" pitchFamily="2" charset="-122"/>
                <a:cs typeface="宋体" panose="02010600030101010101" pitchFamily="2" charset="-122"/>
              </a:rPr>
              <a:t>根据用户的活动自动定制移动设备的行为：例如，如果用户在慢跑时直接向语音信箱发送呼叫；上下楼梯时减少手机振动响应等等。</a:t>
            </a:r>
            <a:endParaRPr lang="en-US" altLang="zh-CN" sz="1600" dirty="0">
              <a:solidFill>
                <a:schemeClr val="tx1">
                  <a:lumMod val="65000"/>
                  <a:lumOff val="35000"/>
                </a:schemeClr>
              </a:solidFill>
              <a:cs typeface="+mn-ea"/>
              <a:sym typeface="+mn-lt"/>
            </a:endParaRPr>
          </a:p>
        </p:txBody>
      </p:sp>
      <p:sp>
        <p:nvSpPr>
          <p:cNvPr id="80" name="TextBox 21"/>
          <p:cNvSpPr txBox="1"/>
          <p:nvPr/>
        </p:nvSpPr>
        <p:spPr>
          <a:xfrm>
            <a:off x="4901953" y="3771206"/>
            <a:ext cx="2371725" cy="1764329"/>
          </a:xfrm>
          <a:prstGeom prst="rect">
            <a:avLst/>
          </a:prstGeom>
          <a:noFill/>
        </p:spPr>
        <p:txBody>
          <a:bodyPr wrap="square" rtlCol="0">
            <a:spAutoFit/>
          </a:bodyPr>
          <a:lstStyle/>
          <a:p>
            <a:pPr>
              <a:lnSpc>
                <a:spcPct val="140000"/>
              </a:lnSpc>
            </a:pPr>
            <a:r>
              <a:rPr lang="zh-CN" altLang="en-US" sz="1600" dirty="0">
                <a:latin typeface="宋体" panose="02010600030101010101" pitchFamily="2" charset="-122"/>
                <a:ea typeface="宋体" panose="02010600030101010101" pitchFamily="2" charset="-122"/>
                <a:cs typeface="宋体" panose="02010600030101010101" pitchFamily="2" charset="-122"/>
              </a:rPr>
              <a:t>监测评估用户活动，生成一个日</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周的活动轮廓来判断用户（缺乏锻炼的用户人群</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是否在进行健康的运动。</a:t>
            </a:r>
            <a:endParaRPr lang="en-US" altLang="zh-CN" sz="1600" dirty="0">
              <a:latin typeface="宋体" panose="02010600030101010101" pitchFamily="2" charset="-122"/>
              <a:ea typeface="宋体" panose="02010600030101010101" pitchFamily="2" charset="-122"/>
              <a:cs typeface="宋体" panose="02010600030101010101" pitchFamily="2" charset="-122"/>
            </a:endParaRPr>
          </a:p>
        </p:txBody>
      </p:sp>
      <p:sp>
        <p:nvSpPr>
          <p:cNvPr id="82" name="TextBox 21"/>
          <p:cNvSpPr txBox="1"/>
          <p:nvPr/>
        </p:nvSpPr>
        <p:spPr>
          <a:xfrm>
            <a:off x="8535741" y="3771206"/>
            <a:ext cx="2371725" cy="2472087"/>
          </a:xfrm>
          <a:prstGeom prst="rect">
            <a:avLst/>
          </a:prstGeom>
          <a:noFill/>
        </p:spPr>
        <p:txBody>
          <a:bodyPr wrap="square" rtlCol="0">
            <a:spAutoFit/>
          </a:bodyPr>
          <a:lstStyle/>
          <a:p>
            <a:pPr>
              <a:lnSpc>
                <a:spcPct val="140000"/>
              </a:lnSpc>
            </a:pPr>
            <a:r>
              <a:rPr lang="zh-CN" altLang="en-US" sz="1600" dirty="0">
                <a:solidFill>
                  <a:schemeClr val="tx1">
                    <a:lumMod val="65000"/>
                    <a:lumOff val="35000"/>
                  </a:schemeClr>
                </a:solidFill>
                <a:cs typeface="+mn-ea"/>
                <a:sym typeface="+mn-lt"/>
              </a:rPr>
              <a:t>在仅用加速传感器</a:t>
            </a:r>
            <a:r>
              <a:rPr lang="en-US" altLang="zh-CN" sz="1600" dirty="0">
                <a:solidFill>
                  <a:schemeClr val="tx1">
                    <a:lumMod val="65000"/>
                    <a:lumOff val="35000"/>
                  </a:schemeClr>
                </a:solidFill>
                <a:cs typeface="+mn-ea"/>
                <a:sym typeface="+mn-lt"/>
              </a:rPr>
              <a:t>10s</a:t>
            </a:r>
            <a:r>
              <a:rPr lang="zh-CN" altLang="en-US" sz="1600" dirty="0">
                <a:solidFill>
                  <a:schemeClr val="tx1">
                    <a:lumMod val="65000"/>
                    <a:lumOff val="35000"/>
                  </a:schemeClr>
                </a:solidFill>
                <a:cs typeface="+mn-ea"/>
                <a:sym typeface="+mn-lt"/>
              </a:rPr>
              <a:t>的数据就可以达到最高</a:t>
            </a:r>
            <a:r>
              <a:rPr lang="en-US" altLang="zh-CN" sz="1600" dirty="0">
                <a:solidFill>
                  <a:schemeClr val="tx1">
                    <a:lumMod val="65000"/>
                    <a:lumOff val="35000"/>
                  </a:schemeClr>
                </a:solidFill>
                <a:cs typeface="+mn-ea"/>
                <a:sym typeface="+mn-lt"/>
              </a:rPr>
              <a:t>90%</a:t>
            </a:r>
            <a:r>
              <a:rPr lang="zh-CN" altLang="en-US" sz="1600" dirty="0">
                <a:solidFill>
                  <a:schemeClr val="tx1">
                    <a:lumMod val="65000"/>
                    <a:lumOff val="35000"/>
                  </a:schemeClr>
                </a:solidFill>
                <a:cs typeface="+mn-ea"/>
                <a:sym typeface="+mn-lt"/>
              </a:rPr>
              <a:t>以上的准确率。通过添加其他类型传感器，可以识别更复杂、更多样的人类活动如游泳、跳绳、爬山等等。（）</a:t>
            </a:r>
            <a:endParaRPr lang="en-US" altLang="zh-CN" sz="1600" dirty="0">
              <a:solidFill>
                <a:schemeClr val="tx1">
                  <a:lumMod val="65000"/>
                  <a:lumOff val="35000"/>
                </a:schemeClr>
              </a:solidFill>
              <a:cs typeface="+mn-ea"/>
              <a:sym typeface="+mn-lt"/>
            </a:endParaRPr>
          </a:p>
        </p:txBody>
      </p:sp>
      <p:grpSp>
        <p:nvGrpSpPr>
          <p:cNvPr id="123" name="组合 122"/>
          <p:cNvGrpSpPr/>
          <p:nvPr/>
        </p:nvGrpSpPr>
        <p:grpSpPr>
          <a:xfrm>
            <a:off x="3113485" y="6006395"/>
            <a:ext cx="359022" cy="88487"/>
            <a:chOff x="11200518" y="251954"/>
            <a:chExt cx="566808" cy="139700"/>
          </a:xfrm>
          <a:solidFill>
            <a:schemeClr val="accent4"/>
          </a:solidFill>
        </p:grpSpPr>
        <p:sp>
          <p:nvSpPr>
            <p:cNvPr id="124" name="椭圆 123"/>
            <p:cNvSpPr/>
            <p:nvPr/>
          </p:nvSpPr>
          <p:spPr>
            <a:xfrm>
              <a:off x="1120051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5" name="椭圆 124"/>
            <p:cNvSpPr/>
            <p:nvPr/>
          </p:nvSpPr>
          <p:spPr>
            <a:xfrm>
              <a:off x="1140625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cs typeface="+mn-ea"/>
                <a:sym typeface="+mn-lt"/>
              </a:endParaRPr>
            </a:p>
          </p:txBody>
        </p:sp>
        <p:sp>
          <p:nvSpPr>
            <p:cNvPr id="126" name="椭圆 125"/>
            <p:cNvSpPr/>
            <p:nvPr/>
          </p:nvSpPr>
          <p:spPr>
            <a:xfrm>
              <a:off x="11627626"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7" name="组合 126"/>
          <p:cNvGrpSpPr/>
          <p:nvPr/>
        </p:nvGrpSpPr>
        <p:grpSpPr>
          <a:xfrm>
            <a:off x="6743097" y="6006395"/>
            <a:ext cx="359022" cy="88487"/>
            <a:chOff x="11200518" y="251954"/>
            <a:chExt cx="566808" cy="139700"/>
          </a:xfrm>
          <a:solidFill>
            <a:schemeClr val="accent4"/>
          </a:solidFill>
        </p:grpSpPr>
        <p:sp>
          <p:nvSpPr>
            <p:cNvPr id="128" name="椭圆 127"/>
            <p:cNvSpPr/>
            <p:nvPr/>
          </p:nvSpPr>
          <p:spPr>
            <a:xfrm>
              <a:off x="1120051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椭圆 128"/>
            <p:cNvSpPr/>
            <p:nvPr/>
          </p:nvSpPr>
          <p:spPr>
            <a:xfrm>
              <a:off x="1140625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cs typeface="+mn-ea"/>
                <a:sym typeface="+mn-lt"/>
              </a:endParaRPr>
            </a:p>
          </p:txBody>
        </p:sp>
        <p:sp>
          <p:nvSpPr>
            <p:cNvPr id="130" name="椭圆 129"/>
            <p:cNvSpPr/>
            <p:nvPr/>
          </p:nvSpPr>
          <p:spPr>
            <a:xfrm>
              <a:off x="11627626"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1" name="组合 130"/>
          <p:cNvGrpSpPr/>
          <p:nvPr/>
        </p:nvGrpSpPr>
        <p:grpSpPr>
          <a:xfrm>
            <a:off x="10372709" y="6006395"/>
            <a:ext cx="359022" cy="88487"/>
            <a:chOff x="11200518" y="251954"/>
            <a:chExt cx="566808" cy="139700"/>
          </a:xfrm>
          <a:solidFill>
            <a:schemeClr val="accent4"/>
          </a:solidFill>
        </p:grpSpPr>
        <p:sp>
          <p:nvSpPr>
            <p:cNvPr id="132" name="椭圆 131"/>
            <p:cNvSpPr/>
            <p:nvPr/>
          </p:nvSpPr>
          <p:spPr>
            <a:xfrm>
              <a:off x="1120051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3" name="椭圆 132"/>
            <p:cNvSpPr/>
            <p:nvPr/>
          </p:nvSpPr>
          <p:spPr>
            <a:xfrm>
              <a:off x="1140625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cs typeface="+mn-ea"/>
                <a:sym typeface="+mn-lt"/>
              </a:endParaRPr>
            </a:p>
          </p:txBody>
        </p:sp>
        <p:sp>
          <p:nvSpPr>
            <p:cNvPr id="134" name="椭圆 133"/>
            <p:cNvSpPr/>
            <p:nvPr/>
          </p:nvSpPr>
          <p:spPr>
            <a:xfrm>
              <a:off x="11627626"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 name="组合 2"/>
          <p:cNvGrpSpPr/>
          <p:nvPr/>
        </p:nvGrpSpPr>
        <p:grpSpPr>
          <a:xfrm>
            <a:off x="1182635" y="2785411"/>
            <a:ext cx="2749916" cy="495838"/>
            <a:chOff x="1678866" y="2747638"/>
            <a:chExt cx="2749916" cy="495838"/>
          </a:xfrm>
        </p:grpSpPr>
        <p:sp>
          <p:nvSpPr>
            <p:cNvPr id="60" name="TextBox 20"/>
            <p:cNvSpPr txBox="1"/>
            <p:nvPr/>
          </p:nvSpPr>
          <p:spPr>
            <a:xfrm>
              <a:off x="2108651" y="2841763"/>
              <a:ext cx="2320131" cy="369332"/>
            </a:xfrm>
            <a:prstGeom prst="rect">
              <a:avLst/>
            </a:prstGeom>
            <a:noFill/>
          </p:spPr>
          <p:txBody>
            <a:bodyPr wrap="square" rtlCol="0">
              <a:spAutoFit/>
            </a:bodyPr>
            <a:lstStyle/>
            <a:p>
              <a:r>
                <a:rPr lang="zh-CN" altLang="en-US" b="1" dirty="0">
                  <a:solidFill>
                    <a:schemeClr val="accent1"/>
                  </a:solidFill>
                  <a:latin typeface="+mj-ea"/>
                  <a:ea typeface="+mj-ea"/>
                  <a:cs typeface="+mn-ea"/>
                  <a:sym typeface="+mn-lt"/>
                </a:rPr>
                <a:t>手机个性化服务</a:t>
              </a:r>
            </a:p>
          </p:txBody>
        </p:sp>
        <p:sp>
          <p:nvSpPr>
            <p:cNvPr id="2" name="椭圆 1"/>
            <p:cNvSpPr/>
            <p:nvPr/>
          </p:nvSpPr>
          <p:spPr>
            <a:xfrm>
              <a:off x="1678866" y="2747638"/>
              <a:ext cx="495838" cy="4958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Object 800011"/>
            <p:cNvSpPr txBox="1"/>
            <p:nvPr/>
          </p:nvSpPr>
          <p:spPr>
            <a:xfrm>
              <a:off x="1723967" y="2810891"/>
              <a:ext cx="405636" cy="369332"/>
            </a:xfrm>
            <a:prstGeom prst="rect">
              <a:avLst/>
            </a:prstGeom>
          </p:spPr>
          <p:txBody>
            <a:bodyPr vert="horz" lIns="47856" tIns="23928" rIns="47856" bIns="23928" rtlCol="0" anchor="t" anchorCtr="0">
              <a:noAutofit/>
            </a:bodyPr>
            <a:lstStyle/>
            <a:p>
              <a:pPr algn="ctr">
                <a:lnSpc>
                  <a:spcPct val="114000"/>
                </a:lnSpc>
              </a:pPr>
              <a:r>
                <a:rPr lang="en-US" altLang="zh-CN" b="1" dirty="0">
                  <a:solidFill>
                    <a:schemeClr val="bg1"/>
                  </a:solidFill>
                  <a:latin typeface="+mj-ea"/>
                  <a:ea typeface="+mj-ea"/>
                  <a:cs typeface="+mn-ea"/>
                  <a:sym typeface="+mn-lt"/>
                </a:rPr>
                <a:t>01</a:t>
              </a:r>
              <a:endParaRPr lang="zh-CN" altLang="en-US" b="1" dirty="0">
                <a:solidFill>
                  <a:schemeClr val="bg1"/>
                </a:solidFill>
                <a:latin typeface="+mj-ea"/>
                <a:ea typeface="+mj-ea"/>
                <a:cs typeface="+mn-ea"/>
                <a:sym typeface="+mn-lt"/>
              </a:endParaRPr>
            </a:p>
          </p:txBody>
        </p:sp>
      </p:grpSp>
      <p:grpSp>
        <p:nvGrpSpPr>
          <p:cNvPr id="6" name="组合 5"/>
          <p:cNvGrpSpPr/>
          <p:nvPr/>
        </p:nvGrpSpPr>
        <p:grpSpPr>
          <a:xfrm>
            <a:off x="4850797" y="2785411"/>
            <a:ext cx="2634576" cy="495838"/>
            <a:chOff x="5305126" y="2747638"/>
            <a:chExt cx="2634576" cy="495838"/>
          </a:xfrm>
        </p:grpSpPr>
        <p:sp>
          <p:nvSpPr>
            <p:cNvPr id="56" name="TextBox 20"/>
            <p:cNvSpPr txBox="1"/>
            <p:nvPr/>
          </p:nvSpPr>
          <p:spPr>
            <a:xfrm>
              <a:off x="5735537" y="2841763"/>
              <a:ext cx="2204165" cy="369332"/>
            </a:xfrm>
            <a:prstGeom prst="rect">
              <a:avLst/>
            </a:prstGeom>
            <a:noFill/>
          </p:spPr>
          <p:txBody>
            <a:bodyPr wrap="square" rtlCol="0">
              <a:spAutoFit/>
            </a:bodyPr>
            <a:lstStyle/>
            <a:p>
              <a:r>
                <a:rPr lang="zh-CN" altLang="en-US" b="1" dirty="0">
                  <a:solidFill>
                    <a:schemeClr val="accent1"/>
                  </a:solidFill>
                  <a:latin typeface="+mj-ea"/>
                  <a:ea typeface="+mj-ea"/>
                  <a:cs typeface="+mn-ea"/>
                  <a:sym typeface="+mn-lt"/>
                </a:rPr>
                <a:t>生命健康信息</a:t>
              </a:r>
            </a:p>
          </p:txBody>
        </p:sp>
        <p:sp>
          <p:nvSpPr>
            <p:cNvPr id="64" name="椭圆 63"/>
            <p:cNvSpPr/>
            <p:nvPr/>
          </p:nvSpPr>
          <p:spPr>
            <a:xfrm>
              <a:off x="5305126" y="2747638"/>
              <a:ext cx="495838" cy="4958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Object 800011"/>
            <p:cNvSpPr txBox="1"/>
            <p:nvPr/>
          </p:nvSpPr>
          <p:spPr>
            <a:xfrm>
              <a:off x="5305127" y="2810891"/>
              <a:ext cx="495837" cy="369332"/>
            </a:xfrm>
            <a:prstGeom prst="rect">
              <a:avLst/>
            </a:prstGeom>
          </p:spPr>
          <p:txBody>
            <a:bodyPr vert="horz" lIns="47856" tIns="23928" rIns="47856" bIns="23928" rtlCol="0" anchor="t" anchorCtr="0">
              <a:noAutofit/>
            </a:bodyPr>
            <a:lstStyle/>
            <a:p>
              <a:pPr algn="ctr">
                <a:lnSpc>
                  <a:spcPct val="114000"/>
                </a:lnSpc>
              </a:pPr>
              <a:r>
                <a:rPr lang="en-US" altLang="zh-CN" b="1" dirty="0">
                  <a:solidFill>
                    <a:schemeClr val="bg1"/>
                  </a:solidFill>
                  <a:latin typeface="+mj-ea"/>
                  <a:ea typeface="+mj-ea"/>
                  <a:cs typeface="+mn-ea"/>
                  <a:sym typeface="+mn-lt"/>
                </a:rPr>
                <a:t>02</a:t>
              </a:r>
              <a:endParaRPr lang="zh-CN" altLang="en-US" b="1" dirty="0">
                <a:solidFill>
                  <a:schemeClr val="bg1"/>
                </a:solidFill>
                <a:latin typeface="+mj-ea"/>
                <a:ea typeface="+mj-ea"/>
                <a:cs typeface="+mn-ea"/>
                <a:sym typeface="+mn-lt"/>
              </a:endParaRPr>
            </a:p>
          </p:txBody>
        </p:sp>
      </p:grpSp>
      <p:grpSp>
        <p:nvGrpSpPr>
          <p:cNvPr id="4" name="组合 3"/>
          <p:cNvGrpSpPr/>
          <p:nvPr/>
        </p:nvGrpSpPr>
        <p:grpSpPr>
          <a:xfrm>
            <a:off x="8409935" y="2800358"/>
            <a:ext cx="2553388" cy="495838"/>
            <a:chOff x="8908229" y="2747638"/>
            <a:chExt cx="2553388" cy="495838"/>
          </a:xfrm>
        </p:grpSpPr>
        <p:sp>
          <p:nvSpPr>
            <p:cNvPr id="66" name="TextBox 20"/>
            <p:cNvSpPr txBox="1"/>
            <p:nvPr/>
          </p:nvSpPr>
          <p:spPr>
            <a:xfrm>
              <a:off x="9338015" y="2841763"/>
              <a:ext cx="2123602" cy="369332"/>
            </a:xfrm>
            <a:prstGeom prst="rect">
              <a:avLst/>
            </a:prstGeom>
            <a:noFill/>
          </p:spPr>
          <p:txBody>
            <a:bodyPr wrap="square" rtlCol="0">
              <a:spAutoFit/>
            </a:bodyPr>
            <a:lstStyle/>
            <a:p>
              <a:r>
                <a:rPr lang="zh-CN" altLang="en-US" b="1" dirty="0">
                  <a:solidFill>
                    <a:schemeClr val="accent1"/>
                  </a:solidFill>
                  <a:latin typeface="+mj-ea"/>
                  <a:ea typeface="+mj-ea"/>
                  <a:cs typeface="+mn-ea"/>
                  <a:sym typeface="+mn-lt"/>
                </a:rPr>
                <a:t>用户行为模式分析</a:t>
              </a:r>
            </a:p>
          </p:txBody>
        </p:sp>
        <p:sp>
          <p:nvSpPr>
            <p:cNvPr id="77" name="椭圆 76"/>
            <p:cNvSpPr/>
            <p:nvPr/>
          </p:nvSpPr>
          <p:spPr>
            <a:xfrm>
              <a:off x="8908229" y="2747638"/>
              <a:ext cx="495838" cy="4958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Object 800011"/>
            <p:cNvSpPr txBox="1"/>
            <p:nvPr/>
          </p:nvSpPr>
          <p:spPr>
            <a:xfrm>
              <a:off x="8920304" y="2810891"/>
              <a:ext cx="471688" cy="369332"/>
            </a:xfrm>
            <a:prstGeom prst="rect">
              <a:avLst/>
            </a:prstGeom>
          </p:spPr>
          <p:txBody>
            <a:bodyPr vert="horz" lIns="47856" tIns="23928" rIns="47856" bIns="23928" rtlCol="0" anchor="t" anchorCtr="0">
              <a:noAutofit/>
            </a:bodyPr>
            <a:lstStyle/>
            <a:p>
              <a:pPr algn="ctr">
                <a:lnSpc>
                  <a:spcPct val="114000"/>
                </a:lnSpc>
              </a:pPr>
              <a:r>
                <a:rPr lang="en-US" altLang="zh-CN" b="1" dirty="0">
                  <a:solidFill>
                    <a:schemeClr val="bg1"/>
                  </a:solidFill>
                  <a:latin typeface="+mj-ea"/>
                  <a:ea typeface="+mj-ea"/>
                  <a:cs typeface="+mn-ea"/>
                  <a:sym typeface="+mn-lt"/>
                </a:rPr>
                <a:t>03</a:t>
              </a:r>
              <a:endParaRPr lang="zh-CN" altLang="en-US" b="1" dirty="0">
                <a:solidFill>
                  <a:schemeClr val="bg1"/>
                </a:solidFill>
                <a:latin typeface="+mj-ea"/>
                <a:ea typeface="+mj-ea"/>
                <a:cs typeface="+mn-ea"/>
                <a:sym typeface="+mn-lt"/>
              </a:endParaRPr>
            </a:p>
          </p:txBody>
        </p:sp>
      </p:grpSp>
      <p:grpSp>
        <p:nvGrpSpPr>
          <p:cNvPr id="8" name="组合 7"/>
          <p:cNvGrpSpPr/>
          <p:nvPr/>
        </p:nvGrpSpPr>
        <p:grpSpPr>
          <a:xfrm>
            <a:off x="0" y="6673484"/>
            <a:ext cx="12192000" cy="218800"/>
            <a:chOff x="0" y="6595350"/>
            <a:chExt cx="12192000" cy="284241"/>
          </a:xfrm>
        </p:grpSpPr>
        <p:sp>
          <p:nvSpPr>
            <p:cNvPr id="9" name="任意多边形: 形状 8"/>
            <p:cNvSpPr/>
            <p:nvPr/>
          </p:nvSpPr>
          <p:spPr>
            <a:xfrm flipH="1">
              <a:off x="219199" y="6595353"/>
              <a:ext cx="4229552" cy="262647"/>
            </a:xfrm>
            <a:custGeom>
              <a:avLst/>
              <a:gdLst>
                <a:gd name="connsiteX0" fmla="*/ 120198 w 4229552"/>
                <a:gd name="connsiteY0" fmla="*/ 0 h 175993"/>
                <a:gd name="connsiteX1" fmla="*/ 4229552 w 4229552"/>
                <a:gd name="connsiteY1" fmla="*/ 0 h 175993"/>
                <a:gd name="connsiteX2" fmla="*/ 4229552 w 4229552"/>
                <a:gd name="connsiteY2" fmla="*/ 175993 h 175993"/>
                <a:gd name="connsiteX3" fmla="*/ 0 w 4229552"/>
                <a:gd name="connsiteY3" fmla="*/ 175993 h 175993"/>
              </a:gdLst>
              <a:ahLst/>
              <a:cxnLst>
                <a:cxn ang="0">
                  <a:pos x="connsiteX0" y="connsiteY0"/>
                </a:cxn>
                <a:cxn ang="0">
                  <a:pos x="connsiteX1" y="connsiteY1"/>
                </a:cxn>
                <a:cxn ang="0">
                  <a:pos x="connsiteX2" y="connsiteY2"/>
                </a:cxn>
                <a:cxn ang="0">
                  <a:pos x="connsiteX3" y="connsiteY3"/>
                </a:cxn>
              </a:cxnLst>
              <a:rect l="l" t="t" r="r" b="b"/>
              <a:pathLst>
                <a:path w="4229552" h="175993">
                  <a:moveTo>
                    <a:pt x="120198" y="0"/>
                  </a:moveTo>
                  <a:lnTo>
                    <a:pt x="4229552" y="0"/>
                  </a:lnTo>
                  <a:lnTo>
                    <a:pt x="4229552" y="175993"/>
                  </a:lnTo>
                  <a:lnTo>
                    <a:pt x="0" y="17599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任意多边形: 形状 9"/>
            <p:cNvSpPr/>
            <p:nvPr/>
          </p:nvSpPr>
          <p:spPr>
            <a:xfrm flipV="1">
              <a:off x="0" y="6739900"/>
              <a:ext cx="12192000" cy="139691"/>
            </a:xfrm>
            <a:custGeom>
              <a:avLst/>
              <a:gdLst>
                <a:gd name="connsiteX0" fmla="*/ 0 w 12192000"/>
                <a:gd name="connsiteY0" fmla="*/ 0 h 57516"/>
                <a:gd name="connsiteX1" fmla="*/ 12192000 w 12192000"/>
                <a:gd name="connsiteY1" fmla="*/ 0 h 57516"/>
                <a:gd name="connsiteX2" fmla="*/ 12192000 w 12192000"/>
                <a:gd name="connsiteY2" fmla="*/ 57516 h 57516"/>
                <a:gd name="connsiteX3" fmla="*/ 0 w 12192000"/>
                <a:gd name="connsiteY3" fmla="*/ 57516 h 57516"/>
              </a:gdLst>
              <a:ahLst/>
              <a:cxnLst>
                <a:cxn ang="0">
                  <a:pos x="connsiteX0" y="connsiteY0"/>
                </a:cxn>
                <a:cxn ang="0">
                  <a:pos x="connsiteX1" y="connsiteY1"/>
                </a:cxn>
                <a:cxn ang="0">
                  <a:pos x="connsiteX2" y="connsiteY2"/>
                </a:cxn>
                <a:cxn ang="0">
                  <a:pos x="connsiteX3" y="connsiteY3"/>
                </a:cxn>
              </a:cxnLst>
              <a:rect l="l" t="t" r="r" b="b"/>
              <a:pathLst>
                <a:path w="12192000" h="57516">
                  <a:moveTo>
                    <a:pt x="0" y="0"/>
                  </a:moveTo>
                  <a:lnTo>
                    <a:pt x="12192000" y="0"/>
                  </a:lnTo>
                  <a:lnTo>
                    <a:pt x="12192000" y="57516"/>
                  </a:lnTo>
                  <a:lnTo>
                    <a:pt x="0" y="57516"/>
                  </a:lnTo>
                  <a:close/>
                </a:path>
              </a:pathLst>
            </a:custGeom>
            <a:gradFill flip="none" rotWithShape="1">
              <a:gsLst>
                <a:gs pos="100000">
                  <a:schemeClr val="accent1"/>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任意多边形: 形状 10"/>
            <p:cNvSpPr/>
            <p:nvPr/>
          </p:nvSpPr>
          <p:spPr>
            <a:xfrm flipH="1">
              <a:off x="0" y="6595350"/>
              <a:ext cx="4229552" cy="262647"/>
            </a:xfrm>
            <a:custGeom>
              <a:avLst/>
              <a:gdLst>
                <a:gd name="connsiteX0" fmla="*/ 120198 w 4229552"/>
                <a:gd name="connsiteY0" fmla="*/ 0 h 175993"/>
                <a:gd name="connsiteX1" fmla="*/ 4229552 w 4229552"/>
                <a:gd name="connsiteY1" fmla="*/ 0 h 175993"/>
                <a:gd name="connsiteX2" fmla="*/ 4229552 w 4229552"/>
                <a:gd name="connsiteY2" fmla="*/ 175993 h 175993"/>
                <a:gd name="connsiteX3" fmla="*/ 0 w 4229552"/>
                <a:gd name="connsiteY3" fmla="*/ 175993 h 175993"/>
              </a:gdLst>
              <a:ahLst/>
              <a:cxnLst>
                <a:cxn ang="0">
                  <a:pos x="connsiteX0" y="connsiteY0"/>
                </a:cxn>
                <a:cxn ang="0">
                  <a:pos x="connsiteX1" y="connsiteY1"/>
                </a:cxn>
                <a:cxn ang="0">
                  <a:pos x="connsiteX2" y="connsiteY2"/>
                </a:cxn>
                <a:cxn ang="0">
                  <a:pos x="connsiteX3" y="connsiteY3"/>
                </a:cxn>
              </a:cxnLst>
              <a:rect l="l" t="t" r="r" b="b"/>
              <a:pathLst>
                <a:path w="4229552" h="175993">
                  <a:moveTo>
                    <a:pt x="120198" y="0"/>
                  </a:moveTo>
                  <a:lnTo>
                    <a:pt x="4229552" y="0"/>
                  </a:lnTo>
                  <a:lnTo>
                    <a:pt x="4229552" y="175993"/>
                  </a:lnTo>
                  <a:lnTo>
                    <a:pt x="0" y="175993"/>
                  </a:lnTo>
                  <a:close/>
                </a:path>
              </a:pathLst>
            </a:custGeom>
            <a:gradFill>
              <a:gsLst>
                <a:gs pos="100000">
                  <a:srgbClr val="0E64F0"/>
                </a:gs>
                <a:gs pos="0">
                  <a:srgbClr val="0C54CA"/>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矩形 43"/>
          <p:cNvSpPr/>
          <p:nvPr/>
        </p:nvSpPr>
        <p:spPr>
          <a:xfrm>
            <a:off x="0" y="0"/>
            <a:ext cx="12192000" cy="6858000"/>
          </a:xfrm>
          <a:prstGeom prst="rect">
            <a:avLst/>
          </a:prstGeom>
          <a:gradFill>
            <a:gsLst>
              <a:gs pos="0">
                <a:schemeClr val="bg1"/>
              </a:gs>
              <a:gs pos="100000">
                <a:srgbClr val="ECF4FE"/>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p:cNvSpPr/>
          <p:nvPr/>
        </p:nvSpPr>
        <p:spPr>
          <a:xfrm>
            <a:off x="-12697" y="4804745"/>
            <a:ext cx="12217393" cy="369333"/>
          </a:xfrm>
          <a:prstGeom prst="rect">
            <a:avLst/>
          </a:prstGeom>
          <a:gradFill flip="none" rotWithShape="1">
            <a:gsLst>
              <a:gs pos="0">
                <a:schemeClr val="accent4"/>
              </a:gs>
              <a:gs pos="100000">
                <a:srgbClr val="F2B8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6" name="矩形 55"/>
          <p:cNvSpPr/>
          <p:nvPr/>
        </p:nvSpPr>
        <p:spPr>
          <a:xfrm>
            <a:off x="-12697" y="14435"/>
            <a:ext cx="12192000" cy="5101702"/>
          </a:xfrm>
          <a:prstGeom prst="rect">
            <a:avLst/>
          </a:prstGeom>
          <a:gradFill flip="none" rotWithShape="1">
            <a:gsLst>
              <a:gs pos="0">
                <a:schemeClr val="accent1"/>
              </a:gs>
              <a:gs pos="52200">
                <a:srgbClr val="0C57CF"/>
              </a:gs>
              <a:gs pos="100000">
                <a:schemeClr val="accent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cs typeface="+mn-ea"/>
              <a:sym typeface="+mn-lt"/>
            </a:endParaRPr>
          </a:p>
        </p:txBody>
      </p:sp>
      <p:sp>
        <p:nvSpPr>
          <p:cNvPr id="57" name="平行四边形 56"/>
          <p:cNvSpPr/>
          <p:nvPr/>
        </p:nvSpPr>
        <p:spPr>
          <a:xfrm>
            <a:off x="1655012" y="175641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58" name="平行四边形 57"/>
          <p:cNvSpPr/>
          <p:nvPr/>
        </p:nvSpPr>
        <p:spPr>
          <a:xfrm>
            <a:off x="2154364" y="191249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59" name="平行四边形 58"/>
          <p:cNvSpPr/>
          <p:nvPr/>
        </p:nvSpPr>
        <p:spPr>
          <a:xfrm flipH="1">
            <a:off x="8800126" y="3183798"/>
            <a:ext cx="1602909" cy="192423"/>
          </a:xfrm>
          <a:prstGeom prst="parallelogram">
            <a:avLst/>
          </a:prstGeom>
          <a:gradFill flip="none" rotWithShape="1">
            <a:gsLst>
              <a:gs pos="10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60" name="平行四边形 59"/>
          <p:cNvSpPr/>
          <p:nvPr/>
        </p:nvSpPr>
        <p:spPr>
          <a:xfrm flipH="1">
            <a:off x="9607929" y="3023725"/>
            <a:ext cx="1602909" cy="192423"/>
          </a:xfrm>
          <a:prstGeom prst="parallelogram">
            <a:avLst/>
          </a:prstGeom>
          <a:gradFill flip="none" rotWithShape="1">
            <a:gsLst>
              <a:gs pos="1000">
                <a:schemeClr val="bg1">
                  <a:alpha val="0"/>
                </a:schemeClr>
              </a:gs>
              <a:gs pos="100000">
                <a:schemeClr val="bg1">
                  <a:alpha val="2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cxnSp>
        <p:nvCxnSpPr>
          <p:cNvPr id="61" name="直接连接符 60"/>
          <p:cNvCxnSpPr/>
          <p:nvPr/>
        </p:nvCxnSpPr>
        <p:spPr>
          <a:xfrm flipH="1">
            <a:off x="8234978" y="1958353"/>
            <a:ext cx="1130295"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863692" y="3401621"/>
            <a:ext cx="1368129"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758569" y="3223467"/>
            <a:ext cx="1130295" cy="0"/>
          </a:xfrm>
          <a:prstGeom prst="line">
            <a:avLst/>
          </a:prstGeom>
          <a:ln cap="rnd">
            <a:gradFill flip="none" rotWithShape="1">
              <a:gsLst>
                <a:gs pos="0">
                  <a:schemeClr val="bg1">
                    <a:alpha val="0"/>
                  </a:schemeClr>
                </a:gs>
                <a:gs pos="100000">
                  <a:schemeClr val="bg1">
                    <a:alpha val="77000"/>
                  </a:schemeClr>
                </a:gs>
              </a:gsLst>
              <a:lin ang="0" scaled="1"/>
              <a:tileRect/>
            </a:gradFill>
            <a:roun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101320" y="4873075"/>
            <a:ext cx="1989359" cy="489914"/>
            <a:chOff x="5304518" y="4949275"/>
            <a:chExt cx="1989359" cy="489914"/>
          </a:xfrm>
        </p:grpSpPr>
        <p:sp>
          <p:nvSpPr>
            <p:cNvPr id="66" name="矩形: 圆角 65"/>
            <p:cNvSpPr/>
            <p:nvPr/>
          </p:nvSpPr>
          <p:spPr>
            <a:xfrm>
              <a:off x="5304518" y="4949275"/>
              <a:ext cx="1989359" cy="489914"/>
            </a:xfrm>
            <a:prstGeom prst="roundRect">
              <a:avLst>
                <a:gd name="adj" fmla="val 50000"/>
              </a:avLst>
            </a:prstGeom>
            <a:gradFill>
              <a:gsLst>
                <a:gs pos="0">
                  <a:schemeClr val="accent4"/>
                </a:gs>
                <a:gs pos="100000">
                  <a:schemeClr val="accent4">
                    <a:lumMod val="60000"/>
                    <a:lumOff val="40000"/>
                  </a:schemeClr>
                </a:gs>
              </a:gsLst>
              <a:path path="circle">
                <a:fillToRect l="100000" b="100000"/>
              </a:path>
            </a:gradFill>
            <a:ln w="0" cap="flat" cmpd="sng" algn="ctr">
              <a:solidFill>
                <a:schemeClr val="bg1"/>
              </a:solidFill>
              <a:prstDash val="solid"/>
              <a:miter lim="800000"/>
            </a:ln>
            <a:effectLst>
              <a:outerShdw blurRad="76200" dist="50800" dir="5400000" algn="t" rotWithShape="0">
                <a:srgbClr val="778495">
                  <a:alpha val="2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dirty="0">
                <a:ln>
                  <a:noFill/>
                </a:ln>
                <a:solidFill>
                  <a:srgbClr val="F7B726"/>
                </a:solidFill>
                <a:effectLst/>
                <a:uLnTx/>
                <a:uFillTx/>
                <a:cs typeface="+mn-ea"/>
                <a:sym typeface="+mn-lt"/>
              </a:endParaRPr>
            </a:p>
          </p:txBody>
        </p:sp>
        <p:sp>
          <p:nvSpPr>
            <p:cNvPr id="55" name="文本框 54"/>
            <p:cNvSpPr txBox="1"/>
            <p:nvPr/>
          </p:nvSpPr>
          <p:spPr>
            <a:xfrm>
              <a:off x="5398952" y="5009566"/>
              <a:ext cx="1783080" cy="368300"/>
            </a:xfrm>
            <a:prstGeom prst="rect">
              <a:avLst/>
            </a:prstGeom>
            <a:noFill/>
          </p:spPr>
          <p:txBody>
            <a:bodyPr wrap="none" rtlCol="0">
              <a:spAutoFit/>
            </a:bodyPr>
            <a:lstStyle/>
            <a:p>
              <a:r>
                <a:rPr lang="zh-CN" altLang="en-US" dirty="0">
                  <a:cs typeface="+mn-ea"/>
                  <a:sym typeface="+mn-lt"/>
                </a:rPr>
                <a:t>汇报人：陈阡陌</a:t>
              </a:r>
            </a:p>
          </p:txBody>
        </p:sp>
      </p:grpSp>
      <p:cxnSp>
        <p:nvCxnSpPr>
          <p:cNvPr id="95" name="直接连接符 94"/>
          <p:cNvCxnSpPr/>
          <p:nvPr/>
        </p:nvCxnSpPr>
        <p:spPr>
          <a:xfrm flipH="1">
            <a:off x="7604057" y="1820413"/>
            <a:ext cx="1796721"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11029282" y="6310216"/>
            <a:ext cx="663042" cy="111904"/>
            <a:chOff x="6572251" y="-1254662"/>
            <a:chExt cx="663042" cy="196801"/>
          </a:xfrm>
        </p:grpSpPr>
        <p:cxnSp>
          <p:nvCxnSpPr>
            <p:cNvPr id="111" name="直接连接符 110"/>
            <p:cNvCxnSpPr/>
            <p:nvPr/>
          </p:nvCxnSpPr>
          <p:spPr>
            <a:xfrm flipH="1">
              <a:off x="657225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662863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668501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674139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679777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685415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691053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696691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702329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07967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713605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H="1">
              <a:off x="7192432"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H="1">
            <a:off x="8917515" y="3416135"/>
            <a:ext cx="1368129"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079506" y="2059751"/>
            <a:ext cx="13811578" cy="1200329"/>
          </a:xfrm>
          <a:prstGeom prst="rect">
            <a:avLst/>
          </a:prstGeom>
          <a:noFill/>
        </p:spPr>
        <p:txBody>
          <a:bodyPr wrap="square" rtlCol="0">
            <a:spAutoFit/>
          </a:bodyPr>
          <a:lstStyle/>
          <a:p>
            <a:pPr algn="just"/>
            <a:r>
              <a:rPr lang="zh-CN" altLang="en-US" sz="7200" dirty="0">
                <a:gradFill flip="none" rotWithShape="1">
                  <a:gsLst>
                    <a:gs pos="61000">
                      <a:schemeClr val="bg1"/>
                    </a:gs>
                    <a:gs pos="100000">
                      <a:schemeClr val="accent4"/>
                    </a:gs>
                  </a:gsLst>
                  <a:lin ang="5400000" scaled="1"/>
                  <a:tileRect/>
                </a:gradFill>
                <a:effectLst>
                  <a:outerShdw blurRad="38100" dist="38100" dir="2700000" algn="tl">
                    <a:srgbClr val="000000">
                      <a:alpha val="43137"/>
                    </a:srgbClr>
                  </a:outerShdw>
                </a:effectLst>
                <a:latin typeface="+mj-ea"/>
                <a:ea typeface="+mj-ea"/>
                <a:cs typeface="+mn-ea"/>
                <a:sym typeface="+mn-lt"/>
              </a:rPr>
              <a:t>恳请老师、同学批评指正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599786" y="3523739"/>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099138" y="3679822"/>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sp>
        <p:nvSpPr>
          <p:cNvPr id="18" name="平行四边形 17"/>
          <p:cNvSpPr/>
          <p:nvPr/>
        </p:nvSpPr>
        <p:spPr>
          <a:xfrm rot="10800000">
            <a:off x="8720689" y="4837184"/>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20041" y="4993267"/>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7" name="文本框 16"/>
          <p:cNvSpPr txBox="1"/>
          <p:nvPr/>
        </p:nvSpPr>
        <p:spPr>
          <a:xfrm>
            <a:off x="4901151" y="750850"/>
            <a:ext cx="23317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000" spc="600" dirty="0">
                <a:solidFill>
                  <a:srgbClr val="2271F2"/>
                </a:solidFill>
                <a:latin typeface="+mj-ea"/>
                <a:ea typeface="+mj-ea"/>
                <a:cs typeface="+mn-ea"/>
                <a:sym typeface="+mn-lt"/>
              </a:rPr>
              <a:t>目录</a:t>
            </a:r>
          </a:p>
        </p:txBody>
      </p:sp>
      <p:sp>
        <p:nvSpPr>
          <p:cNvPr id="20" name="文本框 19"/>
          <p:cNvSpPr txBox="1"/>
          <p:nvPr/>
        </p:nvSpPr>
        <p:spPr>
          <a:xfrm>
            <a:off x="5239692" y="1642601"/>
            <a:ext cx="1654619" cy="369332"/>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algn="ctr"/>
            <a:r>
              <a:rPr lang="en-US" altLang="zh-CN" sz="1800" dirty="0">
                <a:solidFill>
                  <a:srgbClr val="2271F2"/>
                </a:solidFill>
                <a:latin typeface="+mj-ea"/>
                <a:ea typeface="+mj-ea"/>
                <a:cs typeface="+mn-ea"/>
                <a:sym typeface="+mn-lt"/>
              </a:rPr>
              <a:t>CONTENTS</a:t>
            </a:r>
            <a:endParaRPr lang="zh-CN" altLang="en-US" sz="1800" dirty="0">
              <a:solidFill>
                <a:srgbClr val="2271F2"/>
              </a:solidFill>
              <a:latin typeface="+mj-ea"/>
              <a:ea typeface="+mj-ea"/>
              <a:cs typeface="+mn-ea"/>
              <a:sym typeface="+mn-lt"/>
            </a:endParaRPr>
          </a:p>
        </p:txBody>
      </p:sp>
      <p:grpSp>
        <p:nvGrpSpPr>
          <p:cNvPr id="21" name="组合 20"/>
          <p:cNvGrpSpPr/>
          <p:nvPr/>
        </p:nvGrpSpPr>
        <p:grpSpPr>
          <a:xfrm>
            <a:off x="599197" y="2813762"/>
            <a:ext cx="5171530" cy="698500"/>
            <a:chOff x="534789" y="4469564"/>
            <a:chExt cx="5171530" cy="698500"/>
          </a:xfrm>
        </p:grpSpPr>
        <p:sp>
          <p:nvSpPr>
            <p:cNvPr id="22" name="矩形 10"/>
            <p:cNvSpPr/>
            <p:nvPr/>
          </p:nvSpPr>
          <p:spPr>
            <a:xfrm>
              <a:off x="534789" y="4469564"/>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24" name="直接连接符 23"/>
            <p:cNvCxnSpPr/>
            <p:nvPr/>
          </p:nvCxnSpPr>
          <p:spPr>
            <a:xfrm>
              <a:off x="539326" y="4469564"/>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15552" y="4572593"/>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01.</a:t>
              </a:r>
            </a:p>
          </p:txBody>
        </p:sp>
        <p:sp>
          <p:nvSpPr>
            <p:cNvPr id="26" name="文本框 25"/>
            <p:cNvSpPr txBox="1"/>
            <p:nvPr/>
          </p:nvSpPr>
          <p:spPr>
            <a:xfrm>
              <a:off x="1554476" y="4634148"/>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目标的定义</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27" name="组合 26"/>
          <p:cNvGrpSpPr/>
          <p:nvPr/>
        </p:nvGrpSpPr>
        <p:grpSpPr>
          <a:xfrm>
            <a:off x="6509651" y="2813762"/>
            <a:ext cx="5171530" cy="698500"/>
            <a:chOff x="6445243" y="4469564"/>
            <a:chExt cx="5171530" cy="698500"/>
          </a:xfrm>
        </p:grpSpPr>
        <p:sp>
          <p:nvSpPr>
            <p:cNvPr id="28" name="矩形 10"/>
            <p:cNvSpPr/>
            <p:nvPr/>
          </p:nvSpPr>
          <p:spPr>
            <a:xfrm>
              <a:off x="6445243" y="4469564"/>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29" name="直接连接符 28"/>
            <p:cNvCxnSpPr/>
            <p:nvPr/>
          </p:nvCxnSpPr>
          <p:spPr>
            <a:xfrm>
              <a:off x="6449780" y="4469564"/>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726006" y="4572593"/>
              <a:ext cx="738924" cy="492443"/>
            </a:xfrm>
            <a:prstGeom prst="rect">
              <a:avLst/>
            </a:prstGeom>
            <a:noFill/>
          </p:spPr>
          <p:txBody>
            <a:bodyPr wrap="square" lIns="0" tIns="0" rIns="0" bIns="0">
              <a:spAutoFit/>
            </a:bodyPr>
            <a:lstStyle/>
            <a:p>
              <a:pPr>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02.</a:t>
              </a:r>
            </a:p>
          </p:txBody>
        </p:sp>
        <p:sp>
          <p:nvSpPr>
            <p:cNvPr id="31" name="文本框 30"/>
            <p:cNvSpPr txBox="1"/>
            <p:nvPr/>
          </p:nvSpPr>
          <p:spPr>
            <a:xfrm>
              <a:off x="7464930" y="4634148"/>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数据的准备</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32" name="组合 31"/>
          <p:cNvGrpSpPr/>
          <p:nvPr/>
        </p:nvGrpSpPr>
        <p:grpSpPr>
          <a:xfrm>
            <a:off x="599197" y="3733404"/>
            <a:ext cx="5171530" cy="698500"/>
            <a:chOff x="534789" y="5389206"/>
            <a:chExt cx="5171530" cy="698500"/>
          </a:xfrm>
        </p:grpSpPr>
        <p:sp>
          <p:nvSpPr>
            <p:cNvPr id="33" name="矩形 10"/>
            <p:cNvSpPr/>
            <p:nvPr/>
          </p:nvSpPr>
          <p:spPr>
            <a:xfrm>
              <a:off x="534789" y="5389206"/>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34" name="直接连接符 33"/>
            <p:cNvCxnSpPr/>
            <p:nvPr/>
          </p:nvCxnSpPr>
          <p:spPr>
            <a:xfrm>
              <a:off x="539326" y="5389206"/>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815552" y="5492235"/>
              <a:ext cx="738924" cy="492443"/>
            </a:xfrm>
            <a:prstGeom prst="rect">
              <a:avLst/>
            </a:prstGeom>
            <a:noFill/>
          </p:spPr>
          <p:txBody>
            <a:bodyPr wrap="square" lIns="0" tIns="0" rIns="0" bIns="0">
              <a:spAutoFit/>
            </a:bodyPr>
            <a:lstStyle/>
            <a:p>
              <a:pPr>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03.</a:t>
              </a:r>
            </a:p>
          </p:txBody>
        </p:sp>
        <p:sp>
          <p:nvSpPr>
            <p:cNvPr id="36" name="文本框 35"/>
            <p:cNvSpPr txBox="1"/>
            <p:nvPr/>
          </p:nvSpPr>
          <p:spPr>
            <a:xfrm>
              <a:off x="1554476" y="5553790"/>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数据的探索</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37" name="组合 36"/>
          <p:cNvGrpSpPr/>
          <p:nvPr/>
        </p:nvGrpSpPr>
        <p:grpSpPr>
          <a:xfrm>
            <a:off x="6509651" y="3733404"/>
            <a:ext cx="5171530" cy="698500"/>
            <a:chOff x="6445243" y="5389206"/>
            <a:chExt cx="5171530" cy="698500"/>
          </a:xfrm>
        </p:grpSpPr>
        <p:sp>
          <p:nvSpPr>
            <p:cNvPr id="38" name="矩形 10"/>
            <p:cNvSpPr/>
            <p:nvPr/>
          </p:nvSpPr>
          <p:spPr>
            <a:xfrm>
              <a:off x="6445243" y="5389206"/>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39" name="直接连接符 38"/>
            <p:cNvCxnSpPr/>
            <p:nvPr/>
          </p:nvCxnSpPr>
          <p:spPr>
            <a:xfrm>
              <a:off x="6449780" y="5389206"/>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726006" y="5492235"/>
              <a:ext cx="738924" cy="492443"/>
            </a:xfrm>
            <a:prstGeom prst="rect">
              <a:avLst/>
            </a:prstGeom>
            <a:noFill/>
          </p:spPr>
          <p:txBody>
            <a:bodyPr wrap="square" lIns="0" tIns="0" rIns="0" bIns="0">
              <a:spAutoFit/>
            </a:bodyPr>
            <a:lstStyle/>
            <a:p>
              <a:pPr>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04.</a:t>
              </a:r>
            </a:p>
          </p:txBody>
        </p:sp>
        <p:sp>
          <p:nvSpPr>
            <p:cNvPr id="41" name="文本框 40"/>
            <p:cNvSpPr txBox="1"/>
            <p:nvPr/>
          </p:nvSpPr>
          <p:spPr>
            <a:xfrm>
              <a:off x="7464930" y="5553790"/>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模型的建立</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42" name="组合 41"/>
          <p:cNvGrpSpPr/>
          <p:nvPr/>
        </p:nvGrpSpPr>
        <p:grpSpPr>
          <a:xfrm>
            <a:off x="599197" y="4658919"/>
            <a:ext cx="5171530" cy="698500"/>
            <a:chOff x="534789" y="5389206"/>
            <a:chExt cx="5171530" cy="698500"/>
          </a:xfrm>
        </p:grpSpPr>
        <p:sp>
          <p:nvSpPr>
            <p:cNvPr id="43" name="矩形 10"/>
            <p:cNvSpPr/>
            <p:nvPr/>
          </p:nvSpPr>
          <p:spPr>
            <a:xfrm>
              <a:off x="534789" y="5389206"/>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44" name="直接连接符 43"/>
            <p:cNvCxnSpPr/>
            <p:nvPr/>
          </p:nvCxnSpPr>
          <p:spPr>
            <a:xfrm>
              <a:off x="539326" y="5389206"/>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815552" y="5492235"/>
              <a:ext cx="738924" cy="492443"/>
            </a:xfrm>
            <a:prstGeom prst="rect">
              <a:avLst/>
            </a:prstGeom>
            <a:noFill/>
          </p:spPr>
          <p:txBody>
            <a:bodyPr wrap="square" lIns="0" tIns="0" rIns="0" bIns="0">
              <a:spAutoFit/>
            </a:bodyPr>
            <a:lstStyle/>
            <a:p>
              <a:pPr>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05.</a:t>
              </a:r>
            </a:p>
          </p:txBody>
        </p:sp>
        <p:sp>
          <p:nvSpPr>
            <p:cNvPr id="46" name="文本框 45"/>
            <p:cNvSpPr txBox="1"/>
            <p:nvPr/>
          </p:nvSpPr>
          <p:spPr>
            <a:xfrm>
              <a:off x="1554476" y="5553790"/>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模型的评估</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47" name="组合 46"/>
          <p:cNvGrpSpPr/>
          <p:nvPr/>
        </p:nvGrpSpPr>
        <p:grpSpPr>
          <a:xfrm>
            <a:off x="6509651" y="4658919"/>
            <a:ext cx="5171530" cy="698500"/>
            <a:chOff x="6445243" y="5389206"/>
            <a:chExt cx="5171530" cy="698500"/>
          </a:xfrm>
        </p:grpSpPr>
        <p:sp>
          <p:nvSpPr>
            <p:cNvPr id="48" name="矩形 10"/>
            <p:cNvSpPr/>
            <p:nvPr/>
          </p:nvSpPr>
          <p:spPr>
            <a:xfrm>
              <a:off x="6445243" y="5389206"/>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49" name="直接连接符 48"/>
            <p:cNvCxnSpPr/>
            <p:nvPr/>
          </p:nvCxnSpPr>
          <p:spPr>
            <a:xfrm>
              <a:off x="6449780" y="5389206"/>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726006" y="5492235"/>
              <a:ext cx="738924" cy="492443"/>
            </a:xfrm>
            <a:prstGeom prst="rect">
              <a:avLst/>
            </a:prstGeom>
            <a:noFill/>
          </p:spPr>
          <p:txBody>
            <a:bodyPr wrap="square" lIns="0" tIns="0" rIns="0" bIns="0">
              <a:spAutoFit/>
            </a:bodyPr>
            <a:lstStyle/>
            <a:p>
              <a:pPr>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06.</a:t>
              </a:r>
            </a:p>
          </p:txBody>
        </p:sp>
        <p:sp>
          <p:nvSpPr>
            <p:cNvPr id="51" name="文本框 50"/>
            <p:cNvSpPr txBox="1"/>
            <p:nvPr/>
          </p:nvSpPr>
          <p:spPr>
            <a:xfrm>
              <a:off x="7464930" y="5553790"/>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模型的部署</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1" name="矩形 10"/>
            <p:cNvSpPr/>
            <p:nvPr/>
          </p:nvSpPr>
          <p:spPr>
            <a:xfrm>
              <a:off x="4211327" y="5091487"/>
              <a:ext cx="3494771" cy="400110"/>
            </a:xfrm>
            <a:prstGeom prst="rect">
              <a:avLst/>
            </a:prstGeom>
          </p:spPr>
          <p:txBody>
            <a:bodyPr wrap="square">
              <a:spAutoFit/>
            </a:bodyPr>
            <a:lstStyle/>
            <a:p>
              <a:pPr algn="dist"/>
              <a:r>
                <a:rPr lang="en-US" altLang="zh-CN" sz="2000" spc="200" dirty="0">
                  <a:solidFill>
                    <a:srgbClr val="2B2B2B"/>
                  </a:solidFill>
                  <a:cs typeface="+mn-ea"/>
                  <a:sym typeface="+mn-lt"/>
                </a:rPr>
                <a:t>CORRECTIVE MEASURE</a:t>
              </a:r>
              <a:endParaRPr lang="zh-CN" altLang="en-US" sz="2000" spc="200" dirty="0">
                <a:solidFill>
                  <a:srgbClr val="2B2B2B"/>
                </a:solidFill>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01</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noProof="0" dirty="0">
                  <a:ln>
                    <a:noFill/>
                  </a:ln>
                  <a:solidFill>
                    <a:srgbClr val="2B2B2B"/>
                  </a:solidFill>
                  <a:uLnTx/>
                  <a:uFillTx/>
                  <a:latin typeface="+mj-ea"/>
                  <a:ea typeface="+mj-ea"/>
                  <a:cs typeface="+mn-ea"/>
                  <a:sym typeface="+mn-lt"/>
                </a:rPr>
                <a:t>目标的定义</a:t>
              </a: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2966129" cy="492125"/>
            <a:chOff x="516000" y="425108"/>
            <a:chExt cx="2966129" cy="492125"/>
          </a:xfrm>
        </p:grpSpPr>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01.</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目标的定义</a:t>
              </a:r>
            </a:p>
          </p:txBody>
        </p:sp>
      </p:grpSp>
      <p:sp>
        <p:nvSpPr>
          <p:cNvPr id="52" name="椭圆 51"/>
          <p:cNvSpPr/>
          <p:nvPr/>
        </p:nvSpPr>
        <p:spPr>
          <a:xfrm>
            <a:off x="7606737" y="1616340"/>
            <a:ext cx="3870381" cy="3870381"/>
          </a:xfrm>
          <a:prstGeom prst="ellipse">
            <a:avLst/>
          </a:prstGeom>
          <a:no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72" name="文本框 71"/>
          <p:cNvSpPr txBox="1"/>
          <p:nvPr/>
        </p:nvSpPr>
        <p:spPr>
          <a:xfrm>
            <a:off x="5263135" y="2871780"/>
            <a:ext cx="6574790" cy="2369880"/>
          </a:xfrm>
          <a:prstGeom prst="rect">
            <a:avLst/>
          </a:prstGeom>
          <a:noFill/>
        </p:spPr>
        <p:txBody>
          <a:bodyPr wrap="square" rtlCol="0">
            <a:spAutoFit/>
          </a:bodyPr>
          <a:lstStyle/>
          <a:p>
            <a:pPr indent="457200" fontAlgn="auto"/>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智能手机</a:t>
            </a:r>
            <a:r>
              <a:rPr lang="zh-CN" altLang="en-US" sz="2000" dirty="0">
                <a:latin typeface="宋体" panose="02010600030101010101" pitchFamily="2" charset="-122"/>
                <a:ea typeface="宋体" panose="02010600030101010101" pitchFamily="2" charset="-122"/>
                <a:cs typeface="宋体" panose="02010600030101010101" pitchFamily="2" charset="-122"/>
              </a:rPr>
              <a:t>现在集成了许多种类繁多、功能强大的传感器。这些传感器包括</a:t>
            </a:r>
            <a:r>
              <a:rPr lang="en-US" altLang="zh-CN" sz="2000" dirty="0">
                <a:latin typeface="宋体" panose="02010600030101010101" pitchFamily="2" charset="-122"/>
                <a:ea typeface="宋体" panose="02010600030101010101" pitchFamily="2" charset="-122"/>
                <a:cs typeface="宋体" panose="02010600030101010101" pitchFamily="2" charset="-122"/>
              </a:rPr>
              <a:t>GPS</a:t>
            </a:r>
            <a:r>
              <a:rPr lang="zh-CN" altLang="en-US" sz="2000" dirty="0">
                <a:latin typeface="宋体" panose="02010600030101010101" pitchFamily="2" charset="-122"/>
                <a:ea typeface="宋体" panose="02010600030101010101" pitchFamily="2" charset="-122"/>
                <a:cs typeface="宋体" panose="02010600030101010101" pitchFamily="2" charset="-122"/>
              </a:rPr>
              <a:t>传感器、视觉传感器</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如摄像机</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、音频传感器</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如麦克风</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、光传感器、温度传感器、方向传感器</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如磁罗盘</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和</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加速度传感器</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如加速度计</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。这些传感器在大批量市场通信设备中的可用性为数据挖掘和数据挖掘应用创造了令人兴奋的新机遇。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457200" fontAlgn="auto"/>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28" name="文本框 1"/>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1.1</a:t>
            </a:r>
            <a:r>
              <a:rPr lang="zh-CN" altLang="en-US" sz="2000" b="1" dirty="0">
                <a:solidFill>
                  <a:srgbClr val="1F6FF1"/>
                </a:solidFill>
                <a:cs typeface="+mn-ea"/>
                <a:sym typeface="+mn-lt"/>
              </a:rPr>
              <a:t>案例背景</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68" y="2112372"/>
            <a:ext cx="3632180" cy="3528175"/>
          </a:xfrm>
          <a:prstGeom prst="rect">
            <a:avLst/>
          </a:prstGeom>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2966129" cy="492125"/>
            <a:chOff x="516000" y="425108"/>
            <a:chExt cx="2966129" cy="492125"/>
          </a:xfrm>
        </p:grpSpPr>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01.</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目标的定义</a:t>
              </a:r>
            </a:p>
          </p:txBody>
        </p:sp>
      </p:grpSp>
      <p:sp>
        <p:nvSpPr>
          <p:cNvPr id="52" name="椭圆 51"/>
          <p:cNvSpPr/>
          <p:nvPr/>
        </p:nvSpPr>
        <p:spPr>
          <a:xfrm>
            <a:off x="7606737" y="1616340"/>
            <a:ext cx="3870381" cy="3870381"/>
          </a:xfrm>
          <a:prstGeom prst="ellipse">
            <a:avLst/>
          </a:prstGeom>
          <a:no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28" name="文本框 1"/>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1.2</a:t>
            </a:r>
            <a:r>
              <a:rPr lang="zh-CN" altLang="en-US" sz="2000" b="1" dirty="0">
                <a:solidFill>
                  <a:srgbClr val="1F6FF1"/>
                </a:solidFill>
                <a:cs typeface="+mn-ea"/>
                <a:sym typeface="+mn-lt"/>
              </a:rPr>
              <a:t>数据背景</a:t>
            </a:r>
          </a:p>
        </p:txBody>
      </p:sp>
      <p:sp>
        <p:nvSpPr>
          <p:cNvPr id="31" name="文本框 30"/>
          <p:cNvSpPr txBox="1"/>
          <p:nvPr/>
        </p:nvSpPr>
        <p:spPr>
          <a:xfrm>
            <a:off x="1250052" y="2093394"/>
            <a:ext cx="9358172" cy="1446550"/>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  手机加速度计进行活动识别的系统，该系统涉及识别用户正在进行的体力活动。本案例数据来源于用户在日常活动如</a:t>
            </a:r>
            <a:r>
              <a:rPr lang="zh-CN" altLang="en-US" sz="2400" b="1" dirty="0">
                <a:latin typeface="宋体" panose="02010600030101010101" pitchFamily="2" charset="-122"/>
                <a:ea typeface="宋体" panose="02010600030101010101" pitchFamily="2" charset="-122"/>
                <a:cs typeface="宋体" panose="02010600030101010101" pitchFamily="2" charset="-122"/>
              </a:rPr>
              <a:t>步行、躺着、爬楼梯、坐着、站着</a:t>
            </a:r>
            <a:r>
              <a:rPr lang="zh-CN" altLang="en-US" sz="2000" dirty="0">
                <a:latin typeface="宋体" panose="02010600030101010101" pitchFamily="2" charset="-122"/>
                <a:ea typeface="宋体" panose="02010600030101010101" pitchFamily="2" charset="-122"/>
                <a:cs typeface="宋体" panose="02010600030101010101" pitchFamily="2" charset="-122"/>
              </a:rPr>
              <a:t>等过程中的标签</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加速度计数据</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r>
              <a:rPr lang="zh-CN" altLang="en-US" sz="2000" dirty="0">
                <a:latin typeface="宋体" panose="02010600030101010101" pitchFamily="2" charset="-122"/>
                <a:ea typeface="宋体" panose="02010600030101010101" pitchFamily="2" charset="-122"/>
                <a:cs typeface="宋体" panose="02010600030101010101" pitchFamily="2" charset="-122"/>
              </a:rPr>
              <a:t>  </a:t>
            </a:r>
            <a:endParaRPr lang="zh-CN" altLang="en-US" sz="2000" dirty="0"/>
          </a:p>
        </p:txBody>
      </p:sp>
      <p:sp>
        <p:nvSpPr>
          <p:cNvPr id="11" name="文本框 10">
            <a:extLst>
              <a:ext uri="{FF2B5EF4-FFF2-40B4-BE49-F238E27FC236}">
                <a16:creationId xmlns:a16="http://schemas.microsoft.com/office/drawing/2014/main" id="{0BDFCB26-C89C-BD27-3214-8F888480BA52}"/>
              </a:ext>
            </a:extLst>
          </p:cNvPr>
          <p:cNvSpPr txBox="1"/>
          <p:nvPr/>
        </p:nvSpPr>
        <p:spPr>
          <a:xfrm>
            <a:off x="1250052" y="3913168"/>
            <a:ext cx="9686925" cy="1200329"/>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  将</a:t>
            </a:r>
            <a:r>
              <a:rPr lang="zh-CN" altLang="en-US" sz="2400" b="1" dirty="0">
                <a:latin typeface="宋体" panose="02010600030101010101" pitchFamily="2" charset="-122"/>
                <a:ea typeface="宋体" panose="02010600030101010101" pitchFamily="2" charset="-122"/>
                <a:cs typeface="宋体" panose="02010600030101010101" pitchFamily="2" charset="-122"/>
              </a:rPr>
              <a:t>时间序列</a:t>
            </a:r>
            <a:r>
              <a:rPr lang="zh-CN" altLang="en-US" sz="2000" dirty="0">
                <a:latin typeface="宋体" panose="02010600030101010101" pitchFamily="2" charset="-122"/>
                <a:ea typeface="宋体" panose="02010600030101010101" pitchFamily="2" charset="-122"/>
                <a:cs typeface="宋体" panose="02010600030101010101" pitchFamily="2" charset="-122"/>
              </a:rPr>
              <a:t>数据汇总成用户活动的实例。利用得到的训练数据，可以建立用于</a:t>
            </a:r>
            <a:r>
              <a:rPr lang="zh-CN" altLang="en-US" sz="2400" b="1" u="sng" dirty="0">
                <a:solidFill>
                  <a:srgbClr val="FF0000"/>
                </a:solidFill>
                <a:latin typeface="宋体" panose="02010600030101010101" pitchFamily="2" charset="-122"/>
                <a:ea typeface="宋体" panose="02010600030101010101" pitchFamily="2" charset="-122"/>
                <a:cs typeface="宋体" panose="02010600030101010101" pitchFamily="2" charset="-122"/>
              </a:rPr>
              <a:t>活动识别</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Activity Recognition</a:t>
            </a:r>
            <a:r>
              <a:rPr lang="zh-CN" altLang="en-US" sz="2000" dirty="0">
                <a:latin typeface="宋体" panose="02010600030101010101" pitchFamily="2" charset="-122"/>
                <a:ea typeface="宋体" panose="02010600030101010101" pitchFamily="2" charset="-122"/>
                <a:cs typeface="宋体" panose="02010600030101010101" pitchFamily="2" charset="-122"/>
              </a:rPr>
              <a:t>）的预测模型。活动识别模型允许我们通过在口袋里</a:t>
            </a:r>
            <a:r>
              <a:rPr lang="zh-CN" altLang="en-US" sz="2400" b="1" dirty="0">
                <a:latin typeface="宋体" panose="02010600030101010101" pitchFamily="2" charset="-122"/>
                <a:ea typeface="宋体" panose="02010600030101010101" pitchFamily="2" charset="-122"/>
                <a:cs typeface="宋体" panose="02010600030101010101" pitchFamily="2" charset="-122"/>
              </a:rPr>
              <a:t>手机传感器</a:t>
            </a:r>
            <a:r>
              <a:rPr lang="zh-CN" altLang="en-US" sz="2000" dirty="0">
                <a:latin typeface="宋体" panose="02010600030101010101" pitchFamily="2" charset="-122"/>
                <a:ea typeface="宋体" panose="02010600030101010101" pitchFamily="2" charset="-122"/>
                <a:cs typeface="宋体" panose="02010600030101010101" pitchFamily="2" charset="-122"/>
              </a:rPr>
              <a:t>数据了解数百万用户的活动习惯。</a:t>
            </a:r>
            <a:endParaRPr lang="zh-CN" altLang="en-US" sz="2000"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2966129" cy="492125"/>
            <a:chOff x="516000" y="425108"/>
            <a:chExt cx="2966129" cy="492125"/>
          </a:xfrm>
        </p:grpSpPr>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01.</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目标的定义</a:t>
              </a:r>
            </a:p>
          </p:txBody>
        </p:sp>
      </p:grpSp>
      <p:sp>
        <p:nvSpPr>
          <p:cNvPr id="52" name="椭圆 51"/>
          <p:cNvSpPr/>
          <p:nvPr/>
        </p:nvSpPr>
        <p:spPr>
          <a:xfrm>
            <a:off x="7606737" y="1616340"/>
            <a:ext cx="3870381" cy="3870381"/>
          </a:xfrm>
          <a:prstGeom prst="ellipse">
            <a:avLst/>
          </a:prstGeom>
          <a:no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28" name="文本框 1"/>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1.3</a:t>
            </a:r>
            <a:r>
              <a:rPr lang="zh-CN" altLang="en-US" sz="2000" b="1" dirty="0">
                <a:solidFill>
                  <a:srgbClr val="1F6FF1"/>
                </a:solidFill>
                <a:cs typeface="+mn-ea"/>
                <a:sym typeface="+mn-lt"/>
              </a:rPr>
              <a:t>结果分析</a:t>
            </a:r>
          </a:p>
        </p:txBody>
      </p:sp>
      <p:sp>
        <p:nvSpPr>
          <p:cNvPr id="31" name="文本框 30"/>
          <p:cNvSpPr txBox="1"/>
          <p:nvPr/>
        </p:nvSpPr>
        <p:spPr>
          <a:xfrm>
            <a:off x="1191132" y="4426591"/>
            <a:ext cx="10285986" cy="1323439"/>
          </a:xfrm>
          <a:prstGeom prst="rect">
            <a:avLst/>
          </a:prstGeom>
          <a:noFill/>
        </p:spPr>
        <p:txBody>
          <a:bodyPr wrap="square">
            <a:spAutoFit/>
          </a:bodyPr>
          <a:lstStyle/>
          <a:p>
            <a:r>
              <a:rPr lang="zh-CN" altLang="en-US" sz="2000" dirty="0"/>
              <a:t>原文献采用了决策树</a:t>
            </a:r>
            <a:r>
              <a:rPr lang="en-US" altLang="zh-CN" sz="2000" dirty="0"/>
              <a:t>J48</a:t>
            </a:r>
            <a:r>
              <a:rPr lang="zh-CN" altLang="en-US" sz="2000" dirty="0"/>
              <a:t>、</a:t>
            </a:r>
            <a:r>
              <a:rPr lang="en-US" altLang="zh-CN" sz="2000" dirty="0"/>
              <a:t>Logistic</a:t>
            </a:r>
            <a:r>
              <a:rPr lang="zh-CN" altLang="en-US" sz="2000" dirty="0"/>
              <a:t>回归 等算法进行预测</a:t>
            </a:r>
            <a:endParaRPr lang="en-US" altLang="zh-CN" sz="2000" dirty="0"/>
          </a:p>
          <a:p>
            <a:endParaRPr lang="en-US" altLang="zh-CN" sz="2000" dirty="0"/>
          </a:p>
          <a:p>
            <a:r>
              <a:rPr lang="zh-CN" altLang="en-US" sz="2000" dirty="0"/>
              <a:t>从结果上看，多层感知机具有最好的识别效果，对于大部分差异度较高的人类活动识别准确率达</a:t>
            </a:r>
            <a:r>
              <a:rPr lang="en-US" altLang="zh-CN" sz="2000" dirty="0"/>
              <a:t>90%</a:t>
            </a:r>
            <a:r>
              <a:rPr lang="zh-CN" altLang="en-US" sz="2000" dirty="0"/>
              <a:t>以上，而对于上下楼梯差异较小的活动识别较差。</a:t>
            </a:r>
          </a:p>
        </p:txBody>
      </p:sp>
      <p:pic>
        <p:nvPicPr>
          <p:cNvPr id="4" name="图片 3">
            <a:extLst>
              <a:ext uri="{FF2B5EF4-FFF2-40B4-BE49-F238E27FC236}">
                <a16:creationId xmlns:a16="http://schemas.microsoft.com/office/drawing/2014/main" id="{2AE4279A-4C95-DA0E-66CA-A8D4A156C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190" y="1616340"/>
            <a:ext cx="6247619" cy="2238095"/>
          </a:xfrm>
          <a:prstGeom prst="rect">
            <a:avLst/>
          </a:prstGeo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2966129" cy="492125"/>
            <a:chOff x="516000" y="425108"/>
            <a:chExt cx="2966129" cy="492125"/>
          </a:xfrm>
        </p:grpSpPr>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01.</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目标的定义</a:t>
              </a:r>
            </a:p>
          </p:txBody>
        </p:sp>
      </p:grpSp>
      <p:sp>
        <p:nvSpPr>
          <p:cNvPr id="52" name="椭圆 51"/>
          <p:cNvSpPr/>
          <p:nvPr/>
        </p:nvSpPr>
        <p:spPr>
          <a:xfrm>
            <a:off x="7606737" y="1616340"/>
            <a:ext cx="3870381" cy="3870381"/>
          </a:xfrm>
          <a:prstGeom prst="ellipse">
            <a:avLst/>
          </a:prstGeom>
          <a:no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28" name="文本框 1"/>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1.3</a:t>
            </a:r>
            <a:r>
              <a:rPr lang="zh-CN" altLang="en-US" sz="2000" b="1" dirty="0">
                <a:solidFill>
                  <a:srgbClr val="1F6FF1"/>
                </a:solidFill>
                <a:cs typeface="+mn-ea"/>
                <a:sym typeface="+mn-lt"/>
              </a:rPr>
              <a:t>结果分析</a:t>
            </a:r>
          </a:p>
        </p:txBody>
      </p:sp>
      <p:sp>
        <p:nvSpPr>
          <p:cNvPr id="31" name="文本框 30"/>
          <p:cNvSpPr txBox="1"/>
          <p:nvPr/>
        </p:nvSpPr>
        <p:spPr>
          <a:xfrm>
            <a:off x="1399169" y="4634613"/>
            <a:ext cx="9393661" cy="923330"/>
          </a:xfrm>
          <a:prstGeom prst="rect">
            <a:avLst/>
          </a:prstGeom>
          <a:noFill/>
        </p:spPr>
        <p:txBody>
          <a:bodyPr wrap="square">
            <a:spAutoFit/>
          </a:bodyPr>
          <a:lstStyle/>
          <a:p>
            <a:r>
              <a:rPr lang="zh-CN" altLang="en-US" dirty="0"/>
              <a:t>结论：上下楼梯两种行为的加速度数据差异性并不大，所以被分类模型误判的可能性自然较大。从研究的角度出发，引入别的传感器数据（如测距传感器、陀螺仪等等）可以对上下楼梯的识别有更好的效果。</a:t>
            </a:r>
          </a:p>
        </p:txBody>
      </p:sp>
      <p:sp>
        <p:nvSpPr>
          <p:cNvPr id="15" name="文本框 14"/>
          <p:cNvSpPr txBox="1"/>
          <p:nvPr/>
        </p:nvSpPr>
        <p:spPr>
          <a:xfrm>
            <a:off x="1399169" y="3822666"/>
            <a:ext cx="9641311" cy="369332"/>
          </a:xfrm>
          <a:prstGeom prst="rect">
            <a:avLst/>
          </a:prstGeom>
          <a:noFill/>
        </p:spPr>
        <p:txBody>
          <a:bodyPr wrap="square">
            <a:spAutoFit/>
          </a:bodyPr>
          <a:lstStyle/>
          <a:p>
            <a:r>
              <a:rPr lang="zh-CN" altLang="en-US" dirty="0"/>
              <a:t>结果：若将上下楼梯这两种差异较小的活动统一为一种，模型的精度将得到有效的提升。</a:t>
            </a:r>
            <a:endParaRPr lang="en-US" altLang="zh-CN"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476" y="2057439"/>
            <a:ext cx="5784441" cy="1079611"/>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1" name="矩形 10"/>
            <p:cNvSpPr/>
            <p:nvPr/>
          </p:nvSpPr>
          <p:spPr>
            <a:xfrm>
              <a:off x="4211327" y="5091487"/>
              <a:ext cx="3494771" cy="400110"/>
            </a:xfrm>
            <a:prstGeom prst="rect">
              <a:avLst/>
            </a:prstGeom>
          </p:spPr>
          <p:txBody>
            <a:bodyPr wrap="square">
              <a:spAutoFit/>
            </a:bodyPr>
            <a:lstStyle/>
            <a:p>
              <a:pPr algn="dist"/>
              <a:r>
                <a:rPr lang="en-US" altLang="zh-CN" sz="2000" spc="200" dirty="0">
                  <a:solidFill>
                    <a:srgbClr val="2B2B2B"/>
                  </a:solidFill>
                  <a:cs typeface="+mn-ea"/>
                  <a:sym typeface="+mn-lt"/>
                </a:rPr>
                <a:t>CORRECTIVE MEASURE</a:t>
              </a:r>
              <a:endParaRPr lang="zh-CN" altLang="en-US" sz="2000" spc="200" dirty="0">
                <a:solidFill>
                  <a:srgbClr val="2B2B2B"/>
                </a:solidFill>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02</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dirty="0">
                  <a:ln>
                    <a:noFill/>
                  </a:ln>
                  <a:solidFill>
                    <a:srgbClr val="2B2B2B"/>
                  </a:solidFill>
                  <a:uLnTx/>
                  <a:uFillTx/>
                  <a:latin typeface="+mj-ea"/>
                  <a:ea typeface="+mj-ea"/>
                  <a:cs typeface="+mn-ea"/>
                  <a:sym typeface="+mn-lt"/>
                </a:rPr>
                <a:t>数据的准备</a:t>
              </a:r>
              <a:endParaRPr kumimoji="0" lang="zh-CN" altLang="en-US" sz="6600" b="1" i="0" u="none" strike="noStrike" kern="1200" cap="none" spc="400" normalizeH="0" baseline="0" noProof="0" dirty="0">
                <a:ln>
                  <a:noFill/>
                </a:ln>
                <a:solidFill>
                  <a:srgbClr val="2B2B2B"/>
                </a:solidFill>
                <a:uLnTx/>
                <a:uFillTx/>
                <a:latin typeface="+mj-ea"/>
                <a:ea typeface="+mj-ea"/>
                <a:cs typeface="+mn-ea"/>
                <a:sym typeface="+mn-lt"/>
              </a:endParaRP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Moderate&quot;,&quot;Name&quot;:&quot;适中&quot;,&quot;Kind&quot;:&quot;System&quot;,&quot;OldGuidesSetting&quot;:{&quot;HeaderHeight&quot;:13.0,&quot;FooterHeight&quot;:6.0,&quot;SideMargin&quot;:4.0,&quot;TopMargin&quot;:0.0,&quot;BottomMargin&quot;:0.0,&quot;IntervalMargin&quot;:1.5}}"/>
  <p:tag name="COMMONDATA" val="eyJoZGlkIjoiNDVjYzhjMWM1YWFiZGMzMDA2NGY5YzM1MDJiYjg5YTQ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764,&quot;width&quot;:15084}"/>
</p:tagLst>
</file>

<file path=ppt/theme/theme1.xml><?xml version="1.0" encoding="utf-8"?>
<a:theme xmlns:a="http://schemas.openxmlformats.org/drawingml/2006/main" name="Office 主题">
  <a:themeElements>
    <a:clrScheme name="商务蓝-点缀黄">
      <a:dk1>
        <a:sysClr val="windowText" lastClr="000000"/>
      </a:dk1>
      <a:lt1>
        <a:sysClr val="window" lastClr="FFFFFF"/>
      </a:lt1>
      <a:dk2>
        <a:srgbClr val="44546A"/>
      </a:dk2>
      <a:lt2>
        <a:srgbClr val="E7E6E6"/>
      </a:lt2>
      <a:accent1>
        <a:srgbClr val="0D5BD9"/>
      </a:accent1>
      <a:accent2>
        <a:srgbClr val="0A429F"/>
      </a:accent2>
      <a:accent3>
        <a:srgbClr val="45D0E7"/>
      </a:accent3>
      <a:accent4>
        <a:srgbClr val="FFC000"/>
      </a:accent4>
      <a:accent5>
        <a:srgbClr val="4472C4"/>
      </a:accent5>
      <a:accent6>
        <a:srgbClr val="70AD47"/>
      </a:accent6>
      <a:hlink>
        <a:srgbClr val="0563C1"/>
      </a:hlink>
      <a:folHlink>
        <a:srgbClr val="954F72"/>
      </a:folHlink>
    </a:clrScheme>
    <a:fontScheme name="模板字体">
      <a:majorFont>
        <a:latin typeface="OPPOSans R"/>
        <a:ea typeface="OPPOSans H"/>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1152</Words>
  <Application>Microsoft Office PowerPoint</Application>
  <PresentationFormat>宽屏</PresentationFormat>
  <Paragraphs>143</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OPPOSans H</vt:lpstr>
      <vt:lpstr>OPPOSans R</vt: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蓝色商务通用行业年终汇报ppt模板</dc:title>
  <dc:creator>欢者自欢</dc:creator>
  <cp:keywords>稿定年终PPT模板大赛</cp:keywords>
  <dc:description>www.51pptmoban.com</dc:description>
  <cp:lastModifiedBy>陈 阡陌</cp:lastModifiedBy>
  <cp:revision>81</cp:revision>
  <dcterms:created xsi:type="dcterms:W3CDTF">2021-11-17T06:50:00Z</dcterms:created>
  <dcterms:modified xsi:type="dcterms:W3CDTF">2023-06-30T11:27:36Z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844ED85E2AC0486AB30AFB48DCD4620D</vt:lpwstr>
  </property>
  <property fmtid="{D5CDD505-2E9C-101B-9397-08002B2CF9AE}" pid="3" name="KSOProductBuildVer">
    <vt:lpwstr>2052-11.1.0.11636</vt:lpwstr>
  </property>
</Properties>
</file>