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Lst>
  <p:sldSz cy="19202400" cx="25603200"/>
  <p:notesSz cx="6858000" cy="9144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DBF76E-D272-499D-9E42-B6A5FC77609E}">
  <a:tblStyle styleId="{BCDBF76E-D272-499D-9E42-B6A5FC7760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 Id="rId10"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700" u="none" cap="none" strike="noStrike">
                <a:latin typeface="Arial"/>
                <a:ea typeface="Arial"/>
                <a:cs typeface="Arial"/>
                <a:sym typeface="Arial"/>
              </a:defRPr>
            </a:lvl1pPr>
            <a:lvl2pPr indent="-228600" lvl="1" marL="914400" marR="0" rtl="0" algn="l">
              <a:spcBef>
                <a:spcPts val="0"/>
              </a:spcBef>
              <a:spcAft>
                <a:spcPts val="0"/>
              </a:spcAft>
              <a:buSzPts val="1400"/>
              <a:buNone/>
              <a:defRPr b="0" i="0" sz="7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7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7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7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7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7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7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7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High fidelity biological model incorporating </a:t>
            </a:r>
            <a:r>
              <a:rPr lang="en-US"/>
              <a:t>vascular</a:t>
            </a:r>
            <a:r>
              <a:rPr lang="en-US"/>
              <a:t> flow, nutrient and product production and uptake, </a:t>
            </a:r>
            <a:r>
              <a:rPr lang="en-US"/>
              <a:t>diffusion</a:t>
            </a:r>
            <a:r>
              <a:rPr lang="en-US"/>
              <a:t> and genetic regulation. </a:t>
            </a:r>
            <a:endParaRPr/>
          </a:p>
          <a:p>
            <a:pPr indent="0" lvl="0" marL="0" rtl="0" algn="l">
              <a:spcBef>
                <a:spcPts val="0"/>
              </a:spcBef>
              <a:spcAft>
                <a:spcPts val="0"/>
              </a:spcAft>
              <a:buNone/>
            </a:pPr>
            <a:r>
              <a:rPr lang="en-US"/>
              <a:t>Implemented as a coupled ODE and PDE system.</a:t>
            </a:r>
            <a:endParaRPr/>
          </a:p>
          <a:p>
            <a:pPr indent="0" lvl="0" marL="0" rtl="0" algn="l">
              <a:spcBef>
                <a:spcPts val="0"/>
              </a:spcBef>
              <a:spcAft>
                <a:spcPts val="0"/>
              </a:spcAft>
              <a:buNone/>
            </a:pPr>
            <a:r>
              <a:rPr lang="en-US"/>
              <a:t>Two visualizations of solutions from HC and AD</a:t>
            </a:r>
            <a:endParaRPr/>
          </a:p>
          <a:p>
            <a:pPr indent="0" lvl="0" marL="0" rtl="0" algn="l">
              <a:spcBef>
                <a:spcPts val="0"/>
              </a:spcBef>
              <a:spcAft>
                <a:spcPts val="0"/>
              </a:spcAft>
              <a:buNone/>
            </a:pPr>
            <a:r>
              <a:rPr lang="en-US"/>
              <a:t>Computational study:</a:t>
            </a:r>
            <a:endParaRPr/>
          </a:p>
          <a:p>
            <a:pPr indent="0" lvl="0" marL="0" rtl="0" algn="l">
              <a:spcBef>
                <a:spcPts val="0"/>
              </a:spcBef>
              <a:spcAft>
                <a:spcPts val="0"/>
              </a:spcAft>
              <a:buNone/>
            </a:pPr>
            <a:r>
              <a:rPr lang="en-US"/>
              <a:t>Methods:</a:t>
            </a:r>
            <a:endParaRPr/>
          </a:p>
          <a:p>
            <a:pPr indent="0" lvl="0" marL="0" rtl="0" algn="l">
              <a:spcBef>
                <a:spcPts val="0"/>
              </a:spcBef>
              <a:spcAft>
                <a:spcPts val="0"/>
              </a:spcAft>
              <a:buNone/>
            </a:pPr>
            <a:r>
              <a:rPr lang="en-US"/>
              <a:t>Table:</a:t>
            </a:r>
            <a:endParaRPr/>
          </a:p>
          <a:p>
            <a:pPr indent="0" lvl="0" marL="0" rtl="0" algn="l">
              <a:spcBef>
                <a:spcPts val="0"/>
              </a:spcBef>
              <a:spcAft>
                <a:spcPts val="0"/>
              </a:spcAft>
              <a:buNone/>
            </a:pPr>
            <a:r>
              <a:rPr lang="en-US"/>
              <a:t>      Advantage                                 Disadvantate</a:t>
            </a:r>
            <a:endParaRPr/>
          </a:p>
          <a:p>
            <a:pPr indent="0" lvl="0" marL="0" rtl="0" algn="l">
              <a:spcBef>
                <a:spcPts val="0"/>
              </a:spcBef>
              <a:spcAft>
                <a:spcPts val="0"/>
              </a:spcAft>
              <a:buNone/>
            </a:pPr>
            <a:r>
              <a:rPr lang="en-US"/>
              <a:t>HC   fast (only run fitness)             generate and test solution mods</a:t>
            </a:r>
            <a:endParaRPr/>
          </a:p>
          <a:p>
            <a:pPr indent="0" lvl="0" marL="0" rtl="0" algn="l">
              <a:spcBef>
                <a:spcPts val="0"/>
              </a:spcBef>
              <a:spcAft>
                <a:spcPts val="0"/>
              </a:spcAft>
              <a:buNone/>
            </a:pPr>
            <a:r>
              <a:rPr lang="en-US"/>
              <a:t>AD  slow (need to run autograd)   know the gradient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Graph:</a:t>
            </a:r>
            <a:endParaRPr/>
          </a:p>
          <a:p>
            <a:pPr indent="0" lvl="0" marL="0" rtl="0" algn="l">
              <a:spcBef>
                <a:spcPts val="0"/>
              </a:spcBef>
              <a:spcAft>
                <a:spcPts val="0"/>
              </a:spcAft>
              <a:buNone/>
            </a:pPr>
            <a:r>
              <a:rPr lang="en-US"/>
              <a:t>fitness (y) as a function of run time (cpu)</a:t>
            </a:r>
            <a:endParaRPr/>
          </a:p>
          <a:p>
            <a:pPr indent="0" lvl="0" marL="0" rtl="0" algn="l">
              <a:spcBef>
                <a:spcPts val="0"/>
              </a:spcBef>
              <a:spcAft>
                <a:spcPts val="0"/>
              </a:spcAft>
              <a:buNone/>
            </a:pPr>
            <a:r>
              <a:rPr lang="en-US"/>
              <a:t>and/or</a:t>
            </a:r>
            <a:endParaRPr/>
          </a:p>
          <a:p>
            <a:pPr indent="0" lvl="0" marL="0" rtl="0" algn="l">
              <a:spcBef>
                <a:spcPts val="0"/>
              </a:spcBef>
              <a:spcAft>
                <a:spcPts val="0"/>
              </a:spcAft>
              <a:buNone/>
            </a:pPr>
            <a:r>
              <a:rPr lang="en-US"/>
              <a:t>fitness(Y) as a function of iterations?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Contributions:</a:t>
            </a:r>
            <a:endParaRPr/>
          </a:p>
          <a:p>
            <a:pPr indent="0" lvl="0" marL="0" rtl="0" algn="l">
              <a:spcBef>
                <a:spcPts val="0"/>
              </a:spcBef>
              <a:spcAft>
                <a:spcPts val="0"/>
              </a:spcAft>
              <a:buNone/>
            </a:pPr>
            <a:r>
              <a:rPr lang="en-US"/>
              <a:t>Demonstration of AD in </a:t>
            </a:r>
            <a:r>
              <a:rPr lang="en-US"/>
              <a:t>agent</a:t>
            </a:r>
            <a:r>
              <a:rPr lang="en-US"/>
              <a:t> based spatial domain</a:t>
            </a:r>
            <a:endParaRPr/>
          </a:p>
          <a:p>
            <a:pPr indent="0" lvl="0" marL="0" rtl="0" algn="l">
              <a:spcBef>
                <a:spcPts val="0"/>
              </a:spcBef>
              <a:spcAft>
                <a:spcPts val="0"/>
              </a:spcAft>
              <a:buNone/>
            </a:pPr>
            <a:r>
              <a:rPr lang="en-US"/>
              <a:t>Summary </a:t>
            </a:r>
            <a:endParaRPr/>
          </a:p>
          <a:p>
            <a:pPr indent="0" lvl="0" marL="0" rtl="0" algn="l">
              <a:spcBef>
                <a:spcPts val="0"/>
              </a:spcBef>
              <a:spcAft>
                <a:spcPts val="0"/>
              </a:spcAft>
              <a:buNone/>
            </a:pPr>
            <a:r>
              <a:rPr lang="en-US"/>
              <a:t>Results contract and compare the two methods</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title">
  <p:cSld name="TITLE">
    <p:spTree>
      <p:nvGrpSpPr>
        <p:cNvPr id="37" name="Shape 37"/>
        <p:cNvGrpSpPr/>
        <p:nvPr/>
      </p:nvGrpSpPr>
      <p:grpSpPr>
        <a:xfrm>
          <a:off x="0" y="0"/>
          <a:ext cx="0" cy="0"/>
          <a:chOff x="0" y="0"/>
          <a:chExt cx="0" cy="0"/>
        </a:xfrm>
      </p:grpSpPr>
      <p:sp>
        <p:nvSpPr>
          <p:cNvPr id="38" name="Google Shape;38;p2"/>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p:cSld name="Title, Content over Content">
    <p:spTree>
      <p:nvGrpSpPr>
        <p:cNvPr id="76" name="Shape 76"/>
        <p:cNvGrpSpPr/>
        <p:nvPr/>
      </p:nvGrpSpPr>
      <p:grpSpPr>
        <a:xfrm>
          <a:off x="0" y="0"/>
          <a:ext cx="0" cy="0"/>
          <a:chOff x="0" y="0"/>
          <a:chExt cx="0" cy="0"/>
        </a:xfrm>
      </p:grpSpPr>
      <p:sp>
        <p:nvSpPr>
          <p:cNvPr id="77" name="Google Shape;77;p11"/>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 name="Google Shape;78;p11"/>
          <p:cNvSpPr txBox="1"/>
          <p:nvPr>
            <p:ph idx="1" type="body"/>
          </p:nvPr>
        </p:nvSpPr>
        <p:spPr>
          <a:xfrm>
            <a:off x="527519" y="3502590"/>
            <a:ext cx="7928132"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9" name="Google Shape;79;p11"/>
          <p:cNvSpPr txBox="1"/>
          <p:nvPr>
            <p:ph idx="2" type="body"/>
          </p:nvPr>
        </p:nvSpPr>
        <p:spPr>
          <a:xfrm>
            <a:off x="527519" y="9458821"/>
            <a:ext cx="7928131"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0" name="Google Shape;80;p11"/>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p:cSld name="Title, 4 Content">
    <p:spTree>
      <p:nvGrpSpPr>
        <p:cNvPr id="81" name="Shape 81"/>
        <p:cNvGrpSpPr/>
        <p:nvPr/>
      </p:nvGrpSpPr>
      <p:grpSpPr>
        <a:xfrm>
          <a:off x="0" y="0"/>
          <a:ext cx="0" cy="0"/>
          <a:chOff x="0" y="0"/>
          <a:chExt cx="0" cy="0"/>
        </a:xfrm>
      </p:grpSpPr>
      <p:sp>
        <p:nvSpPr>
          <p:cNvPr id="82" name="Google Shape;82;p12"/>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12"/>
          <p:cNvSpPr txBox="1"/>
          <p:nvPr>
            <p:ph idx="1" type="body"/>
          </p:nvPr>
        </p:nvSpPr>
        <p:spPr>
          <a:xfrm>
            <a:off x="527520" y="3502590"/>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4" name="Google Shape;84;p12"/>
          <p:cNvSpPr txBox="1"/>
          <p:nvPr>
            <p:ph idx="2" type="body"/>
          </p:nvPr>
        </p:nvSpPr>
        <p:spPr>
          <a:xfrm>
            <a:off x="4589760" y="3502590"/>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5" name="Google Shape;85;p12"/>
          <p:cNvSpPr txBox="1"/>
          <p:nvPr>
            <p:ph idx="3" type="body"/>
          </p:nvPr>
        </p:nvSpPr>
        <p:spPr>
          <a:xfrm>
            <a:off x="4589760" y="9458821"/>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6" name="Google Shape;86;p12"/>
          <p:cNvSpPr txBox="1"/>
          <p:nvPr>
            <p:ph idx="4" type="body"/>
          </p:nvPr>
        </p:nvSpPr>
        <p:spPr>
          <a:xfrm>
            <a:off x="527521" y="9458821"/>
            <a:ext cx="3868619"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7" name="Google Shape;87;p12"/>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88" name="Shape 88"/>
        <p:cNvGrpSpPr/>
        <p:nvPr/>
      </p:nvGrpSpPr>
      <p:grpSpPr>
        <a:xfrm>
          <a:off x="0" y="0"/>
          <a:ext cx="0" cy="0"/>
          <a:chOff x="0" y="0"/>
          <a:chExt cx="0" cy="0"/>
        </a:xfrm>
      </p:grpSpPr>
      <p:sp>
        <p:nvSpPr>
          <p:cNvPr id="89" name="Google Shape;89;p13"/>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0" name="Google Shape;90;p13"/>
          <p:cNvSpPr txBox="1"/>
          <p:nvPr>
            <p:ph idx="1" type="body"/>
          </p:nvPr>
        </p:nvSpPr>
        <p:spPr>
          <a:xfrm>
            <a:off x="527520" y="3502590"/>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91" name="Google Shape;91;p13"/>
          <p:cNvSpPr txBox="1"/>
          <p:nvPr>
            <p:ph idx="2" type="body"/>
          </p:nvPr>
        </p:nvSpPr>
        <p:spPr>
          <a:xfrm>
            <a:off x="4589760" y="3502590"/>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92" name="Google Shape;92;p13"/>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39" name="Shape 39"/>
        <p:cNvGrpSpPr/>
        <p:nvPr/>
      </p:nvGrpSpPr>
      <p:grpSpPr>
        <a:xfrm>
          <a:off x="0" y="0"/>
          <a:ext cx="0" cy="0"/>
          <a:chOff x="0" y="0"/>
          <a:chExt cx="0" cy="0"/>
        </a:xfrm>
      </p:grpSpPr>
      <p:sp>
        <p:nvSpPr>
          <p:cNvPr id="40" name="Google Shape;40;p3"/>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1" name="Google Shape;41;p3"/>
          <p:cNvSpPr txBox="1"/>
          <p:nvPr>
            <p:ph idx="1" type="body"/>
          </p:nvPr>
        </p:nvSpPr>
        <p:spPr>
          <a:xfrm>
            <a:off x="527519" y="3502590"/>
            <a:ext cx="7928132" cy="1140426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2" name="Google Shape;42;p3"/>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p:cSld name="Title, Content">
    <p:spTree>
      <p:nvGrpSpPr>
        <p:cNvPr id="43" name="Shape 43"/>
        <p:cNvGrpSpPr/>
        <p:nvPr/>
      </p:nvGrpSpPr>
      <p:grpSpPr>
        <a:xfrm>
          <a:off x="0" y="0"/>
          <a:ext cx="0" cy="0"/>
          <a:chOff x="0" y="0"/>
          <a:chExt cx="0" cy="0"/>
        </a:xfrm>
      </p:grpSpPr>
      <p:sp>
        <p:nvSpPr>
          <p:cNvPr id="44" name="Google Shape;44;p4"/>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5" name="Google Shape;45;p4"/>
          <p:cNvSpPr txBox="1"/>
          <p:nvPr>
            <p:ph idx="1" type="body"/>
          </p:nvPr>
        </p:nvSpPr>
        <p:spPr>
          <a:xfrm>
            <a:off x="527519" y="3502588"/>
            <a:ext cx="7928132" cy="11404051"/>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6" name="Google Shape;46;p4"/>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p:cSld name="Title, 2 Content">
    <p:spTree>
      <p:nvGrpSpPr>
        <p:cNvPr id="47" name="Shape 47"/>
        <p:cNvGrpSpPr/>
        <p:nvPr/>
      </p:nvGrpSpPr>
      <p:grpSpPr>
        <a:xfrm>
          <a:off x="0" y="0"/>
          <a:ext cx="0" cy="0"/>
          <a:chOff x="0" y="0"/>
          <a:chExt cx="0" cy="0"/>
        </a:xfrm>
      </p:grpSpPr>
      <p:sp>
        <p:nvSpPr>
          <p:cNvPr id="48" name="Google Shape;48;p5"/>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9" name="Google Shape;49;p5"/>
          <p:cNvSpPr txBox="1"/>
          <p:nvPr>
            <p:ph idx="1" type="body"/>
          </p:nvPr>
        </p:nvSpPr>
        <p:spPr>
          <a:xfrm>
            <a:off x="527520" y="3502588"/>
            <a:ext cx="3868620" cy="11404051"/>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0" name="Google Shape;50;p5"/>
          <p:cNvSpPr txBox="1"/>
          <p:nvPr>
            <p:ph idx="2" type="body"/>
          </p:nvPr>
        </p:nvSpPr>
        <p:spPr>
          <a:xfrm>
            <a:off x="4589760" y="3502588"/>
            <a:ext cx="3868620" cy="11404052"/>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1" name="Google Shape;51;p5"/>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2" name="Shape 52"/>
        <p:cNvGrpSpPr/>
        <p:nvPr/>
      </p:nvGrpSpPr>
      <p:grpSpPr>
        <a:xfrm>
          <a:off x="0" y="0"/>
          <a:ext cx="0" cy="0"/>
          <a:chOff x="0" y="0"/>
          <a:chExt cx="0" cy="0"/>
        </a:xfrm>
      </p:grpSpPr>
      <p:sp>
        <p:nvSpPr>
          <p:cNvPr id="53" name="Google Shape;53;p6"/>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4" name="Google Shape;54;p6"/>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p:cSld name="Centered Text">
    <p:spTree>
      <p:nvGrpSpPr>
        <p:cNvPr id="55" name="Shape 55"/>
        <p:cNvGrpSpPr/>
        <p:nvPr/>
      </p:nvGrpSpPr>
      <p:grpSpPr>
        <a:xfrm>
          <a:off x="0" y="0"/>
          <a:ext cx="0" cy="0"/>
          <a:chOff x="0" y="0"/>
          <a:chExt cx="0" cy="0"/>
        </a:xfrm>
      </p:grpSpPr>
      <p:sp>
        <p:nvSpPr>
          <p:cNvPr id="56" name="Google Shape;56;p7"/>
          <p:cNvSpPr txBox="1"/>
          <p:nvPr>
            <p:ph idx="1" type="body"/>
          </p:nvPr>
        </p:nvSpPr>
        <p:spPr>
          <a:xfrm>
            <a:off x="1280158" y="766079"/>
            <a:ext cx="23042672" cy="14140563"/>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7" name="Google Shape;57;p7"/>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p:cSld name="Title, 2 Content and Content">
    <p:spTree>
      <p:nvGrpSpPr>
        <p:cNvPr id="58" name="Shape 58"/>
        <p:cNvGrpSpPr/>
        <p:nvPr/>
      </p:nvGrpSpPr>
      <p:grpSpPr>
        <a:xfrm>
          <a:off x="0" y="0"/>
          <a:ext cx="0" cy="0"/>
          <a:chOff x="0" y="0"/>
          <a:chExt cx="0" cy="0"/>
        </a:xfrm>
      </p:grpSpPr>
      <p:sp>
        <p:nvSpPr>
          <p:cNvPr id="59" name="Google Shape;59;p8"/>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8"/>
          <p:cNvSpPr txBox="1"/>
          <p:nvPr>
            <p:ph idx="1" type="body"/>
          </p:nvPr>
        </p:nvSpPr>
        <p:spPr>
          <a:xfrm>
            <a:off x="527520" y="3502590"/>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1" name="Google Shape;61;p8"/>
          <p:cNvSpPr txBox="1"/>
          <p:nvPr>
            <p:ph idx="2" type="body"/>
          </p:nvPr>
        </p:nvSpPr>
        <p:spPr>
          <a:xfrm>
            <a:off x="527521" y="9458821"/>
            <a:ext cx="3868619"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2" name="Google Shape;62;p8"/>
          <p:cNvSpPr txBox="1"/>
          <p:nvPr>
            <p:ph idx="3" type="body"/>
          </p:nvPr>
        </p:nvSpPr>
        <p:spPr>
          <a:xfrm>
            <a:off x="4589760" y="3502588"/>
            <a:ext cx="3868620" cy="11404052"/>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3" name="Google Shape;63;p8"/>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p:cSld name="Title Content and 2 Content">
    <p:spTree>
      <p:nvGrpSpPr>
        <p:cNvPr id="64" name="Shape 64"/>
        <p:cNvGrpSpPr/>
        <p:nvPr/>
      </p:nvGrpSpPr>
      <p:grpSpPr>
        <a:xfrm>
          <a:off x="0" y="0"/>
          <a:ext cx="0" cy="0"/>
          <a:chOff x="0" y="0"/>
          <a:chExt cx="0" cy="0"/>
        </a:xfrm>
      </p:grpSpPr>
      <p:sp>
        <p:nvSpPr>
          <p:cNvPr id="65" name="Google Shape;65;p9"/>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6" name="Google Shape;66;p9"/>
          <p:cNvSpPr txBox="1"/>
          <p:nvPr>
            <p:ph idx="1" type="body"/>
          </p:nvPr>
        </p:nvSpPr>
        <p:spPr>
          <a:xfrm>
            <a:off x="527520" y="3502588"/>
            <a:ext cx="3868620" cy="11404051"/>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7" name="Google Shape;67;p9"/>
          <p:cNvSpPr txBox="1"/>
          <p:nvPr>
            <p:ph idx="2" type="body"/>
          </p:nvPr>
        </p:nvSpPr>
        <p:spPr>
          <a:xfrm>
            <a:off x="4589760" y="3502590"/>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8" name="Google Shape;68;p9"/>
          <p:cNvSpPr txBox="1"/>
          <p:nvPr>
            <p:ph idx="3" type="body"/>
          </p:nvPr>
        </p:nvSpPr>
        <p:spPr>
          <a:xfrm>
            <a:off x="4589760" y="9458821"/>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9" name="Google Shape;69;p9"/>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p:cSld name="Title, 2 Content over Content">
    <p:spTree>
      <p:nvGrpSpPr>
        <p:cNvPr id="70" name="Shape 70"/>
        <p:cNvGrpSpPr/>
        <p:nvPr/>
      </p:nvGrpSpPr>
      <p:grpSpPr>
        <a:xfrm>
          <a:off x="0" y="0"/>
          <a:ext cx="0" cy="0"/>
          <a:chOff x="0" y="0"/>
          <a:chExt cx="0" cy="0"/>
        </a:xfrm>
      </p:grpSpPr>
      <p:sp>
        <p:nvSpPr>
          <p:cNvPr id="71" name="Google Shape;71;p10"/>
          <p:cNvSpPr txBox="1"/>
          <p:nvPr>
            <p:ph type="title"/>
          </p:nvPr>
        </p:nvSpPr>
        <p:spPr>
          <a:xfrm>
            <a:off x="1280158" y="766079"/>
            <a:ext cx="23042672" cy="3206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0"/>
          <p:cNvSpPr txBox="1"/>
          <p:nvPr>
            <p:ph idx="1" type="body"/>
          </p:nvPr>
        </p:nvSpPr>
        <p:spPr>
          <a:xfrm>
            <a:off x="527520" y="3502590"/>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3" name="Google Shape;73;p10"/>
          <p:cNvSpPr txBox="1"/>
          <p:nvPr>
            <p:ph idx="2" type="body"/>
          </p:nvPr>
        </p:nvSpPr>
        <p:spPr>
          <a:xfrm>
            <a:off x="4589760" y="3502590"/>
            <a:ext cx="3868620"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4" name="Google Shape;74;p10"/>
          <p:cNvSpPr txBox="1"/>
          <p:nvPr>
            <p:ph idx="3" type="body"/>
          </p:nvPr>
        </p:nvSpPr>
        <p:spPr>
          <a:xfrm>
            <a:off x="527520" y="9458821"/>
            <a:ext cx="7927711" cy="5439420"/>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5" name="Google Shape;75;p10"/>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1" y="-1"/>
            <a:ext cx="25602988" cy="2800142"/>
          </a:xfrm>
          <a:prstGeom prst="rect">
            <a:avLst/>
          </a:prstGeom>
          <a:solidFill>
            <a:srgbClr val="435EAA"/>
          </a:solidFill>
          <a:ln cap="flat" cmpd="sng" w="9525">
            <a:solidFill>
              <a:srgbClr val="0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7" name="Google Shape;7;p1"/>
          <p:cNvSpPr/>
          <p:nvPr/>
        </p:nvSpPr>
        <p:spPr>
          <a:xfrm>
            <a:off x="533401" y="3059700"/>
            <a:ext cx="7924559" cy="15601740"/>
          </a:xfrm>
          <a:prstGeom prst="roundRect">
            <a:avLst>
              <a:gd fmla="val 3486" name="adj"/>
            </a:avLst>
          </a:prstGeom>
          <a:gradFill>
            <a:gsLst>
              <a:gs pos="0">
                <a:srgbClr val="DCE1EC"/>
              </a:gs>
              <a:gs pos="100000">
                <a:srgbClr val="F3F5FA"/>
              </a:gs>
            </a:gsLst>
            <a:lin ang="16200000" scaled="0"/>
          </a:gradFill>
          <a:ln cap="flat" cmpd="sng" w="9525">
            <a:solidFill>
              <a:srgbClr val="4E5B6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8" name="Google Shape;8;p1"/>
          <p:cNvSpPr/>
          <p:nvPr/>
        </p:nvSpPr>
        <p:spPr>
          <a:xfrm>
            <a:off x="1" y="2803081"/>
            <a:ext cx="25602988" cy="88620"/>
          </a:xfrm>
          <a:prstGeom prst="rect">
            <a:avLst/>
          </a:prstGeom>
          <a:solidFill>
            <a:srgbClr val="2C3F7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9" name="Google Shape;9;p1"/>
          <p:cNvSpPr txBox="1"/>
          <p:nvPr/>
        </p:nvSpPr>
        <p:spPr>
          <a:xfrm>
            <a:off x="982178" y="18802348"/>
            <a:ext cx="1413703" cy="165436"/>
          </a:xfrm>
          <a:prstGeom prst="rect">
            <a:avLst/>
          </a:prstGeom>
          <a:noFill/>
          <a:ln>
            <a:noFill/>
          </a:ln>
        </p:spPr>
        <p:txBody>
          <a:bodyPr anchorCtr="0" anchor="t" bIns="26650" lIns="26650" spcFirstLastPara="1" rIns="26650" wrap="square" tIns="26650">
            <a:noAutofit/>
          </a:bodyPr>
          <a:lstStyle/>
          <a:p>
            <a:pPr indent="0" lvl="0" marL="0" marR="0" rtl="0" algn="l">
              <a:lnSpc>
                <a:spcPct val="75000"/>
              </a:lnSpc>
              <a:spcBef>
                <a:spcPts val="0"/>
              </a:spcBef>
              <a:spcAft>
                <a:spcPts val="0"/>
              </a:spcAft>
              <a:buClr>
                <a:srgbClr val="BFBFBF"/>
              </a:buClr>
              <a:buSzPts val="300"/>
              <a:buFont typeface="Arial"/>
              <a:buNone/>
            </a:pPr>
            <a:r>
              <a:rPr b="1" i="0" lang="en-US" sz="300" u="none" cap="none" strike="noStrike">
                <a:solidFill>
                  <a:srgbClr val="BFBFBF"/>
                </a:solidFill>
                <a:latin typeface="Arial"/>
                <a:ea typeface="Arial"/>
                <a:cs typeface="Arial"/>
                <a:sym typeface="Arial"/>
              </a:rPr>
              <a:t>RESEARCH POSTER PRESENTATION DESIGN © 2012</a:t>
            </a:r>
            <a:endParaRPr/>
          </a:p>
          <a:p>
            <a:pPr indent="0" lvl="0" marL="0" marR="0" rtl="0" algn="l">
              <a:lnSpc>
                <a:spcPct val="75000"/>
              </a:lnSpc>
              <a:spcBef>
                <a:spcPts val="0"/>
              </a:spcBef>
              <a:spcAft>
                <a:spcPts val="0"/>
              </a:spcAft>
              <a:buClr>
                <a:srgbClr val="BFBFBF"/>
              </a:buClr>
              <a:buSzPts val="600"/>
              <a:buFont typeface="Arial"/>
              <a:buNone/>
            </a:pPr>
            <a:r>
              <a:rPr b="1" i="0" lang="en-US" sz="600" u="none" cap="none" strike="noStrike">
                <a:solidFill>
                  <a:srgbClr val="BFBFBF"/>
                </a:solidFill>
                <a:latin typeface="Arial"/>
                <a:ea typeface="Arial"/>
                <a:cs typeface="Arial"/>
                <a:sym typeface="Arial"/>
              </a:rPr>
              <a:t>www.PosterPresentations.com</a:t>
            </a:r>
            <a:endParaRPr/>
          </a:p>
        </p:txBody>
      </p:sp>
      <p:grpSp>
        <p:nvGrpSpPr>
          <p:cNvPr id="10" name="Google Shape;10;p1"/>
          <p:cNvGrpSpPr/>
          <p:nvPr/>
        </p:nvGrpSpPr>
        <p:grpSpPr>
          <a:xfrm>
            <a:off x="25796191" y="-2"/>
            <a:ext cx="5862571" cy="19202194"/>
            <a:chOff x="0" y="-1"/>
            <a:chExt cx="5862569" cy="19202192"/>
          </a:xfrm>
        </p:grpSpPr>
        <p:sp>
          <p:nvSpPr>
            <p:cNvPr id="11" name="Google Shape;11;p1"/>
            <p:cNvSpPr/>
            <p:nvPr/>
          </p:nvSpPr>
          <p:spPr>
            <a:xfrm>
              <a:off x="0" y="-1"/>
              <a:ext cx="5862569" cy="19202192"/>
            </a:xfrm>
            <a:prstGeom prst="rect">
              <a:avLst/>
            </a:prstGeom>
            <a:solidFill>
              <a:srgbClr val="0D0D0D"/>
            </a:solidFill>
            <a:ln cap="flat" cmpd="sng" w="25550">
              <a:solidFill>
                <a:srgbClr val="5D9A2B"/>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p:txBody>
        </p:sp>
        <p:sp>
          <p:nvSpPr>
            <p:cNvPr id="12" name="Google Shape;12;p1"/>
            <p:cNvSpPr txBox="1"/>
            <p:nvPr/>
          </p:nvSpPr>
          <p:spPr>
            <a:xfrm>
              <a:off x="0" y="106676"/>
              <a:ext cx="5862569" cy="17269455"/>
            </a:xfrm>
            <a:prstGeom prst="rect">
              <a:avLst/>
            </a:prstGeom>
            <a:noFill/>
            <a:ln>
              <a:noFill/>
            </a:ln>
          </p:spPr>
          <p:txBody>
            <a:bodyPr anchorCtr="0" anchor="t" bIns="106675" lIns="106675" spcFirstLastPara="1" rIns="106675" wrap="square" tIns="106675">
              <a:noAutofit/>
            </a:bodyPr>
            <a:lstStyle/>
            <a:p>
              <a:pPr indent="0" lvl="0" marL="0" marR="0" rtl="0" algn="ctr">
                <a:lnSpc>
                  <a:spcPct val="100000"/>
                </a:lnSpc>
                <a:spcBef>
                  <a:spcPts val="0"/>
                </a:spcBef>
                <a:spcAft>
                  <a:spcPts val="0"/>
                </a:spcAft>
                <a:buClr>
                  <a:srgbClr val="FFFFFF"/>
                </a:buClr>
                <a:buSzPts val="2500"/>
                <a:buFont typeface="Trebuchet MS"/>
                <a:buNone/>
              </a:pPr>
              <a:r>
                <a:rPr b="1" i="0" lang="en-US" sz="2500" u="none" cap="none" strike="noStrike">
                  <a:solidFill>
                    <a:srgbClr val="FFFFFF"/>
                  </a:solidFill>
                  <a:latin typeface="Trebuchet MS"/>
                  <a:ea typeface="Trebuchet MS"/>
                  <a:cs typeface="Trebuchet MS"/>
                  <a:sym typeface="Trebuchet MS"/>
                </a:rPr>
                <a:t>QUICK TIPS</a:t>
              </a:r>
              <a:endParaRPr/>
            </a:p>
            <a:p>
              <a:pPr indent="0" lvl="0" marL="0" marR="0" rtl="0" algn="ctr">
                <a:lnSpc>
                  <a:spcPct val="100000"/>
                </a:lnSpc>
                <a:spcBef>
                  <a:spcPts val="0"/>
                </a:spcBef>
                <a:spcAft>
                  <a:spcPts val="0"/>
                </a:spcAft>
                <a:buClr>
                  <a:srgbClr val="FFFF00"/>
                </a:buClr>
                <a:buSzPts val="2300"/>
                <a:buFont typeface="Trebuchet MS"/>
                <a:buNone/>
              </a:pPr>
              <a:r>
                <a:rPr b="1" i="0" lang="en-US" sz="2300" u="none" cap="none" strike="noStrike">
                  <a:solidFill>
                    <a:srgbClr val="FFFF00"/>
                  </a:solidFill>
                  <a:latin typeface="Trebuchet MS"/>
                  <a:ea typeface="Trebuchet MS"/>
                  <a:cs typeface="Trebuchet MS"/>
                  <a:sym typeface="Trebuchet MS"/>
                </a:rPr>
                <a:t>(--THIS SECTION DOES NOT PRINT--)</a:t>
              </a:r>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endParaRPr/>
            </a:p>
            <a:p>
              <a:pPr indent="0" lvl="0" marL="0" marR="0" rtl="0" algn="l">
                <a:lnSpc>
                  <a:spcPct val="100000"/>
                </a:lnSpc>
                <a:spcBef>
                  <a:spcPts val="0"/>
                </a:spcBef>
                <a:spcAft>
                  <a:spcPts val="0"/>
                </a:spcAft>
                <a:buClr>
                  <a:srgbClr val="FFFFFF"/>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FFFF"/>
                </a:buClr>
                <a:buSzPts val="2500"/>
                <a:buFont typeface="Trebuchet MS"/>
                <a:buNone/>
              </a:pPr>
              <a:r>
                <a:rPr b="1" i="0" lang="en-US" sz="2500" u="none" cap="none" strike="noStrike">
                  <a:solidFill>
                    <a:srgbClr val="FFFFFF"/>
                  </a:solidFill>
                  <a:latin typeface="Trebuchet MS"/>
                  <a:ea typeface="Trebuchet MS"/>
                  <a:cs typeface="Trebuchet MS"/>
                  <a:sym typeface="Trebuchet MS"/>
                </a:rPr>
                <a:t>Using the template</a:t>
              </a:r>
              <a:endParaRPr/>
            </a:p>
            <a:p>
              <a:pPr indent="0" lvl="0" marL="0" marR="0" rtl="0" algn="l">
                <a:lnSpc>
                  <a:spcPct val="100000"/>
                </a:lnSpc>
                <a:spcBef>
                  <a:spcPts val="0"/>
                </a:spcBef>
                <a:spcAft>
                  <a:spcPts val="0"/>
                </a:spcAft>
                <a:buClr>
                  <a:srgbClr val="FFFFFF"/>
                </a:buClr>
                <a:buSzPts val="2500"/>
                <a:buFont typeface="Trebuchet MS"/>
                <a:buNone/>
              </a:pPr>
              <a:r>
                <a:t/>
              </a:r>
              <a:endParaRPr b="1" i="0" sz="25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800"/>
                <a:buFont typeface="Trebuchet MS"/>
                <a:buNone/>
              </a:pPr>
              <a:r>
                <a:rPr b="1" i="0" lang="en-US" sz="1800" u="none" cap="none" strike="noStrike">
                  <a:solidFill>
                    <a:srgbClr val="FFFF00"/>
                  </a:solidFill>
                  <a:latin typeface="Trebuchet MS"/>
                  <a:ea typeface="Trebuchet MS"/>
                  <a:cs typeface="Trebuchet MS"/>
                  <a:sym typeface="Trebuchet MS"/>
                </a:rPr>
                <a:t>Verifying the quality of your graphics</a:t>
              </a:r>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endParaRPr/>
            </a:p>
            <a:p>
              <a:pPr indent="0" lvl="0" marL="0" marR="0" rtl="0" algn="l">
                <a:lnSpc>
                  <a:spcPct val="100000"/>
                </a:lnSpc>
                <a:spcBef>
                  <a:spcPts val="0"/>
                </a:spcBef>
                <a:spcAft>
                  <a:spcPts val="0"/>
                </a:spcAft>
                <a:buClr>
                  <a:srgbClr val="FFFF00"/>
                </a:buClr>
                <a:buSzPts val="1800"/>
                <a:buFont typeface="Trebuchet MS"/>
                <a:buNone/>
              </a:pPr>
              <a:r>
                <a:rPr b="1" i="0" lang="en-US" sz="1800" u="none" cap="none" strike="noStrike">
                  <a:solidFill>
                    <a:srgbClr val="FFFF00"/>
                  </a:solidFill>
                  <a:latin typeface="Trebuchet MS"/>
                  <a:ea typeface="Trebuchet MS"/>
                  <a:cs typeface="Trebuchet MS"/>
                  <a:sym typeface="Trebuchet MS"/>
                </a:rPr>
                <a:t>Using the placeholders</a:t>
              </a:r>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b="0" i="0" lang="en-US" sz="1800" u="sng" cap="none" strike="noStrike">
                  <a:solidFill>
                    <a:srgbClr val="FFFFFF"/>
                  </a:solidFill>
                  <a:latin typeface="Trebuchet MS"/>
                  <a:ea typeface="Trebuchet MS"/>
                  <a:cs typeface="Trebuchet MS"/>
                  <a:sym typeface="Trebuchet MS"/>
                </a:rPr>
                <a:t>once</a:t>
              </a:r>
              <a:r>
                <a:rPr b="0" i="0" lang="en-US" sz="1800" u="none" cap="none" strike="noStrike">
                  <a:solidFill>
                    <a:srgbClr val="FFFFFF"/>
                  </a:solidFill>
                  <a:latin typeface="Trebuchet MS"/>
                  <a:ea typeface="Trebuchet MS"/>
                  <a:cs typeface="Trebuchet MS"/>
                  <a:sym typeface="Trebuchet MS"/>
                </a:rPr>
                <a:t> (to select it), place your cursor on its frame and your cursor will change to this symbol:         Then, click </a:t>
              </a:r>
              <a:r>
                <a:rPr b="0" i="0" lang="en-US" sz="1800" u="sng" cap="none" strike="noStrike">
                  <a:solidFill>
                    <a:srgbClr val="FFFFFF"/>
                  </a:solidFill>
                  <a:latin typeface="Trebuchet MS"/>
                  <a:ea typeface="Trebuchet MS"/>
                  <a:cs typeface="Trebuchet MS"/>
                  <a:sym typeface="Trebuchet MS"/>
                </a:rPr>
                <a:t>once</a:t>
              </a:r>
              <a:r>
                <a:rPr b="0" i="0" lang="en-US" sz="1800" u="none" cap="none" strike="noStrike">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endParaRPr/>
            </a:p>
            <a:p>
              <a:pPr indent="0" lvl="0" marL="0" marR="0" rtl="0" algn="l">
                <a:lnSpc>
                  <a:spcPct val="100000"/>
                </a:lnSpc>
                <a:spcBef>
                  <a:spcPts val="0"/>
                </a:spcBef>
                <a:spcAft>
                  <a:spcPts val="0"/>
                </a:spcAft>
                <a:buClr>
                  <a:srgbClr val="FFFFFF"/>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800"/>
                <a:buFont typeface="Trebuchet MS"/>
                <a:buNone/>
              </a:pPr>
              <a:r>
                <a:rPr b="1" i="0" lang="en-US" sz="1800" u="none" cap="none" strike="noStrike">
                  <a:solidFill>
                    <a:srgbClr val="FFFF00"/>
                  </a:solidFill>
                  <a:latin typeface="Trebuchet MS"/>
                  <a:ea typeface="Trebuchet MS"/>
                  <a:cs typeface="Trebuchet MS"/>
                  <a:sym typeface="Trebuchet MS"/>
                </a:rPr>
                <a:t>Modifying the layout</a:t>
              </a:r>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This template has four</a:t>
              </a:r>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different column layouts. </a:t>
              </a:r>
              <a:endParaRPr/>
            </a:p>
            <a:p>
              <a:pPr indent="0" lvl="0" marL="0" marR="0" rtl="0" algn="l">
                <a:lnSpc>
                  <a:spcPct val="100000"/>
                </a:lnSpc>
                <a:spcBef>
                  <a:spcPts val="0"/>
                </a:spcBef>
                <a:spcAft>
                  <a:spcPts val="0"/>
                </a:spcAft>
                <a:buClr>
                  <a:srgbClr val="FFFFFF"/>
                </a:buClr>
                <a:buSzPts val="1800"/>
                <a:buFont typeface="Trebuchet MS"/>
                <a:buNone/>
              </a:pPr>
              <a:r>
                <a:rPr b="0" i="0" lang="en-US" sz="1800" u="sng" cap="none" strike="noStrike">
                  <a:solidFill>
                    <a:srgbClr val="FFFFFF"/>
                  </a:solidFill>
                  <a:latin typeface="Trebuchet MS"/>
                  <a:ea typeface="Trebuchet MS"/>
                  <a:cs typeface="Trebuchet MS"/>
                  <a:sym typeface="Trebuchet MS"/>
                </a:rPr>
                <a:t>Right-click</a:t>
              </a:r>
              <a:r>
                <a:rPr b="0" i="0" lang="en-US" sz="1800" u="none" cap="none" strike="noStrike">
                  <a:solidFill>
                    <a:srgbClr val="FFFFFF"/>
                  </a:solidFill>
                  <a:latin typeface="Trebuchet MS"/>
                  <a:ea typeface="Trebuchet MS"/>
                  <a:cs typeface="Trebuchet MS"/>
                  <a:sym typeface="Trebuchet MS"/>
                </a:rPr>
                <a:t> your mouse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on the background and </a:t>
              </a:r>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click on “Layout” to see </a:t>
              </a:r>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endParaRPr/>
            </a:p>
            <a:p>
              <a:pPr indent="0" lvl="0" marL="0" marR="0" rtl="0" algn="l">
                <a:lnSpc>
                  <a:spcPct val="100000"/>
                </a:lnSpc>
                <a:spcBef>
                  <a:spcPts val="0"/>
                </a:spcBef>
                <a:spcAft>
                  <a:spcPts val="0"/>
                </a:spcAft>
                <a:buClr>
                  <a:srgbClr val="FFFFFF"/>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800"/>
                <a:buFont typeface="Trebuchet MS"/>
                <a:buNone/>
              </a:pPr>
              <a:r>
                <a:rPr b="1" i="0" lang="en-US" sz="1800" u="none" cap="none" strike="noStrike">
                  <a:solidFill>
                    <a:srgbClr val="FFFF00"/>
                  </a:solidFill>
                  <a:latin typeface="Trebuchet MS"/>
                  <a:ea typeface="Trebuchet MS"/>
                  <a:cs typeface="Trebuchet MS"/>
                  <a:sym typeface="Trebuchet MS"/>
                </a:rPr>
                <a:t>Importing text and graphics from external sources</a:t>
              </a:r>
              <a:endParaRPr/>
            </a:p>
            <a:p>
              <a:pPr indent="0" lvl="0" marL="0" marR="0" rtl="0" algn="l">
                <a:lnSpc>
                  <a:spcPct val="100000"/>
                </a:lnSpc>
                <a:spcBef>
                  <a:spcPts val="0"/>
                </a:spcBef>
                <a:spcAft>
                  <a:spcPts val="0"/>
                </a:spcAft>
                <a:buClr>
                  <a:srgbClr val="FFFFFF"/>
                </a:buClr>
                <a:buSzPts val="1800"/>
                <a:buFont typeface="Trebuchet MS"/>
                <a:buNone/>
              </a:pPr>
              <a:r>
                <a:rPr b="1" i="0" lang="en-US" sz="1800" u="sng" cap="none" strike="noStrike">
                  <a:solidFill>
                    <a:srgbClr val="FFFFFF"/>
                  </a:solidFill>
                  <a:latin typeface="Trebuchet MS"/>
                  <a:ea typeface="Trebuchet MS"/>
                  <a:cs typeface="Trebuchet MS"/>
                  <a:sym typeface="Trebuchet MS"/>
                </a:rPr>
                <a:t>TEXT: </a:t>
              </a:r>
              <a:r>
                <a:rPr b="0" i="0" lang="en-US" sz="1800" u="none" cap="none" strike="noStrik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800"/>
                <a:buFont typeface="Trebuchet MS"/>
                <a:buNone/>
              </a:pPr>
              <a:r>
                <a:rPr b="1" i="0" lang="en-US" sz="1800" u="sng" cap="none" strike="noStrike">
                  <a:solidFill>
                    <a:srgbClr val="FFFFFF"/>
                  </a:solidFill>
                  <a:latin typeface="Trebuchet MS"/>
                  <a:ea typeface="Trebuchet MS"/>
                  <a:cs typeface="Trebuchet MS"/>
                  <a:sym typeface="Trebuchet MS"/>
                </a:rPr>
                <a:t>PHOTOS: </a:t>
              </a:r>
              <a:r>
                <a:rPr b="0" i="0" lang="en-US" sz="1800" u="none" cap="none" strike="noStrike">
                  <a:solidFill>
                    <a:srgbClr val="FFFFFF"/>
                  </a:solidFill>
                  <a:latin typeface="Trebuchet MS"/>
                  <a:ea typeface="Trebuchet MS"/>
                  <a:cs typeface="Trebuchet MS"/>
                  <a:sym typeface="Trebuchet MS"/>
                </a:rPr>
                <a:t>Drag in a picture placeholder, size it </a:t>
              </a:r>
              <a:r>
                <a:rPr b="0" i="0" lang="en-US" sz="1800" u="sng" cap="none" strike="noStrike">
                  <a:solidFill>
                    <a:srgbClr val="FFFFFF"/>
                  </a:solidFill>
                  <a:latin typeface="Trebuchet MS"/>
                  <a:ea typeface="Trebuchet MS"/>
                  <a:cs typeface="Trebuchet MS"/>
                  <a:sym typeface="Trebuchet MS"/>
                </a:rPr>
                <a:t>first</a:t>
              </a:r>
              <a:r>
                <a:rPr b="0" i="0" lang="en-US" sz="1800" u="none" cap="none" strike="noStrike">
                  <a:solidFill>
                    <a:srgbClr val="FFFFFF"/>
                  </a:solidFill>
                  <a:latin typeface="Trebuchet MS"/>
                  <a:ea typeface="Trebuchet MS"/>
                  <a:cs typeface="Trebuchet MS"/>
                  <a:sym typeface="Trebuchet MS"/>
                </a:rPr>
                <a:t>, click in it and insert a photo from the menu.</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800"/>
                <a:buFont typeface="Trebuchet MS"/>
                <a:buNone/>
              </a:pPr>
              <a:r>
                <a:rPr b="1" i="0" lang="en-US" sz="1800" u="sng" cap="none" strike="noStrike">
                  <a:solidFill>
                    <a:srgbClr val="FFFFFF"/>
                  </a:solidFill>
                  <a:latin typeface="Trebuchet MS"/>
                  <a:ea typeface="Trebuchet MS"/>
                  <a:cs typeface="Trebuchet MS"/>
                  <a:sym typeface="Trebuchet MS"/>
                </a:rPr>
                <a:t>TABLES: </a:t>
              </a:r>
              <a:r>
                <a:rPr b="0" i="0" lang="en-US" sz="1800" u="none" cap="none" strike="noStrike">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b="0" i="0" lang="en-US" sz="1800" u="sng" cap="none" strike="noStrike">
                  <a:solidFill>
                    <a:srgbClr val="FFFFFF"/>
                  </a:solidFill>
                  <a:latin typeface="Trebuchet MS"/>
                  <a:ea typeface="Trebuchet MS"/>
                  <a:cs typeface="Trebuchet MS"/>
                  <a:sym typeface="Trebuchet MS"/>
                </a:rPr>
                <a:t>right-click</a:t>
              </a:r>
              <a:r>
                <a:rPr b="0" i="0" lang="en-US" sz="1800" u="none" cap="none" strike="noStrike">
                  <a:solidFill>
                    <a:srgbClr val="FFFFFF"/>
                  </a:solidFill>
                  <a:latin typeface="Trebuchet MS"/>
                  <a:ea typeface="Trebuchet MS"/>
                  <a:cs typeface="Trebuchet MS"/>
                  <a:sym typeface="Trebuchet MS"/>
                </a:rPr>
                <a:t> on the table, click FORMAT SHAPE  then click on TEXT BOX and change the INTERNAL MARGIN values to 0.25</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800"/>
                <a:buFont typeface="Trebuchet MS"/>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900"/>
                <a:buFont typeface="Trebuchet MS"/>
                <a:buNone/>
              </a:pPr>
              <a:r>
                <a:rPr b="1" i="0" lang="en-US" sz="1900" u="none" cap="none" strike="noStrike">
                  <a:solidFill>
                    <a:srgbClr val="FFFF00"/>
                  </a:solidFill>
                  <a:latin typeface="Trebuchet MS"/>
                  <a:ea typeface="Trebuchet MS"/>
                  <a:cs typeface="Trebuchet MS"/>
                  <a:sym typeface="Trebuchet MS"/>
                </a:rPr>
                <a:t>Modifying the color scheme</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p:txBody>
        </p:sp>
      </p:grpSp>
      <p:sp>
        <p:nvSpPr>
          <p:cNvPr id="13" name="Google Shape;13;p1"/>
          <p:cNvSpPr/>
          <p:nvPr/>
        </p:nvSpPr>
        <p:spPr>
          <a:xfrm>
            <a:off x="30987181" y="7361970"/>
            <a:ext cx="344190" cy="255360"/>
          </a:xfrm>
          <a:prstGeom prst="rect">
            <a:avLst/>
          </a:prstGeom>
          <a:noFill/>
          <a:ln cap="flat" cmpd="sng" w="9525">
            <a:solidFill>
              <a:srgbClr val="0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14" name="Google Shape;14;p1"/>
          <p:cNvSpPr txBox="1"/>
          <p:nvPr/>
        </p:nvSpPr>
        <p:spPr>
          <a:xfrm>
            <a:off x="25889013" y="17992380"/>
            <a:ext cx="5289895" cy="444388"/>
          </a:xfrm>
          <a:prstGeom prst="rect">
            <a:avLst/>
          </a:prstGeom>
          <a:noFill/>
          <a:ln>
            <a:noFill/>
          </a:ln>
        </p:spPr>
        <p:txBody>
          <a:bodyPr anchorCtr="0" anchor="t" bIns="26650" lIns="26650" spcFirstLastPara="1" rIns="26650" wrap="square" tIns="26650">
            <a:noAutofit/>
          </a:bodyPr>
          <a:lstStyle/>
          <a:p>
            <a:pPr indent="0" lvl="0" marL="0" marR="0" rtl="0" algn="l">
              <a:lnSpc>
                <a:spcPct val="75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 2013 PosterPresentations.com     </a:t>
            </a:r>
            <a:r>
              <a:rPr b="0" i="0" lang="en-US" sz="1400" u="none" cap="none" strike="noStrike">
                <a:solidFill>
                  <a:srgbClr val="FFFFFF"/>
                </a:solidFill>
                <a:latin typeface="Calibri"/>
                <a:ea typeface="Calibri"/>
                <a:cs typeface="Calibri"/>
                <a:sym typeface="Calibri"/>
              </a:rPr>
              <a:t>2117 Fourth Street , Unit C        </a:t>
            </a:r>
            <a:endParaRPr b="0" i="0" sz="1400" u="none" cap="none" strike="noStrike">
              <a:solidFill>
                <a:srgbClr val="000000"/>
              </a:solidFill>
              <a:latin typeface="Arial"/>
              <a:ea typeface="Arial"/>
              <a:cs typeface="Arial"/>
              <a:sym typeface="Arial"/>
            </a:endParaRPr>
          </a:p>
          <a:p>
            <a:pPr indent="0" lvl="0" marL="0" marR="0" rtl="0" algn="l">
              <a:lnSpc>
                <a:spcPct val="75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     Berkeley CA </a:t>
            </a:r>
            <a:r>
              <a:rPr b="0" i="0" lang="en-US" sz="1200" u="none" cap="none" strike="noStrike">
                <a:solidFill>
                  <a:srgbClr val="FFFFFF"/>
                </a:solidFill>
                <a:latin typeface="Calibri"/>
                <a:ea typeface="Calibri"/>
                <a:cs typeface="Calibri"/>
                <a:sym typeface="Calibri"/>
              </a:rPr>
              <a:t>94710</a:t>
            </a:r>
            <a:r>
              <a:rPr b="0" i="0" lang="en-US" sz="1400" u="none" cap="none" strike="noStrike">
                <a:solidFill>
                  <a:srgbClr val="FFFFFF"/>
                </a:solidFill>
                <a:latin typeface="Calibri"/>
                <a:ea typeface="Calibri"/>
                <a:cs typeface="Calibri"/>
                <a:sym typeface="Calibri"/>
              </a:rPr>
              <a:t>     </a:t>
            </a:r>
            <a:r>
              <a:rPr b="1" i="0" lang="en-US" sz="1400" u="none" cap="none" strike="noStrike">
                <a:solidFill>
                  <a:srgbClr val="FFFF00"/>
                </a:solidFill>
                <a:latin typeface="Helvetica Neue"/>
                <a:ea typeface="Helvetica Neue"/>
                <a:cs typeface="Helvetica Neue"/>
                <a:sym typeface="Helvetica Neue"/>
              </a:rPr>
              <a:t>posterpresenter@gmail.com</a:t>
            </a:r>
            <a:endParaRPr/>
          </a:p>
        </p:txBody>
      </p:sp>
      <p:cxnSp>
        <p:nvCxnSpPr>
          <p:cNvPr id="15" name="Google Shape;15;p1"/>
          <p:cNvCxnSpPr/>
          <p:nvPr/>
        </p:nvCxnSpPr>
        <p:spPr>
          <a:xfrm>
            <a:off x="25780859" y="17992380"/>
            <a:ext cx="5862780" cy="1470"/>
          </a:xfrm>
          <a:prstGeom prst="straightConnector1">
            <a:avLst/>
          </a:prstGeom>
          <a:noFill/>
          <a:ln cap="flat" cmpd="sng" w="9525">
            <a:solidFill>
              <a:srgbClr val="D9D9D9"/>
            </a:solidFill>
            <a:prstDash val="solid"/>
            <a:round/>
            <a:headEnd len="sm" w="sm" type="none"/>
            <a:tailEnd len="sm" w="sm" type="none"/>
          </a:ln>
        </p:spPr>
      </p:cxnSp>
      <p:cxnSp>
        <p:nvCxnSpPr>
          <p:cNvPr id="16" name="Google Shape;16;p1"/>
          <p:cNvCxnSpPr/>
          <p:nvPr/>
        </p:nvCxnSpPr>
        <p:spPr>
          <a:xfrm>
            <a:off x="25796191" y="2639069"/>
            <a:ext cx="5862780" cy="1470"/>
          </a:xfrm>
          <a:prstGeom prst="straightConnector1">
            <a:avLst/>
          </a:prstGeom>
          <a:noFill/>
          <a:ln cap="flat" cmpd="sng" w="9525">
            <a:solidFill>
              <a:srgbClr val="D9D9D9"/>
            </a:solidFill>
            <a:prstDash val="solid"/>
            <a:round/>
            <a:headEnd len="sm" w="sm" type="none"/>
            <a:tailEnd len="sm" w="sm" type="none"/>
          </a:ln>
        </p:spPr>
      </p:cxnSp>
      <p:sp>
        <p:nvSpPr>
          <p:cNvPr id="17" name="Google Shape;17;p1"/>
          <p:cNvSpPr/>
          <p:nvPr/>
        </p:nvSpPr>
        <p:spPr>
          <a:xfrm>
            <a:off x="17142509" y="3059700"/>
            <a:ext cx="7924560" cy="15601740"/>
          </a:xfrm>
          <a:prstGeom prst="roundRect">
            <a:avLst>
              <a:gd fmla="val 3486" name="adj"/>
            </a:avLst>
          </a:prstGeom>
          <a:gradFill>
            <a:gsLst>
              <a:gs pos="0">
                <a:srgbClr val="DCE1EC"/>
              </a:gs>
              <a:gs pos="100000">
                <a:srgbClr val="F3F5FA"/>
              </a:gs>
            </a:gsLst>
            <a:lin ang="16200000" scaled="0"/>
          </a:gradFill>
          <a:ln cap="flat" cmpd="sng" w="9525">
            <a:solidFill>
              <a:srgbClr val="4E5B6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18" name="Google Shape;18;p1"/>
          <p:cNvSpPr/>
          <p:nvPr/>
        </p:nvSpPr>
        <p:spPr>
          <a:xfrm>
            <a:off x="8838059" y="3059700"/>
            <a:ext cx="7924560" cy="15601740"/>
          </a:xfrm>
          <a:prstGeom prst="roundRect">
            <a:avLst>
              <a:gd fmla="val 3486" name="adj"/>
            </a:avLst>
          </a:prstGeom>
          <a:gradFill>
            <a:gsLst>
              <a:gs pos="0">
                <a:srgbClr val="DCE1EC"/>
              </a:gs>
              <a:gs pos="100000">
                <a:srgbClr val="F3F5FA"/>
              </a:gs>
            </a:gsLst>
            <a:lin ang="16200000" scaled="0"/>
          </a:gradFill>
          <a:ln cap="flat" cmpd="sng" w="9525">
            <a:solidFill>
              <a:srgbClr val="4E5B6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grpSp>
        <p:nvGrpSpPr>
          <p:cNvPr id="19" name="Google Shape;19;p1"/>
          <p:cNvGrpSpPr/>
          <p:nvPr/>
        </p:nvGrpSpPr>
        <p:grpSpPr>
          <a:xfrm>
            <a:off x="-6068160" y="-11341"/>
            <a:ext cx="5862571" cy="19202194"/>
            <a:chOff x="0" y="-1"/>
            <a:chExt cx="5862569" cy="19202192"/>
          </a:xfrm>
        </p:grpSpPr>
        <p:sp>
          <p:nvSpPr>
            <p:cNvPr id="20" name="Google Shape;20;p1"/>
            <p:cNvSpPr/>
            <p:nvPr/>
          </p:nvSpPr>
          <p:spPr>
            <a:xfrm>
              <a:off x="0" y="-1"/>
              <a:ext cx="5862569" cy="19202192"/>
            </a:xfrm>
            <a:prstGeom prst="rect">
              <a:avLst/>
            </a:prstGeom>
            <a:solidFill>
              <a:srgbClr val="0D0D0D"/>
            </a:solidFill>
            <a:ln cap="flat" cmpd="sng" w="25550">
              <a:solidFill>
                <a:srgbClr val="5D9A2B"/>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p:txBody>
        </p:sp>
        <p:sp>
          <p:nvSpPr>
            <p:cNvPr id="21" name="Google Shape;21;p1"/>
            <p:cNvSpPr txBox="1"/>
            <p:nvPr/>
          </p:nvSpPr>
          <p:spPr>
            <a:xfrm>
              <a:off x="0" y="106676"/>
              <a:ext cx="5862569" cy="16647155"/>
            </a:xfrm>
            <a:prstGeom prst="rect">
              <a:avLst/>
            </a:prstGeom>
            <a:noFill/>
            <a:ln>
              <a:noFill/>
            </a:ln>
          </p:spPr>
          <p:txBody>
            <a:bodyPr anchorCtr="0" anchor="t" bIns="106675" lIns="106675" spcFirstLastPara="1" rIns="106675" wrap="square" tIns="106675">
              <a:noAutofit/>
            </a:bodyPr>
            <a:lstStyle/>
            <a:p>
              <a:pPr indent="0" lvl="0" marL="0" marR="0" rtl="0" algn="ctr">
                <a:lnSpc>
                  <a:spcPct val="100000"/>
                </a:lnSpc>
                <a:spcBef>
                  <a:spcPts val="0"/>
                </a:spcBef>
                <a:spcAft>
                  <a:spcPts val="0"/>
                </a:spcAft>
                <a:buClr>
                  <a:srgbClr val="FFFFFF"/>
                </a:buClr>
                <a:buSzPts val="2500"/>
                <a:buFont typeface="Trebuchet MS"/>
                <a:buNone/>
              </a:pPr>
              <a:r>
                <a:rPr b="1" i="0" lang="en-US" sz="2500" u="none" cap="none" strike="noStrike">
                  <a:solidFill>
                    <a:srgbClr val="FFFFFF"/>
                  </a:solidFill>
                  <a:latin typeface="Trebuchet MS"/>
                  <a:ea typeface="Trebuchet MS"/>
                  <a:cs typeface="Trebuchet MS"/>
                  <a:sym typeface="Trebuchet MS"/>
                </a:rPr>
                <a:t>QUICK DESIGN GUIDE</a:t>
              </a:r>
              <a:endParaRPr/>
            </a:p>
            <a:p>
              <a:pPr indent="0" lvl="0" marL="0" marR="0" rtl="0" algn="ctr">
                <a:lnSpc>
                  <a:spcPct val="100000"/>
                </a:lnSpc>
                <a:spcBef>
                  <a:spcPts val="0"/>
                </a:spcBef>
                <a:spcAft>
                  <a:spcPts val="0"/>
                </a:spcAft>
                <a:buClr>
                  <a:srgbClr val="FFFF00"/>
                </a:buClr>
                <a:buSzPts val="2300"/>
                <a:buFont typeface="Trebuchet MS"/>
                <a:buNone/>
              </a:pPr>
              <a:r>
                <a:rPr b="1" i="0" lang="en-US" sz="2300" u="none" cap="none" strike="noStrike">
                  <a:solidFill>
                    <a:srgbClr val="FFFF00"/>
                  </a:solidFill>
                  <a:latin typeface="Trebuchet MS"/>
                  <a:ea typeface="Trebuchet MS"/>
                  <a:cs typeface="Trebuchet MS"/>
                  <a:sym typeface="Trebuchet MS"/>
                </a:rPr>
                <a:t>(--THIS SECTION DOES NOT PRINT--)</a:t>
              </a:r>
              <a:endParaRPr/>
            </a:p>
            <a:p>
              <a:pPr indent="0" lvl="0" marL="0" marR="0" rtl="0" algn="l">
                <a:lnSpc>
                  <a:spcPct val="100000"/>
                </a:lnSpc>
                <a:spcBef>
                  <a:spcPts val="0"/>
                </a:spcBef>
                <a:spcAft>
                  <a:spcPts val="0"/>
                </a:spcAft>
                <a:buClr>
                  <a:srgbClr val="FFFF00"/>
                </a:buClr>
                <a:buSzPts val="2300"/>
                <a:buFont typeface="Trebuchet MS"/>
                <a:buNone/>
              </a:pPr>
              <a:r>
                <a:t/>
              </a:r>
              <a:endParaRPr b="1" i="0" sz="23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This PowerPoint 2007 template produces a 48”x72” professional  poster. </a:t>
              </a:r>
              <a:r>
                <a:rPr b="0" i="0" lang="en-US" sz="1900" u="none" cap="none" strike="noStrike">
                  <a:solidFill>
                    <a:srgbClr val="FFFFFF"/>
                  </a:solidFill>
                  <a:latin typeface="Trebuchet MS"/>
                  <a:ea typeface="Trebuchet MS"/>
                  <a:cs typeface="Trebuchet MS"/>
                  <a:sym typeface="Trebuchet MS"/>
                </a:rPr>
                <a:t>You can use it to create your research poster and save valuable time placing titles, subtitles, text, and graphics.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To view our template tutorials, go online to </a:t>
              </a:r>
              <a:r>
                <a:rPr b="1" i="0" lang="en-US" sz="1900" u="none" cap="none" strike="noStrike">
                  <a:solidFill>
                    <a:srgbClr val="FFFF00"/>
                  </a:solidFill>
                  <a:latin typeface="Trebuchet MS"/>
                  <a:ea typeface="Trebuchet MS"/>
                  <a:cs typeface="Trebuchet MS"/>
                  <a:sym typeface="Trebuchet MS"/>
                </a:rPr>
                <a:t>PosterPresentations.com </a:t>
              </a:r>
              <a:r>
                <a:rPr b="0" i="0" lang="en-US" sz="1900" u="none" cap="none" strike="noStrike">
                  <a:solidFill>
                    <a:srgbClr val="FFFFFF"/>
                  </a:solidFill>
                  <a:latin typeface="Trebuchet MS"/>
                  <a:ea typeface="Trebuchet MS"/>
                  <a:cs typeface="Trebuchet MS"/>
                  <a:sym typeface="Trebuchet MS"/>
                </a:rPr>
                <a:t>and click on </a:t>
              </a:r>
              <a:r>
                <a:rPr b="0" i="0" lang="en-US" sz="1900" u="none" cap="none" strike="noStrike">
                  <a:solidFill>
                    <a:srgbClr val="FFFF00"/>
                  </a:solidFill>
                  <a:latin typeface="Trebuchet MS"/>
                  <a:ea typeface="Trebuchet MS"/>
                  <a:cs typeface="Trebuchet MS"/>
                  <a:sym typeface="Trebuchet MS"/>
                </a:rPr>
                <a:t>HELP DESK.</a:t>
              </a:r>
              <a:endParaRPr b="0" i="0" sz="8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800"/>
                <a:buFont typeface="Trebuchet MS"/>
                <a:buNone/>
              </a:pPr>
              <a:r>
                <a:t/>
              </a:r>
              <a:endParaRPr b="0" i="0" sz="8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When you are ready to  print your poster, go online to</a:t>
              </a:r>
              <a:r>
                <a:rPr b="0" i="0" lang="en-US" sz="2200" u="none" cap="none" strike="noStrike">
                  <a:solidFill>
                    <a:srgbClr val="FFFFFF"/>
                  </a:solidFill>
                  <a:latin typeface="Trebuchet MS"/>
                  <a:ea typeface="Trebuchet MS"/>
                  <a:cs typeface="Trebuchet MS"/>
                  <a:sym typeface="Trebuchet MS"/>
                </a:rPr>
                <a:t> </a:t>
              </a:r>
              <a:r>
                <a:rPr b="1" i="0" lang="en-US" sz="2400" u="none" cap="none" strike="noStrike">
                  <a:solidFill>
                    <a:srgbClr val="FFFF00"/>
                  </a:solidFill>
                  <a:latin typeface="Trebuchet MS"/>
                  <a:ea typeface="Trebuchet MS"/>
                  <a:cs typeface="Trebuchet MS"/>
                  <a:sym typeface="Trebuchet MS"/>
                </a:rPr>
                <a:t>PosterPresentations.com</a:t>
              </a:r>
              <a:r>
                <a:rPr b="1" i="0" lang="en-US" sz="2600" u="none" cap="none" strike="noStrike">
                  <a:solidFill>
                    <a:srgbClr val="FFFFFF"/>
                  </a:solidFill>
                  <a:latin typeface="Trebuchet MS"/>
                  <a:ea typeface="Trebuchet MS"/>
                  <a:cs typeface="Trebuchet MS"/>
                  <a:sym typeface="Trebuchet MS"/>
                </a:rPr>
                <a:t>.</a:t>
              </a:r>
              <a:r>
                <a:rPr b="0" i="0" lang="en-US" sz="1900" u="none" cap="none" strike="noStrike">
                  <a:solidFill>
                    <a:srgbClr val="FFFFFF"/>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Clr>
                  <a:srgbClr val="FFFFFF"/>
                </a:buClr>
                <a:buSzPts val="1900"/>
                <a:buFont typeface="Trebuchet MS"/>
                <a:buNone/>
              </a:pPr>
              <a:r>
                <a:rPr b="1" i="0" lang="en-US" sz="1900" u="none" cap="none" strike="noStrike">
                  <a:solidFill>
                    <a:srgbClr val="FFFFFF"/>
                  </a:solidFill>
                  <a:latin typeface="Trebuchet MS"/>
                  <a:ea typeface="Trebuchet MS"/>
                  <a:cs typeface="Trebuchet MS"/>
                  <a:sym typeface="Trebuchet MS"/>
                </a:rPr>
                <a:t>Need Assistance?  </a:t>
              </a:r>
              <a:r>
                <a:rPr b="1" i="0" lang="en-US" sz="2200" u="none" cap="none" strike="noStrike">
                  <a:solidFill>
                    <a:srgbClr val="FFFF00"/>
                  </a:solidFill>
                  <a:latin typeface="Trebuchet MS"/>
                  <a:ea typeface="Trebuchet MS"/>
                  <a:cs typeface="Trebuchet MS"/>
                  <a:sym typeface="Trebuchet MS"/>
                </a:rPr>
                <a:t>Call  us at 1.866.649.3004</a:t>
              </a:r>
              <a:endParaRPr b="0" i="0" sz="22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 </a:t>
              </a:r>
              <a:endParaRPr/>
            </a:p>
            <a:p>
              <a:pPr indent="0" lvl="0" marL="0" marR="0" rtl="0" algn="ctr">
                <a:lnSpc>
                  <a:spcPct val="100000"/>
                </a:lnSpc>
                <a:spcBef>
                  <a:spcPts val="0"/>
                </a:spcBef>
                <a:spcAft>
                  <a:spcPts val="0"/>
                </a:spcAft>
                <a:buClr>
                  <a:srgbClr val="FFFFFF"/>
                </a:buClr>
                <a:buSzPts val="2400"/>
                <a:buFont typeface="Trebuchet MS"/>
                <a:buNone/>
              </a:pPr>
              <a:r>
                <a:rPr b="1" i="0" lang="en-US" sz="2400" u="none" cap="none" strike="noStrike">
                  <a:solidFill>
                    <a:srgbClr val="FFFFFF"/>
                  </a:solidFill>
                  <a:latin typeface="Trebuchet MS"/>
                  <a:ea typeface="Trebuchet MS"/>
                  <a:cs typeface="Trebuchet MS"/>
                  <a:sym typeface="Trebuchet MS"/>
                </a:rPr>
                <a:t>Object Placeholders</a:t>
              </a:r>
              <a:endParaRPr/>
            </a:p>
            <a:p>
              <a:pPr indent="0" lvl="0" marL="0" marR="0" rtl="0" algn="l">
                <a:lnSpc>
                  <a:spcPct val="100000"/>
                </a:lnSpc>
                <a:spcBef>
                  <a:spcPts val="0"/>
                </a:spcBef>
                <a:spcAft>
                  <a:spcPts val="0"/>
                </a:spcAft>
                <a:buClr>
                  <a:srgbClr val="FFFFFF"/>
                </a:buClr>
                <a:buSzPts val="2400"/>
                <a:buFont typeface="Trebuchet MS"/>
                <a:buNone/>
              </a:pPr>
              <a:r>
                <a:t/>
              </a:r>
              <a:endParaRPr b="1" i="0" sz="24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900"/>
                <a:buFont typeface="Trebuchet MS"/>
                <a:buNone/>
              </a:pPr>
              <a:r>
                <a:rPr b="0" i="0" lang="en-US" sz="1900" u="none" cap="none" strike="noStrike">
                  <a:solidFill>
                    <a:srgbClr val="FFFF00"/>
                  </a:solidFill>
                  <a:latin typeface="Trebuchet MS"/>
                  <a:ea typeface="Trebuchet MS"/>
                  <a:cs typeface="Trebuchet MS"/>
                  <a:sym typeface="Trebuchet MS"/>
                </a:rPr>
                <a:t>Using the placeholders</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To add text, click inside a placeholder on the poster and type or paste your text.  To move a placeholder, click it </a:t>
              </a:r>
              <a:r>
                <a:rPr b="0" i="0" lang="en-US" sz="1900" u="sng" cap="none" strike="noStrike">
                  <a:solidFill>
                    <a:srgbClr val="FFFFFF"/>
                  </a:solidFill>
                  <a:latin typeface="Trebuchet MS"/>
                  <a:ea typeface="Trebuchet MS"/>
                  <a:cs typeface="Trebuchet MS"/>
                  <a:sym typeface="Trebuchet MS"/>
                </a:rPr>
                <a:t>once</a:t>
              </a:r>
              <a:r>
                <a:rPr b="0" i="0" lang="en-US" sz="1900" u="none" cap="none" strike="noStrike">
                  <a:solidFill>
                    <a:srgbClr val="FFFFFF"/>
                  </a:solidFill>
                  <a:latin typeface="Trebuchet MS"/>
                  <a:ea typeface="Trebuchet MS"/>
                  <a:cs typeface="Trebuchet MS"/>
                  <a:sym typeface="Trebuchet MS"/>
                </a:rPr>
                <a:t> (to select it).  Place your cursor on its frame, and your cursor will change to this symbol    .  Click </a:t>
              </a:r>
              <a:r>
                <a:rPr b="0" i="0" lang="en-US" sz="1900" u="sng" cap="none" strike="noStrike">
                  <a:solidFill>
                    <a:srgbClr val="FFFFFF"/>
                  </a:solidFill>
                  <a:latin typeface="Trebuchet MS"/>
                  <a:ea typeface="Trebuchet MS"/>
                  <a:cs typeface="Trebuchet MS"/>
                  <a:sym typeface="Trebuchet MS"/>
                </a:rPr>
                <a:t>once</a:t>
              </a:r>
              <a:r>
                <a:rPr b="0" i="0" lang="en-US" sz="1900" u="none" cap="none" strike="noStrike">
                  <a:solidFill>
                    <a:srgbClr val="FFFFFF"/>
                  </a:solidFill>
                  <a:latin typeface="Trebuchet MS"/>
                  <a:ea typeface="Trebuchet MS"/>
                  <a:cs typeface="Trebuchet MS"/>
                  <a:sym typeface="Trebuchet MS"/>
                </a:rPr>
                <a:t> and drag it to a new location where you can resize it. </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900"/>
                <a:buFont typeface="Trebuchet MS"/>
                <a:buNone/>
              </a:pPr>
              <a:r>
                <a:rPr b="1" i="0" lang="en-US" sz="1900" u="none" cap="none" strike="noStrike">
                  <a:solidFill>
                    <a:srgbClr val="FFFF00"/>
                  </a:solidFill>
                  <a:latin typeface="Trebuchet MS"/>
                  <a:ea typeface="Trebuchet MS"/>
                  <a:cs typeface="Trebuchet MS"/>
                  <a:sym typeface="Trebuchet MS"/>
                </a:rPr>
                <a:t>Section Header placeholder</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900"/>
                <a:buFont typeface="Trebuchet MS"/>
                <a:buNone/>
              </a:pPr>
              <a:r>
                <a:rPr b="1" i="0" lang="en-US" sz="1900" u="none" cap="none" strike="noStrike">
                  <a:solidFill>
                    <a:srgbClr val="FFFF00"/>
                  </a:solidFill>
                  <a:latin typeface="Trebuchet MS"/>
                  <a:ea typeface="Trebuchet MS"/>
                  <a:cs typeface="Trebuchet MS"/>
                  <a:sym typeface="Trebuchet MS"/>
                </a:rPr>
                <a:t>Text placeholder</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Move this preformatted text placeholder to the poster to add a new body of text.</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900"/>
                <a:buFont typeface="Trebuchet MS"/>
                <a:buNone/>
              </a:pPr>
              <a:r>
                <a:rPr b="1" i="0" lang="en-US" sz="1900" u="none" cap="none" strike="noStrike">
                  <a:solidFill>
                    <a:srgbClr val="FFFF00"/>
                  </a:solidFill>
                  <a:latin typeface="Trebuchet MS"/>
                  <a:ea typeface="Trebuchet MS"/>
                  <a:cs typeface="Trebuchet MS"/>
                  <a:sym typeface="Trebuchet MS"/>
                </a:rPr>
                <a:t>Picture placeholder</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Move this graphic placeholder onto your poster, size it first, and then click it to add a picture to the poster.</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p:txBody>
        </p:sp>
      </p:grpSp>
      <p:sp>
        <p:nvSpPr>
          <p:cNvPr id="22" name="Google Shape;22;p1"/>
          <p:cNvSpPr/>
          <p:nvPr/>
        </p:nvSpPr>
        <p:spPr>
          <a:xfrm>
            <a:off x="-6049470" y="13756680"/>
            <a:ext cx="5843880" cy="453181"/>
          </a:xfrm>
          <a:prstGeom prst="rect">
            <a:avLst/>
          </a:prstGeom>
          <a:solidFill>
            <a:srgbClr val="D9D9D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23" name="Google Shape;23;p1"/>
          <p:cNvSpPr/>
          <p:nvPr/>
        </p:nvSpPr>
        <p:spPr>
          <a:xfrm>
            <a:off x="-641971" y="8922480"/>
            <a:ext cx="344190" cy="255360"/>
          </a:xfrm>
          <a:prstGeom prst="rect">
            <a:avLst/>
          </a:prstGeom>
          <a:noFill/>
          <a:ln cap="flat" cmpd="sng" w="9525">
            <a:solidFill>
              <a:srgbClr val="0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24" name="Google Shape;24;p1"/>
          <p:cNvSpPr/>
          <p:nvPr/>
        </p:nvSpPr>
        <p:spPr>
          <a:xfrm>
            <a:off x="-5814060" y="18343500"/>
            <a:ext cx="5430391" cy="636091"/>
          </a:xfrm>
          <a:prstGeom prst="roundRect">
            <a:avLst>
              <a:gd fmla="val 16667"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25" name="Google Shape;25;p1"/>
          <p:cNvSpPr txBox="1"/>
          <p:nvPr/>
        </p:nvSpPr>
        <p:spPr>
          <a:xfrm>
            <a:off x="-5176500" y="18401881"/>
            <a:ext cx="4766370" cy="458901"/>
          </a:xfrm>
          <a:prstGeom prst="rect">
            <a:avLst/>
          </a:prstGeom>
          <a:noFill/>
          <a:ln>
            <a:noFill/>
          </a:ln>
        </p:spPr>
        <p:txBody>
          <a:bodyPr anchorCtr="0" anchor="t" bIns="26225" lIns="26225" spcFirstLastPara="1" rIns="26225" wrap="square" tIns="26225">
            <a:noAutofit/>
          </a:bodyPr>
          <a:lstStyle/>
          <a:p>
            <a:pPr indent="0" lvl="0" marL="0" marR="0" rtl="0" algn="l">
              <a:lnSpc>
                <a:spcPct val="100000"/>
              </a:lnSpc>
              <a:spcBef>
                <a:spcPts val="0"/>
              </a:spcBef>
              <a:spcAft>
                <a:spcPts val="0"/>
              </a:spcAft>
              <a:buClr>
                <a:srgbClr val="4E5B6F"/>
              </a:buClr>
              <a:buSzPts val="1400"/>
              <a:buFont typeface="Trebuchet MS"/>
              <a:buNone/>
            </a:pPr>
            <a:r>
              <a:rPr b="0" i="0" lang="en-US" sz="1400" u="none" cap="none" strike="noStrike">
                <a:solidFill>
                  <a:srgbClr val="4E5B6F"/>
                </a:solidFill>
                <a:latin typeface="Trebuchet MS"/>
                <a:ea typeface="Trebuchet MS"/>
                <a:cs typeface="Trebuchet MS"/>
                <a:sym typeface="Trebuchet MS"/>
              </a:rPr>
              <a:t>Student discounts are available on our Facebook page. </a:t>
            </a:r>
            <a:endParaRPr/>
          </a:p>
          <a:p>
            <a:pPr indent="0" lvl="0" marL="0" marR="0" rtl="0" algn="l">
              <a:lnSpc>
                <a:spcPct val="100000"/>
              </a:lnSpc>
              <a:spcBef>
                <a:spcPts val="0"/>
              </a:spcBef>
              <a:spcAft>
                <a:spcPts val="0"/>
              </a:spcAft>
              <a:buClr>
                <a:srgbClr val="4E5B6F"/>
              </a:buClr>
              <a:buSzPts val="1400"/>
              <a:buFont typeface="Trebuchet MS"/>
              <a:buNone/>
            </a:pPr>
            <a:r>
              <a:rPr b="0" i="0" lang="en-US" sz="1400" u="none" cap="none" strike="noStrike">
                <a:solidFill>
                  <a:srgbClr val="4E5B6F"/>
                </a:solidFill>
                <a:latin typeface="Trebuchet MS"/>
                <a:ea typeface="Trebuchet MS"/>
                <a:cs typeface="Trebuchet MS"/>
                <a:sym typeface="Trebuchet MS"/>
              </a:rPr>
              <a:t>Go to </a:t>
            </a:r>
            <a:r>
              <a:rPr b="0" i="0" lang="en-US" sz="1400" u="sng" cap="none" strike="noStrike">
                <a:solidFill>
                  <a:srgbClr val="4E5B6F"/>
                </a:solidFill>
                <a:latin typeface="Trebuchet MS"/>
                <a:ea typeface="Trebuchet MS"/>
                <a:cs typeface="Trebuchet MS"/>
                <a:sym typeface="Trebuchet MS"/>
              </a:rPr>
              <a:t>PosterPresentations.com</a:t>
            </a:r>
            <a:r>
              <a:rPr b="0" i="0" lang="en-US" sz="1400" u="none" cap="none" strike="noStrike">
                <a:solidFill>
                  <a:srgbClr val="4E5B6F"/>
                </a:solidFill>
                <a:latin typeface="Trebuchet MS"/>
                <a:ea typeface="Trebuchet MS"/>
                <a:cs typeface="Trebuchet MS"/>
                <a:sym typeface="Trebuchet MS"/>
              </a:rPr>
              <a:t> and click on the FB icon.</a:t>
            </a:r>
            <a:endParaRPr/>
          </a:p>
        </p:txBody>
      </p:sp>
      <p:cxnSp>
        <p:nvCxnSpPr>
          <p:cNvPr id="26" name="Google Shape;26;p1"/>
          <p:cNvCxnSpPr/>
          <p:nvPr/>
        </p:nvCxnSpPr>
        <p:spPr>
          <a:xfrm>
            <a:off x="-6067951" y="6718950"/>
            <a:ext cx="5862780" cy="1261"/>
          </a:xfrm>
          <a:prstGeom prst="straightConnector1">
            <a:avLst/>
          </a:prstGeom>
          <a:noFill/>
          <a:ln cap="flat" cmpd="sng" w="9525">
            <a:solidFill>
              <a:srgbClr val="D9D9D9"/>
            </a:solidFill>
            <a:prstDash val="solid"/>
            <a:round/>
            <a:headEnd len="sm" w="sm" type="none"/>
            <a:tailEnd len="sm" w="sm" type="none"/>
          </a:ln>
        </p:spPr>
      </p:cxnSp>
      <p:sp>
        <p:nvSpPr>
          <p:cNvPr id="27" name="Google Shape;27;p1"/>
          <p:cNvSpPr/>
          <p:nvPr/>
        </p:nvSpPr>
        <p:spPr>
          <a:xfrm>
            <a:off x="-6049470" y="11889150"/>
            <a:ext cx="5843880" cy="453181"/>
          </a:xfrm>
          <a:prstGeom prst="rect">
            <a:avLst/>
          </a:prstGeom>
          <a:solidFill>
            <a:srgbClr val="D9D9D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grpSp>
        <p:nvGrpSpPr>
          <p:cNvPr id="28" name="Google Shape;28;p1"/>
          <p:cNvGrpSpPr/>
          <p:nvPr/>
        </p:nvGrpSpPr>
        <p:grpSpPr>
          <a:xfrm>
            <a:off x="25796191" y="-2"/>
            <a:ext cx="5862571" cy="19202194"/>
            <a:chOff x="0" y="-1"/>
            <a:chExt cx="5862569" cy="19202192"/>
          </a:xfrm>
        </p:grpSpPr>
        <p:sp>
          <p:nvSpPr>
            <p:cNvPr id="29" name="Google Shape;29;p1"/>
            <p:cNvSpPr/>
            <p:nvPr/>
          </p:nvSpPr>
          <p:spPr>
            <a:xfrm>
              <a:off x="0" y="-1"/>
              <a:ext cx="5862569" cy="19202192"/>
            </a:xfrm>
            <a:prstGeom prst="rect">
              <a:avLst/>
            </a:prstGeom>
            <a:solidFill>
              <a:srgbClr val="0D0D0D"/>
            </a:solidFill>
            <a:ln cap="flat" cmpd="sng" w="25550">
              <a:solidFill>
                <a:srgbClr val="5D9A2B"/>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p:txBody>
        </p:sp>
        <p:sp>
          <p:nvSpPr>
            <p:cNvPr id="30" name="Google Shape;30;p1"/>
            <p:cNvSpPr txBox="1"/>
            <p:nvPr/>
          </p:nvSpPr>
          <p:spPr>
            <a:xfrm>
              <a:off x="0" y="106676"/>
              <a:ext cx="5862569" cy="17396454"/>
            </a:xfrm>
            <a:prstGeom prst="rect">
              <a:avLst/>
            </a:prstGeom>
            <a:noFill/>
            <a:ln>
              <a:noFill/>
            </a:ln>
          </p:spPr>
          <p:txBody>
            <a:bodyPr anchorCtr="0" anchor="t" bIns="106675" lIns="106675" spcFirstLastPara="1" rIns="106675" wrap="square" tIns="106675">
              <a:noAutofit/>
            </a:bodyPr>
            <a:lstStyle/>
            <a:p>
              <a:pPr indent="0" lvl="0" marL="0" marR="0" rtl="0" algn="ctr">
                <a:lnSpc>
                  <a:spcPct val="100000"/>
                </a:lnSpc>
                <a:spcBef>
                  <a:spcPts val="0"/>
                </a:spcBef>
                <a:spcAft>
                  <a:spcPts val="0"/>
                </a:spcAft>
                <a:buClr>
                  <a:srgbClr val="FFFFFF"/>
                </a:buClr>
                <a:buSzPts val="2500"/>
                <a:buFont typeface="Trebuchet MS"/>
                <a:buNone/>
              </a:pPr>
              <a:r>
                <a:rPr b="1" i="0" lang="en-US" sz="2500" u="none" cap="none" strike="noStrike">
                  <a:solidFill>
                    <a:srgbClr val="FFFFFF"/>
                  </a:solidFill>
                  <a:latin typeface="Trebuchet MS"/>
                  <a:ea typeface="Trebuchet MS"/>
                  <a:cs typeface="Trebuchet MS"/>
                  <a:sym typeface="Trebuchet MS"/>
                </a:rPr>
                <a:t>QUICK TIPS</a:t>
              </a:r>
              <a:endParaRPr/>
            </a:p>
            <a:p>
              <a:pPr indent="0" lvl="0" marL="0" marR="0" rtl="0" algn="ctr">
                <a:lnSpc>
                  <a:spcPct val="100000"/>
                </a:lnSpc>
                <a:spcBef>
                  <a:spcPts val="0"/>
                </a:spcBef>
                <a:spcAft>
                  <a:spcPts val="0"/>
                </a:spcAft>
                <a:buClr>
                  <a:srgbClr val="FFFF00"/>
                </a:buClr>
                <a:buSzPts val="2300"/>
                <a:buFont typeface="Trebuchet MS"/>
                <a:buNone/>
              </a:pPr>
              <a:r>
                <a:rPr b="1" i="0" lang="en-US" sz="2300" u="none" cap="none" strike="noStrike">
                  <a:solidFill>
                    <a:srgbClr val="FFFF00"/>
                  </a:solidFill>
                  <a:latin typeface="Trebuchet MS"/>
                  <a:ea typeface="Trebuchet MS"/>
                  <a:cs typeface="Trebuchet MS"/>
                  <a:sym typeface="Trebuchet MS"/>
                </a:rPr>
                <a:t>(--THIS SECTION DOES NOT PRINT--)</a:t>
              </a:r>
              <a:endParaRPr/>
            </a:p>
            <a:p>
              <a:pPr indent="0" lvl="0" marL="0" marR="0" rtl="0" algn="l">
                <a:lnSpc>
                  <a:spcPct val="100000"/>
                </a:lnSpc>
                <a:spcBef>
                  <a:spcPts val="0"/>
                </a:spcBef>
                <a:spcAft>
                  <a:spcPts val="0"/>
                </a:spcAft>
                <a:buClr>
                  <a:srgbClr val="FFFF00"/>
                </a:buClr>
                <a:buSzPts val="2300"/>
                <a:buFont typeface="Trebuchet MS"/>
                <a:buNone/>
              </a:pPr>
              <a:r>
                <a:t/>
              </a:r>
              <a:endParaRPr b="1" i="0" sz="23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FFFF"/>
                </a:buClr>
                <a:buSzPts val="2600"/>
                <a:buFont typeface="Trebuchet MS"/>
                <a:buNone/>
              </a:pPr>
              <a:r>
                <a:rPr b="1" i="0" lang="en-US" sz="2600" u="none" cap="none" strike="noStrike">
                  <a:solidFill>
                    <a:srgbClr val="FFFFFF"/>
                  </a:solidFill>
                  <a:latin typeface="Trebuchet MS"/>
                  <a:ea typeface="Trebuchet MS"/>
                  <a:cs typeface="Trebuchet MS"/>
                  <a:sym typeface="Trebuchet MS"/>
                </a:rPr>
                <a:t>Template FAQs</a:t>
              </a:r>
              <a:endParaRPr/>
            </a:p>
            <a:p>
              <a:pPr indent="0" lvl="0" marL="0" marR="0" rtl="0" algn="l">
                <a:lnSpc>
                  <a:spcPct val="100000"/>
                </a:lnSpc>
                <a:spcBef>
                  <a:spcPts val="0"/>
                </a:spcBef>
                <a:spcAft>
                  <a:spcPts val="0"/>
                </a:spcAft>
                <a:buClr>
                  <a:srgbClr val="FFFFFF"/>
                </a:buClr>
                <a:buSzPts val="2600"/>
                <a:buFont typeface="Trebuchet MS"/>
                <a:buNone/>
              </a:pPr>
              <a:r>
                <a:t/>
              </a:r>
              <a:endParaRPr b="1" i="0" sz="2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900"/>
                <a:buFont typeface="Trebuchet MS"/>
                <a:buNone/>
              </a:pPr>
              <a:r>
                <a:rPr b="1" i="0" lang="en-US" sz="1900" u="none" cap="none" strike="noStrike">
                  <a:solidFill>
                    <a:srgbClr val="FFFF00"/>
                  </a:solidFill>
                  <a:latin typeface="Trebuchet MS"/>
                  <a:ea typeface="Trebuchet MS"/>
                  <a:cs typeface="Trebuchet MS"/>
                  <a:sym typeface="Trebuchet MS"/>
                </a:rPr>
                <a:t>Verifying the quality of your graphics</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900"/>
                <a:buFont typeface="Trebuchet MS"/>
                <a:buNone/>
              </a:pPr>
              <a:r>
                <a:rPr b="1" i="0" lang="en-US" sz="1900" u="none" cap="none" strike="noStrike">
                  <a:solidFill>
                    <a:srgbClr val="FFFF00"/>
                  </a:solidFill>
                  <a:latin typeface="Trebuchet MS"/>
                  <a:ea typeface="Trebuchet MS"/>
                  <a:cs typeface="Trebuchet MS"/>
                  <a:sym typeface="Trebuchet MS"/>
                </a:rPr>
                <a:t>Modifying the layout</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This template has four </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different column layouts.   </a:t>
              </a:r>
              <a:endParaRPr/>
            </a:p>
            <a:p>
              <a:pPr indent="0" lvl="0" marL="0" marR="0" rtl="0" algn="l">
                <a:lnSpc>
                  <a:spcPct val="100000"/>
                </a:lnSpc>
                <a:spcBef>
                  <a:spcPts val="0"/>
                </a:spcBef>
                <a:spcAft>
                  <a:spcPts val="0"/>
                </a:spcAft>
                <a:buClr>
                  <a:srgbClr val="FFFFFF"/>
                </a:buClr>
                <a:buSzPts val="1900"/>
                <a:buFont typeface="Trebuchet MS"/>
                <a:buNone/>
              </a:pPr>
              <a:r>
                <a:rPr b="0" i="0" lang="en-US" sz="1900" u="sng" cap="none" strike="noStrike">
                  <a:solidFill>
                    <a:srgbClr val="FFFFFF"/>
                  </a:solidFill>
                  <a:latin typeface="Trebuchet MS"/>
                  <a:ea typeface="Trebuchet MS"/>
                  <a:cs typeface="Trebuchet MS"/>
                  <a:sym typeface="Trebuchet MS"/>
                </a:rPr>
                <a:t>Right-click</a:t>
              </a:r>
              <a:r>
                <a:rPr b="0" i="0" lang="en-US" sz="1900" u="none" cap="none" strike="noStrike">
                  <a:solidFill>
                    <a:srgbClr val="FFFFFF"/>
                  </a:solidFill>
                  <a:latin typeface="Trebuchet MS"/>
                  <a:ea typeface="Trebuchet MS"/>
                  <a:cs typeface="Trebuchet MS"/>
                  <a:sym typeface="Trebuchet MS"/>
                </a:rPr>
                <a:t> your mouse on the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background  and click on </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1900"/>
                <a:buFont typeface="Trebuchet MS"/>
                <a:buNone/>
              </a:pPr>
              <a:r>
                <a:rPr b="1" i="0" lang="en-US" sz="1900" u="none" cap="none" strike="noStrike">
                  <a:solidFill>
                    <a:srgbClr val="FFFF00"/>
                  </a:solidFill>
                  <a:latin typeface="Trebuchet MS"/>
                  <a:ea typeface="Trebuchet MS"/>
                  <a:cs typeface="Trebuchet MS"/>
                  <a:sym typeface="Trebuchet MS"/>
                </a:rPr>
                <a:t>Importing text and graphics from external sources</a:t>
              </a:r>
              <a:endParaRPr/>
            </a:p>
            <a:p>
              <a:pPr indent="0" lvl="0" marL="0" marR="0" rtl="0" algn="l">
                <a:lnSpc>
                  <a:spcPct val="100000"/>
                </a:lnSpc>
                <a:spcBef>
                  <a:spcPts val="0"/>
                </a:spcBef>
                <a:spcAft>
                  <a:spcPts val="0"/>
                </a:spcAft>
                <a:buClr>
                  <a:srgbClr val="FFFFFF"/>
                </a:buClr>
                <a:buSzPts val="1900"/>
                <a:buFont typeface="Trebuchet MS"/>
                <a:buNone/>
              </a:pPr>
              <a:r>
                <a:rPr b="1" i="0" lang="en-US" sz="1900" u="sng" cap="none" strike="noStrike">
                  <a:solidFill>
                    <a:srgbClr val="FFFFFF"/>
                  </a:solidFill>
                  <a:latin typeface="Trebuchet MS"/>
                  <a:ea typeface="Trebuchet MS"/>
                  <a:cs typeface="Trebuchet MS"/>
                  <a:sym typeface="Trebuchet MS"/>
                </a:rPr>
                <a:t>TEXT</a:t>
              </a:r>
              <a:r>
                <a:rPr b="1" i="0" lang="en-US" sz="1900" u="none" cap="none" strike="noStrike">
                  <a:solidFill>
                    <a:srgbClr val="FFFFFF"/>
                  </a:solidFill>
                  <a:latin typeface="Trebuchet MS"/>
                  <a:ea typeface="Trebuchet MS"/>
                  <a:cs typeface="Trebuchet MS"/>
                  <a:sym typeface="Trebuchet MS"/>
                </a:rPr>
                <a:t>: </a:t>
              </a:r>
              <a:r>
                <a:rPr b="0" i="0" lang="en-US" sz="1900" u="none" cap="none" strike="noStrik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800"/>
                <a:buFont typeface="Trebuchet MS"/>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900"/>
                <a:buFont typeface="Trebuchet MS"/>
                <a:buNone/>
              </a:pPr>
              <a:r>
                <a:rPr b="1" i="0" lang="en-US" sz="1900" u="sng" cap="none" strike="noStrike">
                  <a:solidFill>
                    <a:srgbClr val="FFFFFF"/>
                  </a:solidFill>
                  <a:latin typeface="Trebuchet MS"/>
                  <a:ea typeface="Trebuchet MS"/>
                  <a:cs typeface="Trebuchet MS"/>
                  <a:sym typeface="Trebuchet MS"/>
                </a:rPr>
                <a:t>PHOTOS</a:t>
              </a:r>
              <a:r>
                <a:rPr b="1" i="0" lang="en-US" sz="1900" u="none" cap="none" strike="noStrike">
                  <a:solidFill>
                    <a:srgbClr val="FFFFFF"/>
                  </a:solidFill>
                  <a:latin typeface="Trebuchet MS"/>
                  <a:ea typeface="Trebuchet MS"/>
                  <a:cs typeface="Trebuchet MS"/>
                  <a:sym typeface="Trebuchet MS"/>
                </a:rPr>
                <a:t>: </a:t>
              </a:r>
              <a:r>
                <a:rPr b="0" i="0" lang="en-US" sz="1900" u="none" cap="none" strike="noStrike">
                  <a:solidFill>
                    <a:srgbClr val="FFFFFF"/>
                  </a:solidFill>
                  <a:latin typeface="Trebuchet MS"/>
                  <a:ea typeface="Trebuchet MS"/>
                  <a:cs typeface="Trebuchet MS"/>
                  <a:sym typeface="Trebuchet MS"/>
                </a:rPr>
                <a:t>Drag in a picture placeholder, size it </a:t>
              </a:r>
              <a:r>
                <a:rPr b="0" i="0" lang="en-US" sz="1900" u="sng" cap="none" strike="noStrike">
                  <a:solidFill>
                    <a:srgbClr val="FFFFFF"/>
                  </a:solidFill>
                  <a:latin typeface="Trebuchet MS"/>
                  <a:ea typeface="Trebuchet MS"/>
                  <a:cs typeface="Trebuchet MS"/>
                  <a:sym typeface="Trebuchet MS"/>
                </a:rPr>
                <a:t>first</a:t>
              </a:r>
              <a:r>
                <a:rPr b="0" i="0" lang="en-US" sz="1900" u="none" cap="none" strike="noStrike">
                  <a:solidFill>
                    <a:srgbClr val="FFFFFF"/>
                  </a:solidFill>
                  <a:latin typeface="Trebuchet MS"/>
                  <a:ea typeface="Trebuchet MS"/>
                  <a:cs typeface="Trebuchet MS"/>
                  <a:sym typeface="Trebuchet MS"/>
                </a:rPr>
                <a:t>, click in it and insert a photo from the menu.</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800"/>
                <a:buFont typeface="Trebuchet MS"/>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900"/>
                <a:buFont typeface="Trebuchet MS"/>
                <a:buNone/>
              </a:pPr>
              <a:r>
                <a:rPr b="1" i="0" lang="en-US" sz="1900" u="sng" cap="none" strike="noStrike">
                  <a:solidFill>
                    <a:srgbClr val="FFFFFF"/>
                  </a:solidFill>
                  <a:latin typeface="Trebuchet MS"/>
                  <a:ea typeface="Trebuchet MS"/>
                  <a:cs typeface="Trebuchet MS"/>
                  <a:sym typeface="Trebuchet MS"/>
                </a:rPr>
                <a:t>TABLES</a:t>
              </a:r>
              <a:r>
                <a:rPr b="1" i="0" lang="en-US" sz="1900" u="none" cap="none" strike="noStrike">
                  <a:solidFill>
                    <a:srgbClr val="FFFFFF"/>
                  </a:solidFill>
                  <a:latin typeface="Trebuchet MS"/>
                  <a:ea typeface="Trebuchet MS"/>
                  <a:cs typeface="Trebuchet MS"/>
                  <a:sym typeface="Trebuchet MS"/>
                </a:rPr>
                <a:t>: </a:t>
              </a:r>
              <a:r>
                <a:rPr b="0" i="0" lang="en-US" sz="1900" u="none" cap="none" strike="noStrike">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b="0" i="0" lang="en-US" sz="1900" u="sng" cap="none" strike="noStrike">
                  <a:solidFill>
                    <a:srgbClr val="FFFFFF"/>
                  </a:solidFill>
                  <a:latin typeface="Trebuchet MS"/>
                  <a:ea typeface="Trebuchet MS"/>
                  <a:cs typeface="Trebuchet MS"/>
                  <a:sym typeface="Trebuchet MS"/>
                </a:rPr>
                <a:t>right-click</a:t>
              </a:r>
              <a:r>
                <a:rPr b="0" i="0" lang="en-US" sz="1900" u="none" cap="none" strike="noStrike">
                  <a:solidFill>
                    <a:srgbClr val="FFFFFF"/>
                  </a:solidFill>
                  <a:latin typeface="Trebuchet MS"/>
                  <a:ea typeface="Trebuchet MS"/>
                  <a:cs typeface="Trebuchet MS"/>
                  <a:sym typeface="Trebuchet MS"/>
                </a:rPr>
                <a:t> on the table, click FORMAT SHAPE  then click on TEXT BOX and change the INTERNAL MARGIN values to 0.25.</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800"/>
                <a:buFont typeface="Trebuchet MS"/>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800"/>
                <a:buFont typeface="Trebuchet MS"/>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900"/>
                <a:buFont typeface="Trebuchet MS"/>
                <a:buNone/>
              </a:pPr>
              <a:r>
                <a:rPr b="1" i="0" lang="en-US" sz="1900" u="none" cap="none" strike="noStrike">
                  <a:solidFill>
                    <a:srgbClr val="FFFF00"/>
                  </a:solidFill>
                  <a:latin typeface="Trebuchet MS"/>
                  <a:ea typeface="Trebuchet MS"/>
                  <a:cs typeface="Trebuchet MS"/>
                  <a:sym typeface="Trebuchet MS"/>
                </a:rPr>
                <a:t>Modifying the color scheme</a:t>
              </a:r>
              <a:endParaRPr/>
            </a:p>
            <a:p>
              <a:pPr indent="0" lvl="0" marL="0" marR="0" rtl="0" algn="l">
                <a:lnSpc>
                  <a:spcPct val="100000"/>
                </a:lnSpc>
                <a:spcBef>
                  <a:spcPts val="0"/>
                </a:spcBef>
                <a:spcAft>
                  <a:spcPts val="0"/>
                </a:spcAft>
                <a:buClr>
                  <a:srgbClr val="FFFFFF"/>
                </a:buClr>
                <a:buSzPts val="1900"/>
                <a:buFont typeface="Trebuchet MS"/>
                <a:buNone/>
              </a:pPr>
              <a:r>
                <a:rPr b="0" i="0" lang="en-US" sz="1900" u="none" cap="none" strike="noStrike">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1900"/>
                <a:buFont typeface="Trebuchet MS"/>
                <a:buNone/>
              </a:pPr>
              <a:r>
                <a:t/>
              </a:r>
              <a:endParaRPr b="0" i="0" sz="1900" u="none" cap="none" strike="noStrike">
                <a:solidFill>
                  <a:srgbClr val="FFFFFF"/>
                </a:solidFill>
                <a:latin typeface="Trebuchet MS"/>
                <a:ea typeface="Trebuchet MS"/>
                <a:cs typeface="Trebuchet MS"/>
                <a:sym typeface="Trebuchet MS"/>
              </a:endParaRPr>
            </a:p>
          </p:txBody>
        </p:sp>
      </p:grpSp>
      <p:sp>
        <p:nvSpPr>
          <p:cNvPr id="31" name="Google Shape;31;p1"/>
          <p:cNvSpPr txBox="1"/>
          <p:nvPr/>
        </p:nvSpPr>
        <p:spPr>
          <a:xfrm>
            <a:off x="25889013" y="17992380"/>
            <a:ext cx="5289895" cy="444388"/>
          </a:xfrm>
          <a:prstGeom prst="rect">
            <a:avLst/>
          </a:prstGeom>
          <a:noFill/>
          <a:ln>
            <a:noFill/>
          </a:ln>
        </p:spPr>
        <p:txBody>
          <a:bodyPr anchorCtr="0" anchor="t" bIns="26650" lIns="26650" spcFirstLastPara="1" rIns="26650" wrap="square" tIns="26650">
            <a:noAutofit/>
          </a:bodyPr>
          <a:lstStyle/>
          <a:p>
            <a:pPr indent="0" lvl="0" marL="0" marR="0" rtl="0" algn="l">
              <a:lnSpc>
                <a:spcPct val="75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 2013 PosterPresentations.com     </a:t>
            </a:r>
            <a:r>
              <a:rPr b="0" i="0" lang="en-US" sz="1400" u="none" cap="none" strike="noStrike">
                <a:solidFill>
                  <a:srgbClr val="FFFFFF"/>
                </a:solidFill>
                <a:latin typeface="Calibri"/>
                <a:ea typeface="Calibri"/>
                <a:cs typeface="Calibri"/>
                <a:sym typeface="Calibri"/>
              </a:rPr>
              <a:t>2117 Fourth Street , Unit C        </a:t>
            </a:r>
            <a:endParaRPr b="0" i="0" sz="1400" u="none" cap="none" strike="noStrike">
              <a:solidFill>
                <a:srgbClr val="000000"/>
              </a:solidFill>
              <a:latin typeface="Arial"/>
              <a:ea typeface="Arial"/>
              <a:cs typeface="Arial"/>
              <a:sym typeface="Arial"/>
            </a:endParaRPr>
          </a:p>
          <a:p>
            <a:pPr indent="0" lvl="0" marL="0" marR="0" rtl="0" algn="l">
              <a:lnSpc>
                <a:spcPct val="75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     Berkeley CA </a:t>
            </a:r>
            <a:r>
              <a:rPr b="0" i="0" lang="en-US" sz="1200" u="none" cap="none" strike="noStrike">
                <a:solidFill>
                  <a:srgbClr val="FFFFFF"/>
                </a:solidFill>
                <a:latin typeface="Calibri"/>
                <a:ea typeface="Calibri"/>
                <a:cs typeface="Calibri"/>
                <a:sym typeface="Calibri"/>
              </a:rPr>
              <a:t>94710</a:t>
            </a:r>
            <a:r>
              <a:rPr b="0" i="0" lang="en-US" sz="1400" u="none" cap="none" strike="noStrike">
                <a:solidFill>
                  <a:srgbClr val="FFFFFF"/>
                </a:solidFill>
                <a:latin typeface="Calibri"/>
                <a:ea typeface="Calibri"/>
                <a:cs typeface="Calibri"/>
                <a:sym typeface="Calibri"/>
              </a:rPr>
              <a:t>     </a:t>
            </a:r>
            <a:r>
              <a:rPr b="1" i="0" lang="en-US" sz="1400" u="none" cap="none" strike="noStrike">
                <a:solidFill>
                  <a:srgbClr val="FFFF00"/>
                </a:solidFill>
                <a:latin typeface="Helvetica Neue"/>
                <a:ea typeface="Helvetica Neue"/>
                <a:cs typeface="Helvetica Neue"/>
                <a:sym typeface="Helvetica Neue"/>
              </a:rPr>
              <a:t>posterpresenter@gmail.com</a:t>
            </a:r>
            <a:endParaRPr/>
          </a:p>
        </p:txBody>
      </p:sp>
      <p:cxnSp>
        <p:nvCxnSpPr>
          <p:cNvPr id="32" name="Google Shape;32;p1"/>
          <p:cNvCxnSpPr/>
          <p:nvPr/>
        </p:nvCxnSpPr>
        <p:spPr>
          <a:xfrm>
            <a:off x="25780859" y="17992380"/>
            <a:ext cx="5862780" cy="1470"/>
          </a:xfrm>
          <a:prstGeom prst="straightConnector1">
            <a:avLst/>
          </a:prstGeom>
          <a:noFill/>
          <a:ln cap="flat" cmpd="sng" w="9525">
            <a:solidFill>
              <a:srgbClr val="D9D9D9"/>
            </a:solidFill>
            <a:prstDash val="solid"/>
            <a:round/>
            <a:headEnd len="sm" w="sm" type="none"/>
            <a:tailEnd len="sm" w="sm" type="none"/>
          </a:ln>
        </p:spPr>
      </p:cxnSp>
      <p:cxnSp>
        <p:nvCxnSpPr>
          <p:cNvPr id="33" name="Google Shape;33;p1"/>
          <p:cNvCxnSpPr/>
          <p:nvPr/>
        </p:nvCxnSpPr>
        <p:spPr>
          <a:xfrm>
            <a:off x="25796191" y="3051299"/>
            <a:ext cx="5862780" cy="1470"/>
          </a:xfrm>
          <a:prstGeom prst="straightConnector1">
            <a:avLst/>
          </a:prstGeom>
          <a:noFill/>
          <a:ln cap="flat" cmpd="sng" w="9525">
            <a:solidFill>
              <a:srgbClr val="D9D9D9"/>
            </a:solidFill>
            <a:prstDash val="solid"/>
            <a:round/>
            <a:headEnd len="sm" w="sm" type="none"/>
            <a:tailEnd len="sm" w="sm" type="none"/>
          </a:ln>
        </p:spPr>
      </p:cxnSp>
      <p:sp>
        <p:nvSpPr>
          <p:cNvPr id="34" name="Google Shape;34;p1"/>
          <p:cNvSpPr txBox="1"/>
          <p:nvPr>
            <p:ph type="title"/>
          </p:nvPr>
        </p:nvSpPr>
        <p:spPr>
          <a:xfrm>
            <a:off x="1280160" y="629500"/>
            <a:ext cx="23042881" cy="3479370"/>
          </a:xfrm>
          <a:prstGeom prst="rect">
            <a:avLst/>
          </a:prstGeom>
          <a:noFill/>
          <a:ln>
            <a:noFill/>
          </a:ln>
        </p:spPr>
        <p:txBody>
          <a:bodyPr anchorCtr="0" anchor="ctr" bIns="91400" lIns="91400" spcFirstLastPara="1" rIns="91400" wrap="square" tIns="91400">
            <a:noAutofit/>
          </a:bodyPr>
          <a:lstStyle>
            <a:lvl1pPr lv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p:txBody>
      </p:sp>
      <p:sp>
        <p:nvSpPr>
          <p:cNvPr id="35" name="Google Shape;35;p1"/>
          <p:cNvSpPr txBox="1"/>
          <p:nvPr>
            <p:ph idx="1" type="body"/>
          </p:nvPr>
        </p:nvSpPr>
        <p:spPr>
          <a:xfrm>
            <a:off x="1280160" y="4108869"/>
            <a:ext cx="23042881" cy="13416078"/>
          </a:xfrm>
          <a:prstGeom prst="rect">
            <a:avLst/>
          </a:prstGeom>
          <a:noFill/>
          <a:ln>
            <a:noFill/>
          </a:ln>
        </p:spPr>
        <p:txBody>
          <a:bodyPr anchorCtr="0" anchor="ctr" bIns="91400" lIns="91400" spcFirstLastPara="1" rIns="91400" wrap="square" tIns="91400">
            <a:noAutofit/>
          </a:bodyPr>
          <a:lstStyle>
            <a:lvl1pPr indent="-228600" lvl="0" marL="4572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p:txBody>
      </p:sp>
      <p:sp>
        <p:nvSpPr>
          <p:cNvPr id="36" name="Google Shape;36;p1"/>
          <p:cNvSpPr txBox="1"/>
          <p:nvPr>
            <p:ph idx="12" type="sldNum"/>
          </p:nvPr>
        </p:nvSpPr>
        <p:spPr>
          <a:xfrm>
            <a:off x="12374880" y="17286605"/>
            <a:ext cx="5974080" cy="102235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1.png"/><Relationship Id="rId22" Type="http://schemas.openxmlformats.org/officeDocument/2006/relationships/image" Target="../media/image11.png"/><Relationship Id="rId21" Type="http://schemas.openxmlformats.org/officeDocument/2006/relationships/image" Target="../media/image22.png"/><Relationship Id="rId24" Type="http://schemas.openxmlformats.org/officeDocument/2006/relationships/image" Target="../media/image10.png"/><Relationship Id="rId23"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frontiersin.org/articles/10.3389/fbioe.2017.00027/full" TargetMode="External"/><Relationship Id="rId4" Type="http://schemas.openxmlformats.org/officeDocument/2006/relationships/image" Target="../media/image12.png"/><Relationship Id="rId9" Type="http://schemas.openxmlformats.org/officeDocument/2006/relationships/image" Target="../media/image24.png"/><Relationship Id="rId26" Type="http://schemas.openxmlformats.org/officeDocument/2006/relationships/image" Target="../media/image17.png"/><Relationship Id="rId25" Type="http://schemas.openxmlformats.org/officeDocument/2006/relationships/image" Target="../media/image9.png"/><Relationship Id="rId28" Type="http://schemas.openxmlformats.org/officeDocument/2006/relationships/image" Target="../media/image26.png"/><Relationship Id="rId27" Type="http://schemas.openxmlformats.org/officeDocument/2006/relationships/image" Target="../media/image25.png"/><Relationship Id="rId5" Type="http://schemas.openxmlformats.org/officeDocument/2006/relationships/image" Target="../media/image2.gif"/><Relationship Id="rId6" Type="http://schemas.openxmlformats.org/officeDocument/2006/relationships/image" Target="../media/image1.png"/><Relationship Id="rId29" Type="http://schemas.openxmlformats.org/officeDocument/2006/relationships/image" Target="../media/image19.png"/><Relationship Id="rId7" Type="http://schemas.openxmlformats.org/officeDocument/2006/relationships/image" Target="../media/image3.png"/><Relationship Id="rId8" Type="http://schemas.openxmlformats.org/officeDocument/2006/relationships/hyperlink" Target="https://www.frontiersin.org/articles/10.3389/fbioe.2017.00027/full" TargetMode="External"/><Relationship Id="rId31" Type="http://schemas.openxmlformats.org/officeDocument/2006/relationships/image" Target="../media/image23.png"/><Relationship Id="rId30" Type="http://schemas.openxmlformats.org/officeDocument/2006/relationships/image" Target="../media/image27.png"/><Relationship Id="rId11" Type="http://schemas.openxmlformats.org/officeDocument/2006/relationships/image" Target="../media/image28.png"/><Relationship Id="rId10" Type="http://schemas.openxmlformats.org/officeDocument/2006/relationships/image" Target="../media/image4.png"/><Relationship Id="rId32" Type="http://schemas.openxmlformats.org/officeDocument/2006/relationships/image" Target="../media/image20.png"/><Relationship Id="rId13" Type="http://schemas.openxmlformats.org/officeDocument/2006/relationships/image" Target="../media/image18.png"/><Relationship Id="rId12" Type="http://schemas.openxmlformats.org/officeDocument/2006/relationships/image" Target="../media/image15.png"/><Relationship Id="rId15" Type="http://schemas.openxmlformats.org/officeDocument/2006/relationships/image" Target="../media/image5.png"/><Relationship Id="rId14" Type="http://schemas.openxmlformats.org/officeDocument/2006/relationships/image" Target="../media/image6.png"/><Relationship Id="rId17" Type="http://schemas.openxmlformats.org/officeDocument/2006/relationships/image" Target="../media/image16.png"/><Relationship Id="rId16" Type="http://schemas.openxmlformats.org/officeDocument/2006/relationships/image" Target="../media/image8.png"/><Relationship Id="rId19" Type="http://schemas.openxmlformats.org/officeDocument/2006/relationships/image" Target="../media/image14.png"/><Relationship Id="rId1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nvSpPr>
        <p:spPr>
          <a:xfrm>
            <a:off x="527447" y="3733794"/>
            <a:ext cx="7928200" cy="1592723"/>
          </a:xfrm>
          <a:prstGeom prst="rect">
            <a:avLst/>
          </a:prstGeom>
          <a:noFill/>
          <a:ln>
            <a:noFill/>
          </a:ln>
        </p:spPr>
        <p:txBody>
          <a:bodyPr anchorCtr="0" anchor="t" bIns="133350" lIns="133350" spcFirstLastPara="1" rIns="133350" wrap="square" tIns="133350">
            <a:noAutofit/>
          </a:bodyPr>
          <a:lstStyle/>
          <a:p>
            <a:pPr indent="0" lvl="0" marL="0" marR="0" rtl="0" algn="l">
              <a:lnSpc>
                <a:spcPct val="100000"/>
              </a:lnSpc>
              <a:spcBef>
                <a:spcPts val="0"/>
              </a:spcBef>
              <a:spcAft>
                <a:spcPts val="0"/>
              </a:spcAft>
              <a:buNone/>
            </a:pPr>
            <a:r>
              <a:rPr lang="en-US" sz="1800"/>
              <a:t>Lab-produced meat generates far fewer greenhouse emissions than traditional ranching and eliminates deforestation caused from housing livestock. This work demonstrates that Automatic Differentiation is effective at finding model parameters to obtain optimal vascular structures which produce healthy lab grown meat. </a:t>
            </a:r>
            <a:endParaRPr sz="1800"/>
          </a:p>
        </p:txBody>
      </p:sp>
      <p:sp>
        <p:nvSpPr>
          <p:cNvPr id="98" name="Google Shape;98;p14"/>
          <p:cNvSpPr txBox="1"/>
          <p:nvPr/>
        </p:nvSpPr>
        <p:spPr>
          <a:xfrm>
            <a:off x="538297" y="3294101"/>
            <a:ext cx="7917351" cy="501430"/>
          </a:xfrm>
          <a:prstGeom prst="rect">
            <a:avLst/>
          </a:prstGeom>
          <a:noFill/>
          <a:ln>
            <a:noFill/>
          </a:ln>
        </p:spPr>
        <p:txBody>
          <a:bodyPr anchorCtr="0" anchor="ctr" bIns="53325" lIns="53325" spcFirstLastPara="1" rIns="53325" wrap="square" tIns="53325">
            <a:noAutofit/>
          </a:bodyPr>
          <a:lstStyle/>
          <a:p>
            <a:pPr indent="0" lvl="0" marL="0" marR="0" rtl="0" algn="l">
              <a:lnSpc>
                <a:spcPct val="100000"/>
              </a:lnSpc>
              <a:spcBef>
                <a:spcPts val="0"/>
              </a:spcBef>
              <a:spcAft>
                <a:spcPts val="0"/>
              </a:spcAft>
              <a:buClr>
                <a:srgbClr val="000000"/>
              </a:buClr>
              <a:buSzPts val="2800"/>
              <a:buFont typeface="Arial"/>
              <a:buNone/>
            </a:pPr>
            <a:r>
              <a:rPr b="1" lang="en-US" sz="2800"/>
              <a:t> </a:t>
            </a:r>
            <a:r>
              <a:rPr b="1" i="0" lang="en-US" sz="2800" u="none" cap="none" strike="noStrike">
                <a:solidFill>
                  <a:srgbClr val="000000"/>
                </a:solidFill>
                <a:latin typeface="Arial"/>
                <a:ea typeface="Arial"/>
                <a:cs typeface="Arial"/>
                <a:sym typeface="Arial"/>
              </a:rPr>
              <a:t>Abstract</a:t>
            </a:r>
            <a:endParaRPr/>
          </a:p>
        </p:txBody>
      </p:sp>
      <p:sp>
        <p:nvSpPr>
          <p:cNvPr id="99" name="Google Shape;99;p14"/>
          <p:cNvSpPr txBox="1"/>
          <p:nvPr/>
        </p:nvSpPr>
        <p:spPr>
          <a:xfrm>
            <a:off x="3229138" y="1162009"/>
            <a:ext cx="18717937" cy="1151167"/>
          </a:xfrm>
          <a:prstGeom prst="rect">
            <a:avLst/>
          </a:prstGeom>
          <a:noFill/>
          <a:ln>
            <a:noFill/>
          </a:ln>
        </p:spPr>
        <p:txBody>
          <a:bodyPr anchorCtr="0" anchor="t" bIns="37375" lIns="37375" spcFirstLastPara="1" rIns="37375" wrap="square" tIns="37375">
            <a:noAutofit/>
          </a:bodyPr>
          <a:lstStyle/>
          <a:p>
            <a:pPr indent="0" lvl="0" marL="0" marR="0" rtl="0" algn="ctr">
              <a:lnSpc>
                <a:spcPct val="100000"/>
              </a:lnSpc>
              <a:spcBef>
                <a:spcPts val="0"/>
              </a:spcBef>
              <a:spcAft>
                <a:spcPts val="0"/>
              </a:spcAft>
              <a:buClr>
                <a:srgbClr val="FFFFFF"/>
              </a:buClr>
              <a:buSzPts val="3800"/>
              <a:buFont typeface="Arial"/>
              <a:buNone/>
            </a:pPr>
            <a:r>
              <a:rPr b="0" i="0" lang="en-US" sz="3800" u="none" cap="none" strike="noStrike">
                <a:solidFill>
                  <a:srgbClr val="FFFFFF"/>
                </a:solidFill>
                <a:latin typeface="Arial"/>
                <a:ea typeface="Arial"/>
                <a:cs typeface="Arial"/>
                <a:sym typeface="Arial"/>
              </a:rPr>
              <a:t>Eric Bell, Zach Case, Kyle Reese</a:t>
            </a:r>
            <a:endParaRPr/>
          </a:p>
          <a:p>
            <a:pPr indent="0" lvl="0" marL="0" marR="0" rtl="0" algn="ctr">
              <a:lnSpc>
                <a:spcPct val="100000"/>
              </a:lnSpc>
              <a:spcBef>
                <a:spcPts val="0"/>
              </a:spcBef>
              <a:spcAft>
                <a:spcPts val="0"/>
              </a:spcAft>
              <a:buClr>
                <a:srgbClr val="FFFFFF"/>
              </a:buClr>
              <a:buSzPts val="3800"/>
              <a:buFont typeface="Arial"/>
              <a:buNone/>
            </a:pPr>
            <a:r>
              <a:rPr b="0" i="0" lang="en-US" sz="3800" u="none" cap="none" strike="noStrike">
                <a:solidFill>
                  <a:srgbClr val="FFFFFF"/>
                </a:solidFill>
                <a:latin typeface="Arial"/>
                <a:ea typeface="Arial"/>
                <a:cs typeface="Arial"/>
                <a:sym typeface="Arial"/>
              </a:rPr>
              <a:t>Machine Intelligence in Clean Energy ----- Fall 2019</a:t>
            </a:r>
            <a:endParaRPr/>
          </a:p>
        </p:txBody>
      </p:sp>
      <p:sp>
        <p:nvSpPr>
          <p:cNvPr id="100" name="Google Shape;100;p14"/>
          <p:cNvSpPr txBox="1"/>
          <p:nvPr/>
        </p:nvSpPr>
        <p:spPr>
          <a:xfrm>
            <a:off x="3442527" y="279300"/>
            <a:ext cx="18717937" cy="876988"/>
          </a:xfrm>
          <a:prstGeom prst="rect">
            <a:avLst/>
          </a:prstGeom>
          <a:noFill/>
          <a:ln>
            <a:noFill/>
          </a:ln>
        </p:spPr>
        <p:txBody>
          <a:bodyPr anchorCtr="0" anchor="t" bIns="37375" lIns="37375" spcFirstLastPara="1" rIns="37375" wrap="square" tIns="37375">
            <a:noAutofit/>
          </a:bodyPr>
          <a:lstStyle/>
          <a:p>
            <a:pPr indent="0" lvl="0" marL="457200" marR="0" rtl="0" algn="ctr">
              <a:lnSpc>
                <a:spcPct val="100000"/>
              </a:lnSpc>
              <a:spcBef>
                <a:spcPts val="0"/>
              </a:spcBef>
              <a:spcAft>
                <a:spcPts val="0"/>
              </a:spcAft>
              <a:buNone/>
            </a:pPr>
            <a:r>
              <a:rPr lang="en-US" sz="5600">
                <a:solidFill>
                  <a:srgbClr val="FFFFFF"/>
                </a:solidFill>
              </a:rPr>
              <a:t>O</a:t>
            </a:r>
            <a:r>
              <a:rPr b="0" i="0" lang="en-US" sz="5600" u="none" cap="none" strike="noStrike">
                <a:solidFill>
                  <a:srgbClr val="FFFFFF"/>
                </a:solidFill>
                <a:latin typeface="Arial"/>
                <a:ea typeface="Arial"/>
                <a:cs typeface="Arial"/>
                <a:sym typeface="Arial"/>
              </a:rPr>
              <a:t>ptimized </a:t>
            </a:r>
            <a:r>
              <a:rPr lang="en-US" sz="5600">
                <a:solidFill>
                  <a:srgbClr val="FFFFFF"/>
                </a:solidFill>
              </a:rPr>
              <a:t>V</a:t>
            </a:r>
            <a:r>
              <a:rPr b="0" i="0" lang="en-US" sz="5600" u="none" cap="none" strike="noStrike">
                <a:solidFill>
                  <a:srgbClr val="FFFFFF"/>
                </a:solidFill>
                <a:latin typeface="Arial"/>
                <a:ea typeface="Arial"/>
                <a:cs typeface="Arial"/>
                <a:sym typeface="Arial"/>
              </a:rPr>
              <a:t>ascular </a:t>
            </a:r>
            <a:r>
              <a:rPr lang="en-US" sz="5600">
                <a:solidFill>
                  <a:srgbClr val="FFFFFF"/>
                </a:solidFill>
              </a:rPr>
              <a:t>S</a:t>
            </a:r>
            <a:r>
              <a:rPr b="0" i="0" lang="en-US" sz="5600" u="none" cap="none" strike="noStrike">
                <a:solidFill>
                  <a:srgbClr val="FFFFFF"/>
                </a:solidFill>
                <a:latin typeface="Arial"/>
                <a:ea typeface="Arial"/>
                <a:cs typeface="Arial"/>
                <a:sym typeface="Arial"/>
              </a:rPr>
              <a:t>tructure for </a:t>
            </a:r>
            <a:r>
              <a:rPr lang="en-US" sz="5600">
                <a:solidFill>
                  <a:srgbClr val="FFFFFF"/>
                </a:solidFill>
              </a:rPr>
              <a:t>L</a:t>
            </a:r>
            <a:r>
              <a:rPr b="0" i="0" lang="en-US" sz="5600" u="none" cap="none" strike="noStrike">
                <a:solidFill>
                  <a:srgbClr val="FFFFFF"/>
                </a:solidFill>
                <a:latin typeface="Arial"/>
                <a:ea typeface="Arial"/>
                <a:cs typeface="Arial"/>
                <a:sym typeface="Arial"/>
              </a:rPr>
              <a:t>ab-</a:t>
            </a:r>
            <a:r>
              <a:rPr lang="en-US" sz="5600">
                <a:solidFill>
                  <a:srgbClr val="FFFFFF"/>
                </a:solidFill>
              </a:rPr>
              <a:t>G</a:t>
            </a:r>
            <a:r>
              <a:rPr b="0" i="0" lang="en-US" sz="5600" u="none" cap="none" strike="noStrike">
                <a:solidFill>
                  <a:srgbClr val="FFFFFF"/>
                </a:solidFill>
                <a:latin typeface="Arial"/>
                <a:ea typeface="Arial"/>
                <a:cs typeface="Arial"/>
                <a:sym typeface="Arial"/>
              </a:rPr>
              <a:t>rown </a:t>
            </a:r>
            <a:r>
              <a:rPr lang="en-US" sz="5600">
                <a:solidFill>
                  <a:srgbClr val="FFFFFF"/>
                </a:solidFill>
              </a:rPr>
              <a:t>M</a:t>
            </a:r>
            <a:r>
              <a:rPr b="0" i="0" lang="en-US" sz="5600" u="none" cap="none" strike="noStrike">
                <a:solidFill>
                  <a:srgbClr val="FFFFFF"/>
                </a:solidFill>
                <a:latin typeface="Arial"/>
                <a:ea typeface="Arial"/>
                <a:cs typeface="Arial"/>
                <a:sym typeface="Arial"/>
              </a:rPr>
              <a:t>eat</a:t>
            </a:r>
            <a:endParaRPr/>
          </a:p>
        </p:txBody>
      </p:sp>
      <p:sp>
        <p:nvSpPr>
          <p:cNvPr id="101" name="Google Shape;101;p14"/>
          <p:cNvSpPr txBox="1"/>
          <p:nvPr/>
        </p:nvSpPr>
        <p:spPr>
          <a:xfrm>
            <a:off x="500450" y="8135275"/>
            <a:ext cx="7775400" cy="2301000"/>
          </a:xfrm>
          <a:prstGeom prst="rect">
            <a:avLst/>
          </a:prstGeom>
          <a:noFill/>
          <a:ln>
            <a:noFill/>
          </a:ln>
        </p:spPr>
        <p:txBody>
          <a:bodyPr anchorCtr="0" anchor="t" bIns="133350" lIns="133350" spcFirstLastPara="1" rIns="133350" wrap="square" tIns="133350">
            <a:noAutofit/>
          </a:bodyPr>
          <a:lstStyle/>
          <a:p>
            <a:pPr indent="0" lvl="0" marL="0" rtl="0" algn="l">
              <a:spcBef>
                <a:spcPts val="0"/>
              </a:spcBef>
              <a:spcAft>
                <a:spcPts val="0"/>
              </a:spcAft>
              <a:buNone/>
            </a:pPr>
            <a:r>
              <a:rPr lang="en-US" sz="1800">
                <a:solidFill>
                  <a:schemeClr val="dk1"/>
                </a:solidFill>
              </a:rPr>
              <a:t>The growth efficiency, nutrient density, and overall health of growing meat greatly depends on the structure and organization of the vascular scaffolding holding the cells. Machine learning techniques such as Automatic Differentiation and Genetic Algorithms can be used to optimize a vascular structure to produce healthier meat cells more efficiently.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Previous work, as shown below, has shown that this problem can be solved using Genetic Algorithms</a:t>
            </a:r>
            <a:endParaRPr sz="1800">
              <a:solidFill>
                <a:schemeClr val="dk1"/>
              </a:solidFill>
            </a:endParaRPr>
          </a:p>
        </p:txBody>
      </p:sp>
      <p:sp>
        <p:nvSpPr>
          <p:cNvPr id="102" name="Google Shape;102;p14"/>
          <p:cNvSpPr txBox="1"/>
          <p:nvPr/>
        </p:nvSpPr>
        <p:spPr>
          <a:xfrm>
            <a:off x="614528" y="7750088"/>
            <a:ext cx="7764900" cy="501300"/>
          </a:xfrm>
          <a:prstGeom prst="rect">
            <a:avLst/>
          </a:prstGeom>
          <a:noFill/>
          <a:ln>
            <a:noFill/>
          </a:ln>
        </p:spPr>
        <p:txBody>
          <a:bodyPr anchorCtr="0" anchor="ctr" bIns="53325" lIns="53325" spcFirstLastPara="1" rIns="53325" wrap="square" tIns="533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Problem Description</a:t>
            </a:r>
            <a:endParaRPr/>
          </a:p>
        </p:txBody>
      </p:sp>
      <p:sp>
        <p:nvSpPr>
          <p:cNvPr id="103" name="Google Shape;103;p14"/>
          <p:cNvSpPr txBox="1"/>
          <p:nvPr/>
        </p:nvSpPr>
        <p:spPr>
          <a:xfrm>
            <a:off x="511626" y="13018837"/>
            <a:ext cx="7928100" cy="1592700"/>
          </a:xfrm>
          <a:prstGeom prst="rect">
            <a:avLst/>
          </a:prstGeom>
          <a:noFill/>
          <a:ln>
            <a:noFill/>
          </a:ln>
        </p:spPr>
        <p:txBody>
          <a:bodyPr anchorCtr="0" anchor="t" bIns="133350" lIns="133350" spcFirstLastPara="1" rIns="133350" wrap="square" tIns="133350">
            <a:noAutofit/>
          </a:bodyPr>
          <a:lstStyle/>
          <a:p>
            <a:pPr indent="-342900" lvl="0" marL="457200" marR="0" rtl="0" algn="l">
              <a:lnSpc>
                <a:spcPct val="100000"/>
              </a:lnSpc>
              <a:spcBef>
                <a:spcPts val="0"/>
              </a:spcBef>
              <a:spcAft>
                <a:spcPts val="0"/>
              </a:spcAft>
              <a:buSzPts val="1800"/>
              <a:buChar char="●"/>
            </a:pPr>
            <a:r>
              <a:rPr lang="en-US" sz="1800"/>
              <a:t>A planar graph of nodes and edges is used to model the structure of the vascular system and to simulate the flow of nutrients and waste through the system.</a:t>
            </a:r>
            <a:endParaRPr sz="1800"/>
          </a:p>
          <a:p>
            <a:pPr indent="-342900" lvl="0" marL="457200" marR="0" rtl="0" algn="l">
              <a:lnSpc>
                <a:spcPct val="100000"/>
              </a:lnSpc>
              <a:spcBef>
                <a:spcPts val="0"/>
              </a:spcBef>
              <a:spcAft>
                <a:spcPts val="0"/>
              </a:spcAft>
              <a:buSzPts val="1800"/>
              <a:buChar char="●"/>
            </a:pPr>
            <a:r>
              <a:rPr lang="en-US" sz="1800"/>
              <a:t>Automatic differentiation is applied to the model to reconfigure the structure into an optimal form.</a:t>
            </a:r>
            <a:endParaRPr sz="1800"/>
          </a:p>
          <a:p>
            <a:pPr indent="0" lvl="0" marL="45720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104" name="Google Shape;104;p14"/>
          <p:cNvSpPr txBox="1"/>
          <p:nvPr/>
        </p:nvSpPr>
        <p:spPr>
          <a:xfrm>
            <a:off x="644650" y="12413660"/>
            <a:ext cx="7917300" cy="501300"/>
          </a:xfrm>
          <a:prstGeom prst="rect">
            <a:avLst/>
          </a:prstGeom>
          <a:noFill/>
          <a:ln>
            <a:noFill/>
          </a:ln>
        </p:spPr>
        <p:txBody>
          <a:bodyPr anchorCtr="0" anchor="ctr" bIns="53325" lIns="53325" spcFirstLastPara="1" rIns="53325" wrap="square" tIns="533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Method</a:t>
            </a:r>
            <a:endParaRPr/>
          </a:p>
        </p:txBody>
      </p:sp>
      <p:sp>
        <p:nvSpPr>
          <p:cNvPr id="105" name="Google Shape;105;p14"/>
          <p:cNvSpPr txBox="1"/>
          <p:nvPr/>
        </p:nvSpPr>
        <p:spPr>
          <a:xfrm>
            <a:off x="8851700" y="9657457"/>
            <a:ext cx="7928100" cy="987900"/>
          </a:xfrm>
          <a:prstGeom prst="rect">
            <a:avLst/>
          </a:prstGeom>
          <a:noFill/>
          <a:ln>
            <a:noFill/>
          </a:ln>
        </p:spPr>
        <p:txBody>
          <a:bodyPr anchorCtr="0" anchor="t" bIns="133350" lIns="133350" spcFirstLastPara="1" rIns="133350" wrap="square" tIns="133350">
            <a:noAutofit/>
          </a:bodyPr>
          <a:lstStyle/>
          <a:p>
            <a:pPr indent="0" lvl="0" marL="0" marR="0" rtl="0" algn="l">
              <a:lnSpc>
                <a:spcPct val="100000"/>
              </a:lnSpc>
              <a:spcBef>
                <a:spcPts val="0"/>
              </a:spcBef>
              <a:spcAft>
                <a:spcPts val="0"/>
              </a:spcAft>
              <a:buNone/>
            </a:pPr>
            <a:r>
              <a:rPr lang="en-US" sz="1800"/>
              <a:t>The following graphs show the initial start and final end position for both Automatic Differentiation (AD) and Hill Climbing (HC) algorithms. AD and HC ended in different positions with HC having a better gain than AD.</a:t>
            </a:r>
            <a:endParaRPr/>
          </a:p>
        </p:txBody>
      </p:sp>
      <p:sp>
        <p:nvSpPr>
          <p:cNvPr id="106" name="Google Shape;106;p14"/>
          <p:cNvSpPr txBox="1"/>
          <p:nvPr/>
        </p:nvSpPr>
        <p:spPr>
          <a:xfrm>
            <a:off x="8882254" y="9350562"/>
            <a:ext cx="7917300" cy="393300"/>
          </a:xfrm>
          <a:prstGeom prst="rect">
            <a:avLst/>
          </a:prstGeom>
          <a:noFill/>
          <a:ln>
            <a:noFill/>
          </a:ln>
        </p:spPr>
        <p:txBody>
          <a:bodyPr anchorCtr="0" anchor="ctr" bIns="53325" lIns="53325" spcFirstLastPara="1" rIns="53325" wrap="square" tIns="53325">
            <a:noAutofit/>
          </a:bodyPr>
          <a:lstStyle/>
          <a:p>
            <a:pPr indent="0" lvl="0" marL="0" marR="0" rtl="0" algn="l">
              <a:lnSpc>
                <a:spcPct val="100000"/>
              </a:lnSpc>
              <a:spcBef>
                <a:spcPts val="0"/>
              </a:spcBef>
              <a:spcAft>
                <a:spcPts val="0"/>
              </a:spcAft>
              <a:buClr>
                <a:srgbClr val="000000"/>
              </a:buClr>
              <a:buSzPts val="2800"/>
              <a:buFont typeface="Arial"/>
              <a:buNone/>
            </a:pPr>
            <a:r>
              <a:rPr b="1" lang="en-US" sz="2800"/>
              <a:t> </a:t>
            </a:r>
            <a:r>
              <a:rPr b="1" i="0" lang="en-US" sz="2800" u="none" cap="none" strike="noStrike">
                <a:solidFill>
                  <a:srgbClr val="000000"/>
                </a:solidFill>
                <a:latin typeface="Arial"/>
                <a:ea typeface="Arial"/>
                <a:cs typeface="Arial"/>
                <a:sym typeface="Arial"/>
              </a:rPr>
              <a:t>Results</a:t>
            </a:r>
            <a:endParaRPr/>
          </a:p>
        </p:txBody>
      </p:sp>
      <p:sp>
        <p:nvSpPr>
          <p:cNvPr id="107" name="Google Shape;107;p14"/>
          <p:cNvSpPr txBox="1"/>
          <p:nvPr/>
        </p:nvSpPr>
        <p:spPr>
          <a:xfrm>
            <a:off x="17180433" y="3246870"/>
            <a:ext cx="7917300" cy="501300"/>
          </a:xfrm>
          <a:prstGeom prst="rect">
            <a:avLst/>
          </a:prstGeom>
          <a:noFill/>
          <a:ln>
            <a:noFill/>
          </a:ln>
        </p:spPr>
        <p:txBody>
          <a:bodyPr anchorCtr="0" anchor="ctr" bIns="53325" lIns="53325" spcFirstLastPara="1" rIns="53325" wrap="square" tIns="53325">
            <a:noAutofit/>
          </a:bodyPr>
          <a:lstStyle/>
          <a:p>
            <a:pPr indent="0" lvl="0" marL="0" marR="0" rtl="0" algn="l">
              <a:lnSpc>
                <a:spcPct val="100000"/>
              </a:lnSpc>
              <a:spcBef>
                <a:spcPts val="0"/>
              </a:spcBef>
              <a:spcAft>
                <a:spcPts val="0"/>
              </a:spcAft>
              <a:buClr>
                <a:srgbClr val="000000"/>
              </a:buClr>
              <a:buSzPts val="2800"/>
              <a:buFont typeface="Arial"/>
              <a:buNone/>
            </a:pPr>
            <a:r>
              <a:rPr b="1" lang="en-US" sz="2800"/>
              <a:t> </a:t>
            </a:r>
            <a:r>
              <a:rPr b="1" i="0" lang="en-US" sz="2800" u="none" cap="none" strike="noStrike">
                <a:solidFill>
                  <a:srgbClr val="000000"/>
                </a:solidFill>
                <a:latin typeface="Arial"/>
                <a:ea typeface="Arial"/>
                <a:cs typeface="Arial"/>
                <a:sym typeface="Arial"/>
              </a:rPr>
              <a:t>Summary</a:t>
            </a:r>
            <a:endParaRPr/>
          </a:p>
        </p:txBody>
      </p:sp>
      <p:sp>
        <p:nvSpPr>
          <p:cNvPr id="108" name="Google Shape;108;p14"/>
          <p:cNvSpPr txBox="1"/>
          <p:nvPr/>
        </p:nvSpPr>
        <p:spPr>
          <a:xfrm>
            <a:off x="17114750" y="5911850"/>
            <a:ext cx="7928100" cy="1884000"/>
          </a:xfrm>
          <a:prstGeom prst="rect">
            <a:avLst/>
          </a:prstGeom>
          <a:noFill/>
          <a:ln>
            <a:noFill/>
          </a:ln>
        </p:spPr>
        <p:txBody>
          <a:bodyPr anchorCtr="0" anchor="t" bIns="133350" lIns="133350" spcFirstLastPara="1" rIns="133350" wrap="square" tIns="133350">
            <a:noAutofit/>
          </a:bodyPr>
          <a:lstStyle/>
          <a:p>
            <a:pPr indent="0" lvl="0" marL="0" marR="0" rtl="0" algn="l">
              <a:lnSpc>
                <a:spcPct val="100000"/>
              </a:lnSpc>
              <a:spcBef>
                <a:spcPts val="0"/>
              </a:spcBef>
              <a:spcAft>
                <a:spcPts val="0"/>
              </a:spcAft>
              <a:buNone/>
            </a:pPr>
            <a:r>
              <a:rPr lang="en-US" sz="1800"/>
              <a:t>We demonstrate the use of Automatic Differentiation in an agent based spatial domain. Automatic Differentiation </a:t>
            </a:r>
            <a:r>
              <a:rPr lang="en-US" sz="1800"/>
              <a:t>achieved</a:t>
            </a:r>
            <a:r>
              <a:rPr lang="en-US" sz="1800"/>
              <a:t> about the same fitness gain as the Hill Climber. Since Hill Climber only reports the best gains, this explains differences within the graphs as AD continues to move in the direction that will produce the ultimate best gain.</a:t>
            </a:r>
            <a:endParaRPr sz="1800"/>
          </a:p>
        </p:txBody>
      </p:sp>
      <p:sp>
        <p:nvSpPr>
          <p:cNvPr id="109" name="Google Shape;109;p14"/>
          <p:cNvSpPr txBox="1"/>
          <p:nvPr/>
        </p:nvSpPr>
        <p:spPr>
          <a:xfrm>
            <a:off x="17307795" y="5562662"/>
            <a:ext cx="7917300" cy="501300"/>
          </a:xfrm>
          <a:prstGeom prst="rect">
            <a:avLst/>
          </a:prstGeom>
          <a:noFill/>
          <a:ln>
            <a:noFill/>
          </a:ln>
        </p:spPr>
        <p:txBody>
          <a:bodyPr anchorCtr="0" anchor="ctr" bIns="53325" lIns="53325" spcFirstLastPara="1" rIns="53325" wrap="square" tIns="533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Conclusion</a:t>
            </a:r>
            <a:endParaRPr/>
          </a:p>
        </p:txBody>
      </p:sp>
      <p:sp>
        <p:nvSpPr>
          <p:cNvPr id="110" name="Google Shape;110;p14"/>
          <p:cNvSpPr txBox="1"/>
          <p:nvPr/>
        </p:nvSpPr>
        <p:spPr>
          <a:xfrm>
            <a:off x="17259800" y="17384326"/>
            <a:ext cx="7928100" cy="1064700"/>
          </a:xfrm>
          <a:prstGeom prst="rect">
            <a:avLst/>
          </a:prstGeom>
          <a:noFill/>
          <a:ln>
            <a:noFill/>
          </a:ln>
        </p:spPr>
        <p:txBody>
          <a:bodyPr anchorCtr="0" anchor="t" bIns="133350" lIns="133350" spcFirstLastPara="1" rIns="133350" wrap="square" tIns="133350">
            <a:noAutofit/>
          </a:bodyPr>
          <a:lstStyle/>
          <a:p>
            <a:pPr indent="-28575" lvl="0" marL="0" marR="0" rtl="0" algn="l">
              <a:lnSpc>
                <a:spcPct val="100000"/>
              </a:lnSpc>
              <a:spcBef>
                <a:spcPts val="0"/>
              </a:spcBef>
              <a:spcAft>
                <a:spcPts val="0"/>
              </a:spcAft>
              <a:buClr>
                <a:schemeClr val="accent5"/>
              </a:buClr>
              <a:buSzPts val="450"/>
              <a:buFont typeface="Arial"/>
              <a:buChar char="l"/>
            </a:pPr>
            <a:r>
              <a:rPr lang="en-US" u="sng">
                <a:solidFill>
                  <a:schemeClr val="accent5"/>
                </a:solidFill>
                <a:hlinkClick r:id="rId3"/>
              </a:rPr>
              <a:t>https://www.frontiersin.org/articles/10.3389/fbioe.2017.00027/full</a:t>
            </a:r>
            <a:endParaRPr>
              <a:solidFill>
                <a:schemeClr val="accent5"/>
              </a:solidFill>
            </a:endParaRPr>
          </a:p>
          <a:p>
            <a:pPr indent="0" lvl="0" marL="0" marR="0" rtl="0" algn="l">
              <a:lnSpc>
                <a:spcPct val="100000"/>
              </a:lnSpc>
              <a:spcBef>
                <a:spcPts val="0"/>
              </a:spcBef>
              <a:spcAft>
                <a:spcPts val="0"/>
              </a:spcAft>
              <a:buNone/>
            </a:pPr>
            <a:r>
              <a:rPr lang="en-US" u="sng">
                <a:solidFill>
                  <a:schemeClr val="accent5"/>
                </a:solidFill>
              </a:rPr>
              <a:t>https://images.theconversation.com/files/210964/original/file-20180319-104671-pk2mjw.jpg</a:t>
            </a:r>
            <a:endParaRPr u="sng">
              <a:solidFill>
                <a:schemeClr val="accent5"/>
              </a:solidFill>
            </a:endParaRPr>
          </a:p>
          <a:p>
            <a:pPr indent="0" lvl="0" marL="0" marR="0" rtl="0" algn="l">
              <a:lnSpc>
                <a:spcPct val="100000"/>
              </a:lnSpc>
              <a:spcBef>
                <a:spcPts val="0"/>
              </a:spcBef>
              <a:spcAft>
                <a:spcPts val="0"/>
              </a:spcAft>
              <a:buNone/>
            </a:pPr>
            <a:r>
              <a:t/>
            </a:r>
            <a:endParaRPr sz="900">
              <a:solidFill>
                <a:schemeClr val="accent5"/>
              </a:solidFill>
            </a:endParaRPr>
          </a:p>
        </p:txBody>
      </p:sp>
      <p:sp>
        <p:nvSpPr>
          <p:cNvPr id="111" name="Google Shape;111;p14"/>
          <p:cNvSpPr txBox="1"/>
          <p:nvPr/>
        </p:nvSpPr>
        <p:spPr>
          <a:xfrm>
            <a:off x="17265169" y="17070098"/>
            <a:ext cx="7917300" cy="501300"/>
          </a:xfrm>
          <a:prstGeom prst="rect">
            <a:avLst/>
          </a:prstGeom>
          <a:noFill/>
          <a:ln>
            <a:noFill/>
          </a:ln>
        </p:spPr>
        <p:txBody>
          <a:bodyPr anchorCtr="0" anchor="ctr" bIns="53325" lIns="53325" spcFirstLastPara="1" rIns="53325" wrap="square" tIns="533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References</a:t>
            </a:r>
            <a:endParaRPr/>
          </a:p>
        </p:txBody>
      </p:sp>
      <p:pic>
        <p:nvPicPr>
          <p:cNvPr descr="Picture 1" id="112" name="Google Shape;112;p14"/>
          <p:cNvPicPr preferRelativeResize="0"/>
          <p:nvPr/>
        </p:nvPicPr>
        <p:blipFill rotWithShape="1">
          <a:blip r:embed="rId4">
            <a:alphaModFix/>
          </a:blip>
          <a:srcRect b="0" l="0" r="0" t="0"/>
          <a:stretch/>
        </p:blipFill>
        <p:spPr>
          <a:xfrm>
            <a:off x="22039389" y="279300"/>
            <a:ext cx="3148605" cy="803899"/>
          </a:xfrm>
          <a:prstGeom prst="rect">
            <a:avLst/>
          </a:prstGeom>
          <a:noFill/>
          <a:ln>
            <a:noFill/>
          </a:ln>
        </p:spPr>
      </p:pic>
      <p:pic>
        <p:nvPicPr>
          <p:cNvPr descr="Picture 2" id="113" name="Google Shape;113;p14"/>
          <p:cNvPicPr preferRelativeResize="0"/>
          <p:nvPr/>
        </p:nvPicPr>
        <p:blipFill rotWithShape="1">
          <a:blip r:embed="rId5">
            <a:alphaModFix/>
          </a:blip>
          <a:srcRect b="0" l="0" r="0" t="0"/>
          <a:stretch/>
        </p:blipFill>
        <p:spPr>
          <a:xfrm>
            <a:off x="272593" y="294760"/>
            <a:ext cx="2548060" cy="2306211"/>
          </a:xfrm>
          <a:prstGeom prst="rect">
            <a:avLst/>
          </a:prstGeom>
          <a:noFill/>
          <a:ln>
            <a:noFill/>
          </a:ln>
        </p:spPr>
      </p:pic>
      <p:sp>
        <p:nvSpPr>
          <p:cNvPr id="114" name="Google Shape;114;p14"/>
          <p:cNvSpPr txBox="1"/>
          <p:nvPr/>
        </p:nvSpPr>
        <p:spPr>
          <a:xfrm>
            <a:off x="17338409" y="7878566"/>
            <a:ext cx="7917300" cy="501300"/>
          </a:xfrm>
          <a:prstGeom prst="rect">
            <a:avLst/>
          </a:prstGeom>
          <a:noFill/>
          <a:ln>
            <a:noFill/>
          </a:ln>
        </p:spPr>
        <p:txBody>
          <a:bodyPr anchorCtr="0" anchor="ctr" bIns="53325" lIns="53325" spcFirstLastPara="1" rIns="53325" wrap="square" tIns="533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Computational Study</a:t>
            </a:r>
            <a:endParaRPr/>
          </a:p>
        </p:txBody>
      </p:sp>
      <p:pic>
        <p:nvPicPr>
          <p:cNvPr id="115" name="Google Shape;115;p14"/>
          <p:cNvPicPr preferRelativeResize="0"/>
          <p:nvPr/>
        </p:nvPicPr>
        <p:blipFill>
          <a:blip r:embed="rId6">
            <a:alphaModFix/>
          </a:blip>
          <a:stretch>
            <a:fillRect/>
          </a:stretch>
        </p:blipFill>
        <p:spPr>
          <a:xfrm>
            <a:off x="5010577" y="5393962"/>
            <a:ext cx="2548050" cy="2288699"/>
          </a:xfrm>
          <a:prstGeom prst="rect">
            <a:avLst/>
          </a:prstGeom>
          <a:noFill/>
          <a:ln>
            <a:noFill/>
          </a:ln>
        </p:spPr>
      </p:pic>
      <p:grpSp>
        <p:nvGrpSpPr>
          <p:cNvPr id="116" name="Google Shape;116;p14"/>
          <p:cNvGrpSpPr/>
          <p:nvPr/>
        </p:nvGrpSpPr>
        <p:grpSpPr>
          <a:xfrm>
            <a:off x="932575" y="10534826"/>
            <a:ext cx="6911150" cy="1884142"/>
            <a:chOff x="666102" y="3379971"/>
            <a:chExt cx="6742585" cy="1737177"/>
          </a:xfrm>
        </p:grpSpPr>
        <p:pic>
          <p:nvPicPr>
            <p:cNvPr id="117" name="Google Shape;117;p14"/>
            <p:cNvPicPr preferRelativeResize="0"/>
            <p:nvPr/>
          </p:nvPicPr>
          <p:blipFill>
            <a:blip r:embed="rId7">
              <a:alphaModFix/>
            </a:blip>
            <a:stretch>
              <a:fillRect/>
            </a:stretch>
          </p:blipFill>
          <p:spPr>
            <a:xfrm>
              <a:off x="666102" y="3379971"/>
              <a:ext cx="6742585" cy="1406000"/>
            </a:xfrm>
            <a:prstGeom prst="rect">
              <a:avLst/>
            </a:prstGeom>
            <a:noFill/>
            <a:ln>
              <a:noFill/>
            </a:ln>
          </p:spPr>
        </p:pic>
        <p:sp>
          <p:nvSpPr>
            <p:cNvPr id="118" name="Google Shape;118;p14"/>
            <p:cNvSpPr txBox="1"/>
            <p:nvPr/>
          </p:nvSpPr>
          <p:spPr>
            <a:xfrm>
              <a:off x="1674874" y="4855849"/>
              <a:ext cx="4435200" cy="2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u="sng">
                  <a:solidFill>
                    <a:srgbClr val="0097A7"/>
                  </a:solidFill>
                  <a:hlinkClick r:id="rId8"/>
                </a:rPr>
                <a:t>https://www.frontiersin.org/articles/10.3389/fbioe.2017.00027/full</a:t>
              </a:r>
              <a:endParaRPr sz="600"/>
            </a:p>
          </p:txBody>
        </p:sp>
      </p:grpSp>
      <p:pic>
        <p:nvPicPr>
          <p:cNvPr id="119" name="Google Shape;119;p14"/>
          <p:cNvPicPr preferRelativeResize="0"/>
          <p:nvPr/>
        </p:nvPicPr>
        <p:blipFill>
          <a:blip r:embed="rId9">
            <a:alphaModFix/>
          </a:blip>
          <a:stretch>
            <a:fillRect/>
          </a:stretch>
        </p:blipFill>
        <p:spPr>
          <a:xfrm>
            <a:off x="805463" y="14611525"/>
            <a:ext cx="4327726" cy="3245800"/>
          </a:xfrm>
          <a:prstGeom prst="rect">
            <a:avLst/>
          </a:prstGeom>
          <a:noFill/>
          <a:ln>
            <a:noFill/>
          </a:ln>
        </p:spPr>
      </p:pic>
      <p:pic>
        <p:nvPicPr>
          <p:cNvPr id="120" name="Google Shape;120;p14"/>
          <p:cNvPicPr preferRelativeResize="0"/>
          <p:nvPr/>
        </p:nvPicPr>
        <p:blipFill>
          <a:blip r:embed="rId10">
            <a:alphaModFix/>
          </a:blip>
          <a:stretch>
            <a:fillRect/>
          </a:stretch>
        </p:blipFill>
        <p:spPr>
          <a:xfrm>
            <a:off x="5305238" y="14611526"/>
            <a:ext cx="2960025" cy="2960000"/>
          </a:xfrm>
          <a:prstGeom prst="rect">
            <a:avLst/>
          </a:prstGeom>
          <a:noFill/>
          <a:ln>
            <a:noFill/>
          </a:ln>
        </p:spPr>
      </p:pic>
      <p:sp>
        <p:nvSpPr>
          <p:cNvPr id="121" name="Google Shape;121;p14"/>
          <p:cNvSpPr txBox="1"/>
          <p:nvPr/>
        </p:nvSpPr>
        <p:spPr>
          <a:xfrm>
            <a:off x="805338" y="17908575"/>
            <a:ext cx="4327800" cy="725100"/>
          </a:xfrm>
          <a:prstGeom prst="rect">
            <a:avLst/>
          </a:prstGeom>
          <a:noFill/>
          <a:ln>
            <a:noFill/>
          </a:ln>
        </p:spPr>
        <p:txBody>
          <a:bodyPr anchorCtr="0" anchor="t" bIns="133350" lIns="133350" spcFirstLastPara="1" rIns="133350" wrap="square" tIns="133350">
            <a:noAutofit/>
          </a:bodyPr>
          <a:lstStyle/>
          <a:p>
            <a:pPr indent="0" lvl="0" marL="0" marR="0" rtl="0" algn="ctr">
              <a:lnSpc>
                <a:spcPct val="100000"/>
              </a:lnSpc>
              <a:spcBef>
                <a:spcPts val="0"/>
              </a:spcBef>
              <a:spcAft>
                <a:spcPts val="0"/>
              </a:spcAft>
              <a:buNone/>
            </a:pPr>
            <a:r>
              <a:rPr lang="en-US" sz="1800"/>
              <a:t>Initial Node Representation of Vascular System</a:t>
            </a:r>
            <a:endParaRPr/>
          </a:p>
        </p:txBody>
      </p:sp>
      <p:sp>
        <p:nvSpPr>
          <p:cNvPr id="122" name="Google Shape;122;p14"/>
          <p:cNvSpPr txBox="1"/>
          <p:nvPr/>
        </p:nvSpPr>
        <p:spPr>
          <a:xfrm>
            <a:off x="5276213" y="17796379"/>
            <a:ext cx="2877900" cy="501300"/>
          </a:xfrm>
          <a:prstGeom prst="rect">
            <a:avLst/>
          </a:prstGeom>
          <a:noFill/>
          <a:ln>
            <a:noFill/>
          </a:ln>
        </p:spPr>
        <p:txBody>
          <a:bodyPr anchorCtr="0" anchor="t" bIns="133350" lIns="133350" spcFirstLastPara="1" rIns="133350" wrap="square" tIns="133350">
            <a:noAutofit/>
          </a:bodyPr>
          <a:lstStyle/>
          <a:p>
            <a:pPr indent="0" lvl="0" marL="0" marR="0" rtl="0" algn="ctr">
              <a:lnSpc>
                <a:spcPct val="100000"/>
              </a:lnSpc>
              <a:spcBef>
                <a:spcPts val="0"/>
              </a:spcBef>
              <a:spcAft>
                <a:spcPts val="0"/>
              </a:spcAft>
              <a:buNone/>
            </a:pPr>
            <a:r>
              <a:rPr lang="en-US" sz="1800"/>
              <a:t>Initial </a:t>
            </a:r>
            <a:r>
              <a:rPr lang="en-US" sz="1800"/>
              <a:t>Cellular</a:t>
            </a:r>
            <a:r>
              <a:rPr lang="en-US" sz="1800"/>
              <a:t> Image </a:t>
            </a:r>
            <a:endParaRPr/>
          </a:p>
        </p:txBody>
      </p:sp>
      <p:pic>
        <p:nvPicPr>
          <p:cNvPr id="123" name="Google Shape;123;p14"/>
          <p:cNvPicPr preferRelativeResize="0"/>
          <p:nvPr/>
        </p:nvPicPr>
        <p:blipFill rotWithShape="1">
          <a:blip r:embed="rId11">
            <a:alphaModFix/>
          </a:blip>
          <a:srcRect b="758" l="0" r="0" t="748"/>
          <a:stretch/>
        </p:blipFill>
        <p:spPr>
          <a:xfrm>
            <a:off x="8954575" y="3116763"/>
            <a:ext cx="7661250" cy="4229775"/>
          </a:xfrm>
          <a:prstGeom prst="rect">
            <a:avLst/>
          </a:prstGeom>
          <a:noFill/>
          <a:ln>
            <a:noFill/>
          </a:ln>
        </p:spPr>
      </p:pic>
      <p:sp>
        <p:nvSpPr>
          <p:cNvPr id="124" name="Google Shape;124;p14"/>
          <p:cNvSpPr txBox="1"/>
          <p:nvPr/>
        </p:nvSpPr>
        <p:spPr>
          <a:xfrm>
            <a:off x="10517150" y="7222925"/>
            <a:ext cx="4568700" cy="501300"/>
          </a:xfrm>
          <a:prstGeom prst="rect">
            <a:avLst/>
          </a:prstGeom>
          <a:noFill/>
          <a:ln>
            <a:noFill/>
          </a:ln>
        </p:spPr>
        <p:txBody>
          <a:bodyPr anchorCtr="0" anchor="t" bIns="133350" lIns="133350" spcFirstLastPara="1" rIns="133350" wrap="square" tIns="133350">
            <a:noAutofit/>
          </a:bodyPr>
          <a:lstStyle/>
          <a:p>
            <a:pPr indent="0" lvl="0" marL="0" marR="0" rtl="0" algn="ctr">
              <a:lnSpc>
                <a:spcPct val="100000"/>
              </a:lnSpc>
              <a:spcBef>
                <a:spcPts val="0"/>
              </a:spcBef>
              <a:spcAft>
                <a:spcPts val="0"/>
              </a:spcAft>
              <a:buNone/>
            </a:pPr>
            <a:r>
              <a:rPr lang="en-US" sz="1800"/>
              <a:t>Flow Diagram of </a:t>
            </a:r>
            <a:r>
              <a:rPr lang="en-US" sz="1800"/>
              <a:t>Optimization</a:t>
            </a:r>
            <a:r>
              <a:rPr lang="en-US" sz="1800"/>
              <a:t> System</a:t>
            </a:r>
            <a:endParaRPr/>
          </a:p>
        </p:txBody>
      </p:sp>
      <p:pic>
        <p:nvPicPr>
          <p:cNvPr id="125" name="Google Shape;125;p14"/>
          <p:cNvPicPr preferRelativeResize="0"/>
          <p:nvPr/>
        </p:nvPicPr>
        <p:blipFill>
          <a:blip r:embed="rId12">
            <a:alphaModFix/>
          </a:blip>
          <a:stretch>
            <a:fillRect/>
          </a:stretch>
        </p:blipFill>
        <p:spPr>
          <a:xfrm>
            <a:off x="1086779" y="5387838"/>
            <a:ext cx="3457675" cy="2300925"/>
          </a:xfrm>
          <a:prstGeom prst="rect">
            <a:avLst/>
          </a:prstGeom>
          <a:noFill/>
          <a:ln>
            <a:noFill/>
          </a:ln>
        </p:spPr>
      </p:pic>
      <p:sp>
        <p:nvSpPr>
          <p:cNvPr id="126" name="Google Shape;126;p14"/>
          <p:cNvSpPr txBox="1"/>
          <p:nvPr/>
        </p:nvSpPr>
        <p:spPr>
          <a:xfrm>
            <a:off x="9137238" y="10656675"/>
            <a:ext cx="7407300" cy="501300"/>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rgbClr val="000000"/>
              </a:buClr>
              <a:buSzPts val="2800"/>
              <a:buFont typeface="Arial"/>
              <a:buNone/>
            </a:pPr>
            <a:r>
              <a:rPr b="1" lang="en-US" sz="1800"/>
              <a:t>Automatic Differentiation (200 Iterations, 0.5 Step Size)</a:t>
            </a:r>
            <a:endParaRPr sz="1800"/>
          </a:p>
        </p:txBody>
      </p:sp>
      <p:sp>
        <p:nvSpPr>
          <p:cNvPr id="127" name="Google Shape;127;p14"/>
          <p:cNvSpPr txBox="1"/>
          <p:nvPr/>
        </p:nvSpPr>
        <p:spPr>
          <a:xfrm>
            <a:off x="9098188" y="14436925"/>
            <a:ext cx="7407300" cy="501300"/>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rgbClr val="000000"/>
              </a:buClr>
              <a:buSzPts val="2800"/>
              <a:buFont typeface="Arial"/>
              <a:buNone/>
            </a:pPr>
            <a:r>
              <a:rPr b="1" lang="en-US" sz="1800"/>
              <a:t>Hill Climber (200 Iterations, Picks Best Gain)</a:t>
            </a:r>
            <a:endParaRPr sz="1800"/>
          </a:p>
        </p:txBody>
      </p:sp>
      <p:sp>
        <p:nvSpPr>
          <p:cNvPr id="128" name="Google Shape;128;p14"/>
          <p:cNvSpPr txBox="1"/>
          <p:nvPr/>
        </p:nvSpPr>
        <p:spPr>
          <a:xfrm>
            <a:off x="17114750" y="3748175"/>
            <a:ext cx="7928100" cy="1884000"/>
          </a:xfrm>
          <a:prstGeom prst="rect">
            <a:avLst/>
          </a:prstGeom>
          <a:noFill/>
          <a:ln>
            <a:noFill/>
          </a:ln>
        </p:spPr>
        <p:txBody>
          <a:bodyPr anchorCtr="0" anchor="t" bIns="133350" lIns="133350" spcFirstLastPara="1" rIns="133350" wrap="square" tIns="133350">
            <a:noAutofit/>
          </a:bodyPr>
          <a:lstStyle/>
          <a:p>
            <a:pPr indent="0" lvl="0" marL="0" marR="0" rtl="0" algn="l">
              <a:lnSpc>
                <a:spcPct val="100000"/>
              </a:lnSpc>
              <a:spcBef>
                <a:spcPts val="0"/>
              </a:spcBef>
              <a:spcAft>
                <a:spcPts val="0"/>
              </a:spcAft>
              <a:buNone/>
            </a:pPr>
            <a:r>
              <a:rPr lang="en-US" sz="1800"/>
              <a:t>We use Automatic Differentiation (AD) to optimize the vascular structure of a cell system for Lab-Grown Meat. Due to heavy computation costs and the large amount of tracked information, Automatic Differentiation took significantly longer to run than a naive Hill Climber. However, AD was able to successfully adjust the position of parameter nodes to locations which allow cells to consume the most Nutrients and produce the most Product.</a:t>
            </a:r>
            <a:endParaRPr/>
          </a:p>
        </p:txBody>
      </p:sp>
      <p:graphicFrame>
        <p:nvGraphicFramePr>
          <p:cNvPr id="129" name="Google Shape;129;p14"/>
          <p:cNvGraphicFramePr/>
          <p:nvPr/>
        </p:nvGraphicFramePr>
        <p:xfrm>
          <a:off x="17405950" y="8614475"/>
          <a:ext cx="3000000" cy="3000000"/>
        </p:xfrm>
        <a:graphic>
          <a:graphicData uri="http://schemas.openxmlformats.org/drawingml/2006/table">
            <a:tbl>
              <a:tblPr>
                <a:noFill/>
                <a:tableStyleId>{BCDBF76E-D272-499D-9E42-B6A5FC77609E}</a:tableStyleId>
              </a:tblPr>
              <a:tblGrid>
                <a:gridCol w="1692000"/>
                <a:gridCol w="1692000"/>
              </a:tblGrid>
              <a:tr h="787425">
                <a:tc gridSpan="2">
                  <a:txBody>
                    <a:bodyPr/>
                    <a:lstStyle/>
                    <a:p>
                      <a:pPr indent="0" lvl="0" marL="0" rtl="0" algn="ctr">
                        <a:spcBef>
                          <a:spcPts val="0"/>
                        </a:spcBef>
                        <a:spcAft>
                          <a:spcPts val="0"/>
                        </a:spcAft>
                        <a:buNone/>
                      </a:pPr>
                      <a:r>
                        <a:rPr b="1" lang="en-US" sz="2400"/>
                        <a:t>Automatic Differentiation</a:t>
                      </a:r>
                      <a:endParaRPr b="1" sz="24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787425">
                <a:tc>
                  <a:txBody>
                    <a:bodyPr/>
                    <a:lstStyle/>
                    <a:p>
                      <a:pPr indent="0" lvl="0" marL="0" rtl="0" algn="ctr">
                        <a:spcBef>
                          <a:spcPts val="0"/>
                        </a:spcBef>
                        <a:spcAft>
                          <a:spcPts val="0"/>
                        </a:spcAft>
                        <a:buNone/>
                      </a:pPr>
                      <a:r>
                        <a:rPr b="1" lang="en-US"/>
                        <a:t>Advantages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t>Disadvantages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7900">
                <a:tc>
                  <a:txBody>
                    <a:bodyPr/>
                    <a:lstStyle/>
                    <a:p>
                      <a:pPr indent="0" lvl="0" marL="0" rtl="0" algn="l">
                        <a:spcBef>
                          <a:spcPts val="0"/>
                        </a:spcBef>
                        <a:spcAft>
                          <a:spcPts val="0"/>
                        </a:spcAft>
                        <a:buNone/>
                      </a:pPr>
                      <a:r>
                        <a:rPr lang="en-US"/>
                        <a:t>Knows the gradient (direction to move)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Computationally Intensive</a:t>
                      </a:r>
                      <a:r>
                        <a:rPr lang="en-US"/>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4525">
                <a:tc>
                  <a:txBody>
                    <a:bodyPr/>
                    <a:lstStyle/>
                    <a:p>
                      <a:pPr indent="0" lvl="0" marL="0" rtl="0" algn="l">
                        <a:spcBef>
                          <a:spcPts val="0"/>
                        </a:spcBef>
                        <a:spcAft>
                          <a:spcPts val="0"/>
                        </a:spcAft>
                        <a:buNone/>
                      </a:pPr>
                      <a:r>
                        <a:rPr lang="en-US"/>
                        <a:t>Non Random Movements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30" name="Google Shape;130;p14"/>
          <p:cNvGraphicFramePr/>
          <p:nvPr/>
        </p:nvGraphicFramePr>
        <p:xfrm>
          <a:off x="21069050" y="8614450"/>
          <a:ext cx="3000000" cy="3000000"/>
        </p:xfrm>
        <a:graphic>
          <a:graphicData uri="http://schemas.openxmlformats.org/drawingml/2006/table">
            <a:tbl>
              <a:tblPr>
                <a:noFill/>
                <a:tableStyleId>{BCDBF76E-D272-499D-9E42-B6A5FC77609E}</a:tableStyleId>
              </a:tblPr>
              <a:tblGrid>
                <a:gridCol w="1862275"/>
                <a:gridCol w="1862275"/>
              </a:tblGrid>
              <a:tr h="813875">
                <a:tc gridSpan="2">
                  <a:txBody>
                    <a:bodyPr/>
                    <a:lstStyle/>
                    <a:p>
                      <a:pPr indent="0" lvl="0" marL="0" rtl="0" algn="ctr">
                        <a:spcBef>
                          <a:spcPts val="0"/>
                        </a:spcBef>
                        <a:spcAft>
                          <a:spcPts val="0"/>
                        </a:spcAft>
                        <a:buNone/>
                      </a:pPr>
                      <a:r>
                        <a:rPr b="1" lang="en-US" sz="2400"/>
                        <a:t>Hill Climber</a:t>
                      </a:r>
                      <a:endParaRPr b="1" sz="24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813875">
                <a:tc>
                  <a:txBody>
                    <a:bodyPr/>
                    <a:lstStyle/>
                    <a:p>
                      <a:pPr indent="0" lvl="0" marL="0" rtl="0" algn="ctr">
                        <a:spcBef>
                          <a:spcPts val="0"/>
                        </a:spcBef>
                        <a:spcAft>
                          <a:spcPts val="0"/>
                        </a:spcAft>
                        <a:buNone/>
                      </a:pPr>
                      <a:r>
                        <a:rPr b="1" lang="en-US"/>
                        <a:t>Advantages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t>Disadvantages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48550">
                <a:tc>
                  <a:txBody>
                    <a:bodyPr/>
                    <a:lstStyle/>
                    <a:p>
                      <a:pPr indent="0" lvl="0" marL="0" rtl="0" algn="l">
                        <a:spcBef>
                          <a:spcPts val="0"/>
                        </a:spcBef>
                        <a:spcAft>
                          <a:spcPts val="0"/>
                        </a:spcAft>
                        <a:buNone/>
                      </a:pPr>
                      <a:r>
                        <a:rPr lang="en-US"/>
                        <a:t>Not Computationally Intensive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Does not know the direction to move points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02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Random Movements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1" name="Google Shape;131;p14"/>
          <p:cNvSpPr txBox="1"/>
          <p:nvPr/>
        </p:nvSpPr>
        <p:spPr>
          <a:xfrm>
            <a:off x="8894863" y="7602736"/>
            <a:ext cx="7928100" cy="1798500"/>
          </a:xfrm>
          <a:prstGeom prst="rect">
            <a:avLst/>
          </a:prstGeom>
          <a:noFill/>
          <a:ln>
            <a:noFill/>
          </a:ln>
        </p:spPr>
        <p:txBody>
          <a:bodyPr anchorCtr="0" anchor="t" bIns="133350" lIns="133350" spcFirstLastPara="1" rIns="133350" wrap="square" tIns="133350">
            <a:noAutofit/>
          </a:bodyPr>
          <a:lstStyle/>
          <a:p>
            <a:pPr indent="0" lvl="0" marL="0" marR="0" rtl="0" algn="l">
              <a:lnSpc>
                <a:spcPct val="100000"/>
              </a:lnSpc>
              <a:spcBef>
                <a:spcPts val="0"/>
              </a:spcBef>
              <a:spcAft>
                <a:spcPts val="0"/>
              </a:spcAft>
              <a:buNone/>
            </a:pPr>
            <a:r>
              <a:rPr lang="en-US" sz="1800"/>
              <a:t>We use a high fidelity biological model incorporating vascular flow, nutrient, production, uptake, diffusion, and genetic regulation</a:t>
            </a:r>
            <a:r>
              <a:rPr lang="en-US"/>
              <a:t>.</a:t>
            </a:r>
            <a:r>
              <a:rPr lang="en-US" sz="1800"/>
              <a:t> Our model implemented a coupled Ordinary Differential Equation (ODE) and Partial Differential Equation (PDE) system, which can be optimized for nutrient consumption or product removal. In our case the results show the optimization for the removal of product.</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a:p>
        </p:txBody>
      </p:sp>
      <p:sp>
        <p:nvSpPr>
          <p:cNvPr id="132" name="Google Shape;132;p14"/>
          <p:cNvSpPr txBox="1"/>
          <p:nvPr/>
        </p:nvSpPr>
        <p:spPr>
          <a:xfrm>
            <a:off x="17114750" y="15501585"/>
            <a:ext cx="7928100" cy="1568400"/>
          </a:xfrm>
          <a:prstGeom prst="rect">
            <a:avLst/>
          </a:prstGeom>
          <a:noFill/>
          <a:ln>
            <a:noFill/>
          </a:ln>
        </p:spPr>
        <p:txBody>
          <a:bodyPr anchorCtr="0" anchor="t" bIns="133350" lIns="133350" spcFirstLastPara="1" rIns="133350" wrap="square" tIns="133350">
            <a:noAutofit/>
          </a:bodyPr>
          <a:lstStyle/>
          <a:p>
            <a:pPr indent="0" lvl="0" marL="0" marR="0" rtl="0" algn="l">
              <a:lnSpc>
                <a:spcPct val="100000"/>
              </a:lnSpc>
              <a:spcBef>
                <a:spcPts val="0"/>
              </a:spcBef>
              <a:spcAft>
                <a:spcPts val="0"/>
              </a:spcAft>
              <a:buNone/>
            </a:pPr>
            <a:r>
              <a:rPr lang="en-US" sz="1800"/>
              <a:t>From the CPU graphs above, we can see, Automatic Differentiation took a lot longer to run per iteration than the Hill Climber algorithm</a:t>
            </a:r>
            <a:r>
              <a:rPr lang="en-US" sz="1800"/>
              <a:t>.</a:t>
            </a:r>
            <a:r>
              <a:rPr lang="en-US" sz="1800"/>
              <a:t> Hill Climber also ended with a better gain than AD found with its iteration limit of 200 and step size of 0.5. </a:t>
            </a:r>
            <a:endParaRPr/>
          </a:p>
        </p:txBody>
      </p:sp>
      <p:pic>
        <p:nvPicPr>
          <p:cNvPr id="133" name="Google Shape;133;p14"/>
          <p:cNvPicPr preferRelativeResize="0"/>
          <p:nvPr/>
        </p:nvPicPr>
        <p:blipFill rotWithShape="1">
          <a:blip r:embed="rId13">
            <a:alphaModFix/>
          </a:blip>
          <a:srcRect b="0" l="1037" r="1037" t="0"/>
          <a:stretch/>
        </p:blipFill>
        <p:spPr>
          <a:xfrm>
            <a:off x="9120075" y="11326262"/>
            <a:ext cx="2037275" cy="1379350"/>
          </a:xfrm>
          <a:prstGeom prst="rect">
            <a:avLst/>
          </a:prstGeom>
          <a:noFill/>
          <a:ln>
            <a:noFill/>
          </a:ln>
        </p:spPr>
      </p:pic>
      <p:pic>
        <p:nvPicPr>
          <p:cNvPr id="134" name="Google Shape;134;p14"/>
          <p:cNvPicPr preferRelativeResize="0"/>
          <p:nvPr/>
        </p:nvPicPr>
        <p:blipFill rotWithShape="1">
          <a:blip r:embed="rId14">
            <a:alphaModFix/>
          </a:blip>
          <a:srcRect b="932" l="0" r="0" t="942"/>
          <a:stretch/>
        </p:blipFill>
        <p:spPr>
          <a:xfrm>
            <a:off x="11402438" y="11312288"/>
            <a:ext cx="1278564" cy="1379350"/>
          </a:xfrm>
          <a:prstGeom prst="rect">
            <a:avLst/>
          </a:prstGeom>
          <a:noFill/>
          <a:ln>
            <a:noFill/>
          </a:ln>
        </p:spPr>
      </p:pic>
      <p:pic>
        <p:nvPicPr>
          <p:cNvPr id="135" name="Google Shape;135;p14"/>
          <p:cNvPicPr preferRelativeResize="0"/>
          <p:nvPr/>
        </p:nvPicPr>
        <p:blipFill rotWithShape="1">
          <a:blip r:embed="rId15">
            <a:alphaModFix/>
          </a:blip>
          <a:srcRect b="0" l="377" r="387" t="0"/>
          <a:stretch/>
        </p:blipFill>
        <p:spPr>
          <a:xfrm>
            <a:off x="9120063" y="12845963"/>
            <a:ext cx="1115748" cy="1259725"/>
          </a:xfrm>
          <a:prstGeom prst="rect">
            <a:avLst/>
          </a:prstGeom>
          <a:noFill/>
          <a:ln>
            <a:noFill/>
          </a:ln>
        </p:spPr>
      </p:pic>
      <p:pic>
        <p:nvPicPr>
          <p:cNvPr id="136" name="Google Shape;136;p14"/>
          <p:cNvPicPr preferRelativeResize="0"/>
          <p:nvPr/>
        </p:nvPicPr>
        <p:blipFill rotWithShape="1">
          <a:blip r:embed="rId16">
            <a:alphaModFix/>
          </a:blip>
          <a:srcRect b="29" l="0" r="0" t="39"/>
          <a:stretch/>
        </p:blipFill>
        <p:spPr>
          <a:xfrm>
            <a:off x="10484965" y="12845963"/>
            <a:ext cx="1115750" cy="1249904"/>
          </a:xfrm>
          <a:prstGeom prst="rect">
            <a:avLst/>
          </a:prstGeom>
          <a:noFill/>
          <a:ln>
            <a:noFill/>
          </a:ln>
        </p:spPr>
      </p:pic>
      <p:pic>
        <p:nvPicPr>
          <p:cNvPr id="137" name="Google Shape;137;p14"/>
          <p:cNvPicPr preferRelativeResize="0"/>
          <p:nvPr/>
        </p:nvPicPr>
        <p:blipFill rotWithShape="1">
          <a:blip r:embed="rId17">
            <a:alphaModFix/>
          </a:blip>
          <a:srcRect b="670" l="0" r="0" t="670"/>
          <a:stretch/>
        </p:blipFill>
        <p:spPr>
          <a:xfrm>
            <a:off x="12926098" y="11405350"/>
            <a:ext cx="2037275" cy="1370098"/>
          </a:xfrm>
          <a:prstGeom prst="rect">
            <a:avLst/>
          </a:prstGeom>
          <a:noFill/>
          <a:ln>
            <a:noFill/>
          </a:ln>
        </p:spPr>
      </p:pic>
      <p:pic>
        <p:nvPicPr>
          <p:cNvPr id="138" name="Google Shape;138;p14"/>
          <p:cNvPicPr preferRelativeResize="0"/>
          <p:nvPr/>
        </p:nvPicPr>
        <p:blipFill rotWithShape="1">
          <a:blip r:embed="rId18">
            <a:alphaModFix/>
          </a:blip>
          <a:srcRect b="0" l="1793" r="1783" t="0"/>
          <a:stretch/>
        </p:blipFill>
        <p:spPr>
          <a:xfrm>
            <a:off x="15312812" y="11405337"/>
            <a:ext cx="1231781" cy="1370100"/>
          </a:xfrm>
          <a:prstGeom prst="rect">
            <a:avLst/>
          </a:prstGeom>
          <a:noFill/>
          <a:ln>
            <a:noFill/>
          </a:ln>
        </p:spPr>
      </p:pic>
      <p:pic>
        <p:nvPicPr>
          <p:cNvPr id="139" name="Google Shape;139;p14"/>
          <p:cNvPicPr preferRelativeResize="0"/>
          <p:nvPr/>
        </p:nvPicPr>
        <p:blipFill rotWithShape="1">
          <a:blip r:embed="rId19">
            <a:alphaModFix/>
          </a:blip>
          <a:srcRect b="0" l="2669" r="2669" t="0"/>
          <a:stretch/>
        </p:blipFill>
        <p:spPr>
          <a:xfrm>
            <a:off x="13918700" y="12845974"/>
            <a:ext cx="1115750" cy="1273407"/>
          </a:xfrm>
          <a:prstGeom prst="rect">
            <a:avLst/>
          </a:prstGeom>
          <a:noFill/>
          <a:ln>
            <a:noFill/>
          </a:ln>
        </p:spPr>
      </p:pic>
      <p:pic>
        <p:nvPicPr>
          <p:cNvPr id="140" name="Google Shape;140;p14"/>
          <p:cNvPicPr preferRelativeResize="0"/>
          <p:nvPr/>
        </p:nvPicPr>
        <p:blipFill rotWithShape="1">
          <a:blip r:embed="rId20">
            <a:alphaModFix/>
          </a:blip>
          <a:srcRect b="0" l="2759" r="2749" t="0"/>
          <a:stretch/>
        </p:blipFill>
        <p:spPr>
          <a:xfrm>
            <a:off x="15309375" y="12845975"/>
            <a:ext cx="1115750" cy="1273425"/>
          </a:xfrm>
          <a:prstGeom prst="rect">
            <a:avLst/>
          </a:prstGeom>
          <a:noFill/>
          <a:ln>
            <a:noFill/>
          </a:ln>
        </p:spPr>
      </p:pic>
      <p:pic>
        <p:nvPicPr>
          <p:cNvPr id="141" name="Google Shape;141;p14"/>
          <p:cNvPicPr preferRelativeResize="0"/>
          <p:nvPr/>
        </p:nvPicPr>
        <p:blipFill rotWithShape="1">
          <a:blip r:embed="rId21">
            <a:alphaModFix/>
          </a:blip>
          <a:srcRect b="0" l="149" r="139" t="0"/>
          <a:stretch/>
        </p:blipFill>
        <p:spPr>
          <a:xfrm>
            <a:off x="17318063" y="12681192"/>
            <a:ext cx="3559775" cy="2420271"/>
          </a:xfrm>
          <a:prstGeom prst="rect">
            <a:avLst/>
          </a:prstGeom>
          <a:noFill/>
          <a:ln>
            <a:noFill/>
          </a:ln>
        </p:spPr>
      </p:pic>
      <p:sp>
        <p:nvSpPr>
          <p:cNvPr id="142" name="Google Shape;142;p14"/>
          <p:cNvSpPr txBox="1"/>
          <p:nvPr/>
        </p:nvSpPr>
        <p:spPr>
          <a:xfrm>
            <a:off x="10303950" y="10964375"/>
            <a:ext cx="1740000" cy="501300"/>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rgbClr val="000000"/>
              </a:buClr>
              <a:buSzPts val="2800"/>
              <a:buFont typeface="Arial"/>
              <a:buNone/>
            </a:pPr>
            <a:r>
              <a:rPr b="1" lang="en-US" sz="1200"/>
              <a:t>Initial Positions</a:t>
            </a:r>
            <a:endParaRPr sz="1200"/>
          </a:p>
        </p:txBody>
      </p:sp>
      <p:sp>
        <p:nvSpPr>
          <p:cNvPr id="143" name="Google Shape;143;p14"/>
          <p:cNvSpPr txBox="1"/>
          <p:nvPr/>
        </p:nvSpPr>
        <p:spPr>
          <a:xfrm>
            <a:off x="14187815" y="11036025"/>
            <a:ext cx="1740000" cy="501300"/>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rgbClr val="000000"/>
              </a:buClr>
              <a:buSzPts val="2800"/>
              <a:buFont typeface="Arial"/>
              <a:buNone/>
            </a:pPr>
            <a:r>
              <a:rPr b="1" lang="en-US" sz="1200"/>
              <a:t>Final Positions</a:t>
            </a:r>
            <a:endParaRPr sz="1200"/>
          </a:p>
        </p:txBody>
      </p:sp>
      <p:sp>
        <p:nvSpPr>
          <p:cNvPr id="144" name="Google Shape;144;p14"/>
          <p:cNvSpPr txBox="1"/>
          <p:nvPr/>
        </p:nvSpPr>
        <p:spPr>
          <a:xfrm>
            <a:off x="9588874" y="14926750"/>
            <a:ext cx="1515000" cy="501300"/>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rgbClr val="000000"/>
              </a:buClr>
              <a:buSzPts val="2800"/>
              <a:buFont typeface="Arial"/>
              <a:buNone/>
            </a:pPr>
            <a:r>
              <a:rPr b="1" lang="en-US" sz="1200"/>
              <a:t>Initial Positions</a:t>
            </a:r>
            <a:endParaRPr sz="1200"/>
          </a:p>
        </p:txBody>
      </p:sp>
      <p:sp>
        <p:nvSpPr>
          <p:cNvPr id="145" name="Google Shape;145;p14"/>
          <p:cNvSpPr txBox="1"/>
          <p:nvPr/>
        </p:nvSpPr>
        <p:spPr>
          <a:xfrm>
            <a:off x="14300324" y="14926750"/>
            <a:ext cx="1515000" cy="501300"/>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rgbClr val="000000"/>
              </a:buClr>
              <a:buSzPts val="2800"/>
              <a:buFont typeface="Arial"/>
              <a:buNone/>
            </a:pPr>
            <a:r>
              <a:rPr b="1" lang="en-US" sz="1200"/>
              <a:t>Final Positions</a:t>
            </a:r>
            <a:endParaRPr sz="1200"/>
          </a:p>
        </p:txBody>
      </p:sp>
      <p:pic>
        <p:nvPicPr>
          <p:cNvPr id="146" name="Google Shape;146;p14"/>
          <p:cNvPicPr preferRelativeResize="0"/>
          <p:nvPr/>
        </p:nvPicPr>
        <p:blipFill>
          <a:blip r:embed="rId22">
            <a:alphaModFix/>
          </a:blip>
          <a:stretch>
            <a:fillRect/>
          </a:stretch>
        </p:blipFill>
        <p:spPr>
          <a:xfrm>
            <a:off x="11741075" y="12807643"/>
            <a:ext cx="2037275" cy="1284469"/>
          </a:xfrm>
          <a:prstGeom prst="rect">
            <a:avLst/>
          </a:prstGeom>
          <a:noFill/>
          <a:ln>
            <a:noFill/>
          </a:ln>
        </p:spPr>
      </p:pic>
      <p:pic>
        <p:nvPicPr>
          <p:cNvPr id="147" name="Google Shape;147;p14"/>
          <p:cNvPicPr preferRelativeResize="0"/>
          <p:nvPr/>
        </p:nvPicPr>
        <p:blipFill>
          <a:blip r:embed="rId23">
            <a:alphaModFix/>
          </a:blip>
          <a:stretch>
            <a:fillRect/>
          </a:stretch>
        </p:blipFill>
        <p:spPr>
          <a:xfrm>
            <a:off x="13951474" y="16914741"/>
            <a:ext cx="1237350" cy="1399321"/>
          </a:xfrm>
          <a:prstGeom prst="rect">
            <a:avLst/>
          </a:prstGeom>
          <a:noFill/>
          <a:ln>
            <a:noFill/>
          </a:ln>
        </p:spPr>
      </p:pic>
      <p:pic>
        <p:nvPicPr>
          <p:cNvPr id="148" name="Google Shape;148;p14"/>
          <p:cNvPicPr preferRelativeResize="0"/>
          <p:nvPr/>
        </p:nvPicPr>
        <p:blipFill>
          <a:blip r:embed="rId24">
            <a:alphaModFix/>
          </a:blip>
          <a:stretch>
            <a:fillRect/>
          </a:stretch>
        </p:blipFill>
        <p:spPr>
          <a:xfrm>
            <a:off x="15312825" y="16909249"/>
            <a:ext cx="1237350" cy="1410301"/>
          </a:xfrm>
          <a:prstGeom prst="rect">
            <a:avLst/>
          </a:prstGeom>
          <a:noFill/>
          <a:ln>
            <a:noFill/>
          </a:ln>
        </p:spPr>
      </p:pic>
      <p:pic>
        <p:nvPicPr>
          <p:cNvPr id="149" name="Google Shape;149;p14"/>
          <p:cNvPicPr preferRelativeResize="0"/>
          <p:nvPr/>
        </p:nvPicPr>
        <p:blipFill>
          <a:blip r:embed="rId25">
            <a:alphaModFix/>
          </a:blip>
          <a:stretch>
            <a:fillRect/>
          </a:stretch>
        </p:blipFill>
        <p:spPr>
          <a:xfrm>
            <a:off x="15251350" y="15332712"/>
            <a:ext cx="1231800" cy="1390688"/>
          </a:xfrm>
          <a:prstGeom prst="rect">
            <a:avLst/>
          </a:prstGeom>
          <a:noFill/>
          <a:ln>
            <a:noFill/>
          </a:ln>
        </p:spPr>
      </p:pic>
      <p:pic>
        <p:nvPicPr>
          <p:cNvPr id="150" name="Google Shape;150;p14"/>
          <p:cNvPicPr preferRelativeResize="0"/>
          <p:nvPr/>
        </p:nvPicPr>
        <p:blipFill>
          <a:blip r:embed="rId26">
            <a:alphaModFix/>
          </a:blip>
          <a:stretch>
            <a:fillRect/>
          </a:stretch>
        </p:blipFill>
        <p:spPr>
          <a:xfrm>
            <a:off x="12921775" y="15336425"/>
            <a:ext cx="2089850" cy="1446363"/>
          </a:xfrm>
          <a:prstGeom prst="rect">
            <a:avLst/>
          </a:prstGeom>
          <a:noFill/>
          <a:ln>
            <a:noFill/>
          </a:ln>
        </p:spPr>
      </p:pic>
      <p:pic>
        <p:nvPicPr>
          <p:cNvPr id="151" name="Google Shape;151;p14"/>
          <p:cNvPicPr preferRelativeResize="0"/>
          <p:nvPr/>
        </p:nvPicPr>
        <p:blipFill>
          <a:blip r:embed="rId27">
            <a:alphaModFix/>
          </a:blip>
          <a:stretch>
            <a:fillRect/>
          </a:stretch>
        </p:blipFill>
        <p:spPr>
          <a:xfrm>
            <a:off x="11790199" y="16986991"/>
            <a:ext cx="2037275" cy="1254810"/>
          </a:xfrm>
          <a:prstGeom prst="rect">
            <a:avLst/>
          </a:prstGeom>
          <a:noFill/>
          <a:ln>
            <a:noFill/>
          </a:ln>
        </p:spPr>
      </p:pic>
      <p:pic>
        <p:nvPicPr>
          <p:cNvPr id="152" name="Google Shape;152;p14"/>
          <p:cNvPicPr preferRelativeResize="0"/>
          <p:nvPr/>
        </p:nvPicPr>
        <p:blipFill>
          <a:blip r:embed="rId28">
            <a:alphaModFix/>
          </a:blip>
          <a:stretch>
            <a:fillRect/>
          </a:stretch>
        </p:blipFill>
        <p:spPr>
          <a:xfrm>
            <a:off x="21151450" y="12691650"/>
            <a:ext cx="3494323" cy="2445125"/>
          </a:xfrm>
          <a:prstGeom prst="rect">
            <a:avLst/>
          </a:prstGeom>
          <a:noFill/>
          <a:ln>
            <a:noFill/>
          </a:ln>
        </p:spPr>
      </p:pic>
      <p:pic>
        <p:nvPicPr>
          <p:cNvPr id="153" name="Google Shape;153;p14"/>
          <p:cNvPicPr preferRelativeResize="0"/>
          <p:nvPr/>
        </p:nvPicPr>
        <p:blipFill>
          <a:blip r:embed="rId29">
            <a:alphaModFix/>
          </a:blip>
          <a:stretch>
            <a:fillRect/>
          </a:stretch>
        </p:blipFill>
        <p:spPr>
          <a:xfrm>
            <a:off x="9089450" y="15358592"/>
            <a:ext cx="2037275" cy="1402046"/>
          </a:xfrm>
          <a:prstGeom prst="rect">
            <a:avLst/>
          </a:prstGeom>
          <a:noFill/>
          <a:ln>
            <a:noFill/>
          </a:ln>
        </p:spPr>
      </p:pic>
      <p:pic>
        <p:nvPicPr>
          <p:cNvPr id="154" name="Google Shape;154;p14"/>
          <p:cNvPicPr preferRelativeResize="0"/>
          <p:nvPr/>
        </p:nvPicPr>
        <p:blipFill>
          <a:blip r:embed="rId30">
            <a:alphaModFix/>
          </a:blip>
          <a:stretch>
            <a:fillRect/>
          </a:stretch>
        </p:blipFill>
        <p:spPr>
          <a:xfrm>
            <a:off x="11366438" y="15279285"/>
            <a:ext cx="1315600" cy="1497539"/>
          </a:xfrm>
          <a:prstGeom prst="rect">
            <a:avLst/>
          </a:prstGeom>
          <a:noFill/>
          <a:ln>
            <a:noFill/>
          </a:ln>
        </p:spPr>
      </p:pic>
      <p:pic>
        <p:nvPicPr>
          <p:cNvPr id="155" name="Google Shape;155;p14"/>
          <p:cNvPicPr preferRelativeResize="0"/>
          <p:nvPr/>
        </p:nvPicPr>
        <p:blipFill>
          <a:blip r:embed="rId31">
            <a:alphaModFix/>
          </a:blip>
          <a:stretch>
            <a:fillRect/>
          </a:stretch>
        </p:blipFill>
        <p:spPr>
          <a:xfrm>
            <a:off x="10466175" y="16914666"/>
            <a:ext cx="1231800" cy="1399480"/>
          </a:xfrm>
          <a:prstGeom prst="rect">
            <a:avLst/>
          </a:prstGeom>
          <a:noFill/>
          <a:ln>
            <a:noFill/>
          </a:ln>
        </p:spPr>
      </p:pic>
      <p:pic>
        <p:nvPicPr>
          <p:cNvPr id="156" name="Google Shape;156;p14"/>
          <p:cNvPicPr preferRelativeResize="0"/>
          <p:nvPr/>
        </p:nvPicPr>
        <p:blipFill>
          <a:blip r:embed="rId32">
            <a:alphaModFix/>
          </a:blip>
          <a:stretch>
            <a:fillRect/>
          </a:stretch>
        </p:blipFill>
        <p:spPr>
          <a:xfrm>
            <a:off x="9121225" y="16902750"/>
            <a:ext cx="1231800" cy="13751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