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remillard" userId="9198aa0cd704f169" providerId="LiveId" clId="{85BB7A35-3654-447A-84F2-115B53E29779}"/>
    <pc:docChg chg="addSld modSld">
      <pc:chgData name="kyle remillard" userId="9198aa0cd704f169" providerId="LiveId" clId="{85BB7A35-3654-447A-84F2-115B53E29779}" dt="2018-02-09T19:12:17.107" v="0"/>
      <pc:docMkLst>
        <pc:docMk/>
      </pc:docMkLst>
      <pc:sldChg chg="add">
        <pc:chgData name="kyle remillard" userId="9198aa0cd704f169" providerId="LiveId" clId="{85BB7A35-3654-447A-84F2-115B53E29779}" dt="2018-02-09T19:12:17.107" v="0"/>
        <pc:sldMkLst>
          <pc:docMk/>
          <pc:sldMk cId="1376795531" sldId="284"/>
        </pc:sldMkLst>
      </pc:sldChg>
      <pc:sldChg chg="add">
        <pc:chgData name="kyle remillard" userId="9198aa0cd704f169" providerId="LiveId" clId="{85BB7A35-3654-447A-84F2-115B53E29779}" dt="2018-02-09T19:12:17.107" v="0"/>
        <pc:sldMkLst>
          <pc:docMk/>
          <pc:sldMk cId="90521833" sldId="285"/>
        </pc:sldMkLst>
      </pc:sldChg>
      <pc:sldChg chg="add">
        <pc:chgData name="kyle remillard" userId="9198aa0cd704f169" providerId="LiveId" clId="{85BB7A35-3654-447A-84F2-115B53E29779}" dt="2018-02-09T19:12:17.107" v="0"/>
        <pc:sldMkLst>
          <pc:docMk/>
          <pc:sldMk cId="581668268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B6E95-7EEC-4221-8643-FE200A521CE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E16D6-36E5-4241-82A6-AA65BFAE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6448FF5-EBA0-43CD-A951-A970AAEC6FD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2FA28A0A-A700-4BC0-9203-DFC61924BE10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19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B883D33-59F9-4F7F-BFF1-2463F1534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C5AD454-EA7D-4428-9C19-8EB936E00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36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7A3B44F-8487-4DE4-AF96-2E5BAA3653E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E067AEEE-50FD-4053-AC8E-BA0A6CCBB68C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20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F05FC3C-E70A-4FC3-A401-8402511AA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FD1350D-FBF0-4D63-84A0-13A740D1E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06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382C937-3B3B-43E8-9675-1E05D542ED2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474434EC-47BC-401D-8514-A02B050EA8E2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21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8732AC2-B964-4B34-BD5C-D07BEC2E8A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21B654B-F2FF-4D6C-8B35-F6BD11E8A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04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1DC61CDE-9691-4C39-9C7F-1DCACF8CB3C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DEDF35A-E977-45BF-BEC4-519877BBD783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23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F941638-E2C2-4C37-B63A-2F09E7300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7498B71-0E0F-4D77-B2BC-B3DBA4FA3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900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777F8C3-8928-416E-9F4C-53B7CCCE331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69AB6E03-B86D-4209-B2F0-0D4E1BA6D5C5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24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7612C07-F89A-40D4-9CD2-BB47531D1C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7DE0CCA-89B3-4677-8DE7-C0658C5A1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48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88AE112-C4BF-400A-8B9B-5B75F62636A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66208B47-6828-4CA1-BF9E-B2E13102CD76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25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3802D74-255D-4283-A5CB-EE8B40272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A187EF0-9391-4714-BFD3-090844580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991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886550C-8610-48AB-8070-60D158D1EE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D5076592-0611-424B-852F-3916D7F347D2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26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FDBC32F-F334-4A08-893C-F3DC02F0D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80E49F5-6AD0-404D-A403-54420F112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Question: Anything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missing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? Answer: </a:t>
            </a:r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Exceptional cases!</a:t>
            </a:r>
          </a:p>
          <a:p>
            <a:endParaRPr lang="en-US" altLang="en-US" sz="2800">
              <a:solidFill>
                <a:srgbClr val="FF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Use cases represent functionality of the system</a:t>
            </a:r>
          </a:p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All use cases need to be described for the model to be useful</a:t>
            </a:r>
          </a:p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Use case diagrams are useful as an index into the use cases</a:t>
            </a:r>
          </a:p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The Textual Use case descriptions provide meat of model, not the use case diagrams.</a:t>
            </a:r>
          </a:p>
        </p:txBody>
      </p:sp>
    </p:spTree>
    <p:extLst>
      <p:ext uri="{BB962C8B-B14F-4D97-AF65-F5344CB8AC3E}">
        <p14:creationId xmlns:p14="http://schemas.microsoft.com/office/powerpoint/2010/main" val="159256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3A32052-394C-4665-80DD-2456333DFFE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05BE6E55-44B1-4C39-9082-4B8674CECE3D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27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2ED52E2-C850-4EEB-ACF9-43A29E5A0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BE20E97-2CEB-4178-AE43-2F26A6F7A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FF2600"/>
                </a:solidFill>
                <a:latin typeface="Palatino" charset="0"/>
                <a:ea typeface="ＭＳ Ｐゴシック" panose="020B0600070205080204" pitchFamily="34" charset="-128"/>
              </a:rPr>
              <a:t>Question: Does anybody know this as a pattern? What name? This is the class diagram</a:t>
            </a:r>
            <a:br>
              <a:rPr lang="en-US" altLang="en-US">
                <a:solidFill>
                  <a:srgbClr val="FF2600"/>
                </a:solidFill>
                <a:latin typeface="Palatino" charset="0"/>
                <a:ea typeface="ＭＳ Ｐゴシック" panose="020B0600070205080204" pitchFamily="34" charset="-128"/>
              </a:rPr>
            </a:br>
            <a:r>
              <a:rPr lang="en-US" altLang="en-US">
                <a:solidFill>
                  <a:srgbClr val="FF2600"/>
                </a:solidFill>
                <a:latin typeface="Palatino" charset="0"/>
                <a:ea typeface="ＭＳ Ｐゴシック" panose="020B0600070205080204" pitchFamily="34" charset="-128"/>
              </a:rPr>
              <a:t>of the composite pattern.</a:t>
            </a:r>
          </a:p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9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BA023B4-567E-4ED0-A4ED-130B25B3AD7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fld id="{08DCD706-46F2-495C-A6DF-58F57809A23F}" type="slidenum">
              <a:rPr lang="en-US" altLang="en-US" sz="3400">
                <a:latin typeface="Helvetica" panose="020B0604020202020204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t>28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67F1F78-33D9-48FB-9D86-7489BFA64F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CD74AE1-D788-419B-BD2B-7E502B21E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What is the difference between an </a:t>
            </a:r>
            <a:r>
              <a:rPr lang="en-US" altLang="en-US" i="1">
                <a:latin typeface="Times" panose="02020603050405020304" pitchFamily="18" charset="0"/>
                <a:ea typeface="ＭＳ Ｐゴシック" panose="020B0600070205080204" pitchFamily="34" charset="-128"/>
              </a:rPr>
              <a:t>actor</a:t>
            </a:r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,  a </a:t>
            </a:r>
            <a:r>
              <a:rPr lang="en-US" altLang="en-US" i="1">
                <a:latin typeface="Times" panose="02020603050405020304" pitchFamily="18" charset="0"/>
                <a:ea typeface="ＭＳ Ｐゴシック" panose="020B0600070205080204" pitchFamily="34" charset="-128"/>
              </a:rPr>
              <a:t>class</a:t>
            </a:r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 and an </a:t>
            </a:r>
            <a:r>
              <a:rPr lang="en-US" altLang="en-US" i="1">
                <a:latin typeface="Times" panose="02020603050405020304" pitchFamily="18" charset="0"/>
                <a:ea typeface="ＭＳ Ｐゴシック" panose="020B0600070205080204" pitchFamily="34" charset="-128"/>
              </a:rPr>
              <a:t>instance</a:t>
            </a:r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380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1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0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4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Domain:  System’s operating environment.</a:t>
            </a:r>
          </a:p>
          <a:p>
            <a:pPr lvl="1"/>
            <a:r>
              <a:rPr lang="en-US" dirty="0"/>
              <a:t>Analysis</a:t>
            </a:r>
          </a:p>
          <a:p>
            <a:endParaRPr lang="en-US" dirty="0"/>
          </a:p>
          <a:p>
            <a:r>
              <a:rPr lang="en-US" dirty="0"/>
              <a:t>Solution Domain: Technologies build for system use</a:t>
            </a:r>
          </a:p>
          <a:p>
            <a:pPr lvl="1"/>
            <a:r>
              <a:rPr lang="en-US" dirty="0"/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66098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Analysis: Modeling of application domain.</a:t>
            </a:r>
          </a:p>
          <a:p>
            <a:r>
              <a:rPr lang="en-US" dirty="0"/>
              <a:t>Object-oriented Design: Modeling of solution domain. </a:t>
            </a:r>
          </a:p>
        </p:txBody>
      </p:sp>
    </p:spTree>
    <p:extLst>
      <p:ext uri="{BB962C8B-B14F-4D97-AF65-F5344CB8AC3E}">
        <p14:creationId xmlns:p14="http://schemas.microsoft.com/office/powerpoint/2010/main" val="73246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and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Falsification: Representing </a:t>
            </a:r>
            <a:r>
              <a:rPr lang="en-US" dirty="0" err="1"/>
              <a:t>relevent</a:t>
            </a:r>
            <a:r>
              <a:rPr lang="en-US" dirty="0"/>
              <a:t> details incorrectly</a:t>
            </a:r>
          </a:p>
          <a:p>
            <a:r>
              <a:rPr lang="en-US" dirty="0"/>
              <a:t>Prototyping: System development technique.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8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Diagrams: System Functionality representation based on the user’s point of view.</a:t>
            </a:r>
          </a:p>
          <a:p>
            <a:r>
              <a:rPr lang="en-US" dirty="0"/>
              <a:t>Class Diagrams: System operations, relationships, attributes represented in static terms.</a:t>
            </a:r>
          </a:p>
          <a:p>
            <a:r>
              <a:rPr lang="en-US" dirty="0"/>
              <a:t>Interaction Diagrams: Representation of the interactions between a set of system objects.</a:t>
            </a:r>
          </a:p>
          <a:p>
            <a:r>
              <a:rPr lang="en-US" dirty="0"/>
              <a:t>State Machine Diagrams: Behavior of nontrivial objects.</a:t>
            </a:r>
          </a:p>
          <a:p>
            <a:r>
              <a:rPr lang="en-US" dirty="0"/>
              <a:t>Activity Diagrams: Representation of data/control flow though the system.</a:t>
            </a:r>
          </a:p>
        </p:txBody>
      </p:sp>
    </p:spTree>
    <p:extLst>
      <p:ext uri="{BB962C8B-B14F-4D97-AF65-F5344CB8AC3E}">
        <p14:creationId xmlns:p14="http://schemas.microsoft.com/office/powerpoint/2010/main" val="2766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Actors: External entities that interact with the system.</a:t>
            </a:r>
          </a:p>
          <a:p>
            <a:r>
              <a:rPr lang="en-US" dirty="0"/>
              <a:t>Use cases: Descriptions of the behavior of the system from an actor’s point of view.</a:t>
            </a:r>
          </a:p>
          <a:p>
            <a:pPr lvl="1"/>
            <a:r>
              <a:rPr lang="en-US" dirty="0"/>
              <a:t>Behaviors described by use cases are called </a:t>
            </a:r>
            <a:r>
              <a:rPr lang="en-US" b="1" dirty="0"/>
              <a:t>External Behaviors.</a:t>
            </a:r>
            <a:endParaRPr lang="en-US" dirty="0"/>
          </a:p>
          <a:p>
            <a:r>
              <a:rPr lang="en-US" dirty="0"/>
              <a:t>The exchange of information between an actor and an use case is called </a:t>
            </a:r>
            <a:r>
              <a:rPr lang="en-US" b="1" dirty="0" err="1"/>
              <a:t>commincation</a:t>
            </a:r>
            <a:r>
              <a:rPr lang="en-US" b="1" dirty="0"/>
              <a:t>.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78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Textual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Fields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Participating Actors</a:t>
            </a:r>
          </a:p>
          <a:p>
            <a:pPr lvl="1"/>
            <a:r>
              <a:rPr lang="en-US" dirty="0"/>
              <a:t>Entry conditions</a:t>
            </a:r>
          </a:p>
          <a:p>
            <a:pPr lvl="1"/>
            <a:r>
              <a:rPr lang="en-US" dirty="0"/>
              <a:t>Flow of Events</a:t>
            </a:r>
          </a:p>
          <a:p>
            <a:pPr lvl="1"/>
            <a:r>
              <a:rPr lang="en-US" dirty="0"/>
              <a:t>Exit Conditions</a:t>
            </a:r>
          </a:p>
          <a:p>
            <a:pPr lvl="1"/>
            <a:r>
              <a:rPr lang="en-US" dirty="0"/>
              <a:t>Quality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645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and Participating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A unique name used for reference</a:t>
            </a:r>
          </a:p>
          <a:p>
            <a:r>
              <a:rPr lang="en-US" dirty="0"/>
              <a:t>Participating Actors: The external entities interacting with the use case.</a:t>
            </a:r>
          </a:p>
        </p:txBody>
      </p:sp>
    </p:spTree>
    <p:extLst>
      <p:ext uri="{BB962C8B-B14F-4D97-AF65-F5344CB8AC3E}">
        <p14:creationId xmlns:p14="http://schemas.microsoft.com/office/powerpoint/2010/main" val="356749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Entry Conditions and Flow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Entry Conditions: The prior actions or conditions that need to be satisfied before the initiation of the use case</a:t>
            </a:r>
          </a:p>
          <a:p>
            <a:r>
              <a:rPr lang="en-US" dirty="0"/>
              <a:t>Flow of Events: T he sequence of interactions within the use case. </a:t>
            </a:r>
          </a:p>
          <a:p>
            <a:pPr lvl="1"/>
            <a:r>
              <a:rPr lang="en-US" dirty="0"/>
              <a:t>Common case: Expected cases</a:t>
            </a:r>
          </a:p>
          <a:p>
            <a:pPr lvl="1"/>
            <a:r>
              <a:rPr lang="en-US" dirty="0"/>
              <a:t>Exceptional case: Unexpected cases</a:t>
            </a:r>
          </a:p>
        </p:txBody>
      </p:sp>
    </p:spTree>
    <p:extLst>
      <p:ext uri="{BB962C8B-B14F-4D97-AF65-F5344CB8AC3E}">
        <p14:creationId xmlns:p14="http://schemas.microsoft.com/office/powerpoint/2010/main" val="303141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Exit Conditions and Quality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Exit Conditions: Conditions satisfied after the completion of the use case.</a:t>
            </a:r>
          </a:p>
          <a:p>
            <a:r>
              <a:rPr lang="en-US" dirty="0"/>
              <a:t>Quality Requirements: Requirements not related to the functional requirements of the system.</a:t>
            </a:r>
          </a:p>
          <a:p>
            <a:pPr lvl="1"/>
            <a:r>
              <a:rPr lang="en-US" dirty="0"/>
              <a:t>Performance Constraints</a:t>
            </a:r>
          </a:p>
          <a:p>
            <a:pPr lvl="1"/>
            <a:r>
              <a:rPr lang="en-US" dirty="0"/>
              <a:t>Hardware Platforms</a:t>
            </a:r>
          </a:p>
          <a:p>
            <a:pPr lvl="1"/>
            <a:r>
              <a:rPr lang="en-US" dirty="0"/>
              <a:t>Development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138670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F2EA41F-54C2-4010-AC02-249E6E531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1534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Review of Use Case Diagrams: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3 Important Terms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B0E9CF13-59F1-4AB9-BFA2-74993BA518B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576889" y="2522538"/>
            <a:ext cx="4478337" cy="804862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An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actor</a:t>
            </a:r>
            <a:r>
              <a:rPr lang="en-US" altLang="en-US" sz="2000">
                <a:ea typeface="ＭＳ Ｐゴシック" panose="020B0600070205080204" pitchFamily="34" charset="-128"/>
              </a:rPr>
              <a:t> represents a role, that is, a type of user of the system</a:t>
            </a:r>
          </a:p>
        </p:txBody>
      </p:sp>
      <p:grpSp>
        <p:nvGrpSpPr>
          <p:cNvPr id="15364" name="Group 20">
            <a:extLst>
              <a:ext uri="{FF2B5EF4-FFF2-40B4-BE49-F238E27FC236}">
                <a16:creationId xmlns:a16="http://schemas.microsoft.com/office/drawing/2014/main" id="{B0329F77-B2D0-4EAF-BA76-E9982521DDF9}"/>
              </a:ext>
            </a:extLst>
          </p:cNvPr>
          <p:cNvGrpSpPr>
            <a:grpSpLocks/>
          </p:cNvGrpSpPr>
          <p:nvPr/>
        </p:nvGrpSpPr>
        <p:grpSpPr bwMode="auto">
          <a:xfrm>
            <a:off x="1947864" y="1754189"/>
            <a:ext cx="1828799" cy="1836737"/>
            <a:chOff x="517" y="1105"/>
            <a:chExt cx="1152" cy="1157"/>
          </a:xfrm>
        </p:grpSpPr>
        <p:grpSp>
          <p:nvGrpSpPr>
            <p:cNvPr id="15373" name="Group 17">
              <a:extLst>
                <a:ext uri="{FF2B5EF4-FFF2-40B4-BE49-F238E27FC236}">
                  <a16:creationId xmlns:a16="http://schemas.microsoft.com/office/drawing/2014/main" id="{79258601-1D02-4F88-982C-817180502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" y="1105"/>
              <a:ext cx="445" cy="783"/>
              <a:chOff x="659" y="1833"/>
              <a:chExt cx="299" cy="526"/>
            </a:xfrm>
          </p:grpSpPr>
          <p:sp>
            <p:nvSpPr>
              <p:cNvPr id="15375" name="Freeform 6">
                <a:extLst>
                  <a:ext uri="{FF2B5EF4-FFF2-40B4-BE49-F238E27FC236}">
                    <a16:creationId xmlns:a16="http://schemas.microsoft.com/office/drawing/2014/main" id="{FA2FE2EF-CB20-4C2C-B5CC-C8C4D42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6" name="Line 7">
                <a:extLst>
                  <a:ext uri="{FF2B5EF4-FFF2-40B4-BE49-F238E27FC236}">
                    <a16:creationId xmlns:a16="http://schemas.microsoft.com/office/drawing/2014/main" id="{FCC1FFD7-E834-40AB-B70F-33938AA7F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7" name="Line 8">
                <a:extLst>
                  <a:ext uri="{FF2B5EF4-FFF2-40B4-BE49-F238E27FC236}">
                    <a16:creationId xmlns:a16="http://schemas.microsoft.com/office/drawing/2014/main" id="{9F03BCB7-0D7A-4B70-9E95-E11266ADE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8" name="Oval 9">
                <a:extLst>
                  <a:ext uri="{FF2B5EF4-FFF2-40B4-BE49-F238E27FC236}">
                    <a16:creationId xmlns:a16="http://schemas.microsoft.com/office/drawing/2014/main" id="{EF95CB51-6C2D-44B4-8647-103B71760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</p:grpSp>
        <p:sp>
          <p:nvSpPr>
            <p:cNvPr id="15374" name="Rectangle 10">
              <a:extLst>
                <a:ext uri="{FF2B5EF4-FFF2-40B4-BE49-F238E27FC236}">
                  <a16:creationId xmlns:a16="http://schemas.microsoft.com/office/drawing/2014/main" id="{68CEC19A-220B-4962-8C52-714FC48F0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932"/>
              <a:ext cx="11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4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3400">
                <a:latin typeface="Palatino" charset="0"/>
              </a:endParaRPr>
            </a:p>
          </p:txBody>
        </p:sp>
      </p:grpSp>
      <p:grpSp>
        <p:nvGrpSpPr>
          <p:cNvPr id="15365" name="Group 24">
            <a:extLst>
              <a:ext uri="{FF2B5EF4-FFF2-40B4-BE49-F238E27FC236}">
                <a16:creationId xmlns:a16="http://schemas.microsoft.com/office/drawing/2014/main" id="{5884529B-DE3E-475B-814E-E33BD8604E3A}"/>
              </a:ext>
            </a:extLst>
          </p:cNvPr>
          <p:cNvGrpSpPr>
            <a:grpSpLocks/>
          </p:cNvGrpSpPr>
          <p:nvPr/>
        </p:nvGrpSpPr>
        <p:grpSpPr bwMode="auto">
          <a:xfrm>
            <a:off x="2743201" y="3733801"/>
            <a:ext cx="2786063" cy="1958976"/>
            <a:chOff x="1358" y="2283"/>
            <a:chExt cx="1755" cy="1234"/>
          </a:xfrm>
        </p:grpSpPr>
        <p:grpSp>
          <p:nvGrpSpPr>
            <p:cNvPr id="15369" name="Group 15">
              <a:extLst>
                <a:ext uri="{FF2B5EF4-FFF2-40B4-BE49-F238E27FC236}">
                  <a16:creationId xmlns:a16="http://schemas.microsoft.com/office/drawing/2014/main" id="{510B1D3B-81E0-426A-B135-C7B806CA0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8" y="2685"/>
              <a:ext cx="1645" cy="832"/>
              <a:chOff x="2213" y="1949"/>
              <a:chExt cx="1106" cy="559"/>
            </a:xfrm>
          </p:grpSpPr>
          <p:sp>
            <p:nvSpPr>
              <p:cNvPr id="15371" name="Oval 12">
                <a:extLst>
                  <a:ext uri="{FF2B5EF4-FFF2-40B4-BE49-F238E27FC236}">
                    <a16:creationId xmlns:a16="http://schemas.microsoft.com/office/drawing/2014/main" id="{88CD5231-008F-4865-8479-90EBD3D83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" y="1949"/>
                <a:ext cx="753" cy="32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  <p:sp>
            <p:nvSpPr>
              <p:cNvPr id="15372" name="Rectangle 13">
                <a:extLst>
                  <a:ext uri="{FF2B5EF4-FFF2-40B4-BE49-F238E27FC236}">
                    <a16:creationId xmlns:a16="http://schemas.microsoft.com/office/drawing/2014/main" id="{C549A0A5-F53B-4C7A-9B48-F53B8C6BE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2287"/>
                <a:ext cx="110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400">
                    <a:solidFill>
                      <a:srgbClr val="000000"/>
                    </a:solidFill>
                    <a:latin typeface="Courier" charset="0"/>
                  </a:rPr>
                  <a:t>DoHomework</a:t>
                </a:r>
                <a:endParaRPr lang="en-US" altLang="en-US" sz="3400">
                  <a:latin typeface="Palatino" charset="0"/>
                </a:endParaRPr>
              </a:p>
            </p:txBody>
          </p:sp>
        </p:grpSp>
        <p:sp>
          <p:nvSpPr>
            <p:cNvPr id="15370" name="Line 14">
              <a:extLst>
                <a:ext uri="{FF2B5EF4-FFF2-40B4-BE49-F238E27FC236}">
                  <a16:creationId xmlns:a16="http://schemas.microsoft.com/office/drawing/2014/main" id="{8BD20167-B582-4FCD-A56F-422F2DA3D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8" y="2283"/>
              <a:ext cx="367" cy="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6" name="Rectangle 21">
            <a:extLst>
              <a:ext uri="{FF2B5EF4-FFF2-40B4-BE49-F238E27FC236}">
                <a16:creationId xmlns:a16="http://schemas.microsoft.com/office/drawing/2014/main" id="{C91E6617-B796-4CF1-9761-920250FC9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1455738"/>
            <a:ext cx="60579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Times" panose="02020603050405020304" pitchFamily="18" charset="0"/>
              <a:buNone/>
            </a:pPr>
            <a:r>
              <a:rPr lang="en-US" altLang="en-US" sz="2000"/>
              <a:t>Used during requirements elicitation and analysis to represent behavior visible from the outside of the system</a:t>
            </a:r>
          </a:p>
        </p:txBody>
      </p:sp>
      <p:sp>
        <p:nvSpPr>
          <p:cNvPr id="15367" name="Rectangle 22">
            <a:extLst>
              <a:ext uri="{FF2B5EF4-FFF2-40B4-BE49-F238E27FC236}">
                <a16:creationId xmlns:a16="http://schemas.microsoft.com/office/drawing/2014/main" id="{C394C0EE-15E3-4D94-ADE1-DFEDC55AC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6" y="4376739"/>
            <a:ext cx="491172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Times" panose="02020603050405020304" pitchFamily="18" charset="0"/>
              <a:buNone/>
            </a:pPr>
            <a:r>
              <a:rPr lang="en-US" altLang="en-US" sz="2000" i="1"/>
              <a:t>Use case model</a:t>
            </a:r>
            <a:r>
              <a:rPr lang="en-US" altLang="en-US" sz="2000"/>
              <a:t>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 typeface="Times" panose="02020603050405020304" pitchFamily="18" charset="0"/>
              <a:buNone/>
            </a:pPr>
            <a:r>
              <a:rPr lang="en-US" altLang="en-US"/>
              <a:t>The set of all use cases that completely describe the functionality of the  system.</a:t>
            </a:r>
          </a:p>
        </p:txBody>
      </p:sp>
      <p:sp>
        <p:nvSpPr>
          <p:cNvPr id="15368" name="Rectangle 23">
            <a:extLst>
              <a:ext uri="{FF2B5EF4-FFF2-40B4-BE49-F238E27FC236}">
                <a16:creationId xmlns:a16="http://schemas.microsoft.com/office/drawing/2014/main" id="{681EB1BD-3D4F-4C16-9423-A385A07BE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3314700"/>
            <a:ext cx="48704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Times" panose="02020603050405020304" pitchFamily="18" charset="0"/>
              <a:buNone/>
            </a:pPr>
            <a:r>
              <a:rPr lang="en-US" altLang="en-US" sz="2000"/>
              <a:t>A </a:t>
            </a:r>
            <a:r>
              <a:rPr lang="en-US" altLang="en-US" sz="2000" i="1"/>
              <a:t>use case</a:t>
            </a:r>
            <a:r>
              <a:rPr lang="en-US" altLang="en-US" sz="2000"/>
              <a:t> represents a class of functionality provided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408313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both structure and behavior</a:t>
            </a:r>
          </a:p>
          <a:p>
            <a:r>
              <a:rPr lang="en-US" dirty="0"/>
              <a:t>Defines the </a:t>
            </a:r>
            <a:r>
              <a:rPr lang="en-US" b="1" dirty="0"/>
              <a:t>operations</a:t>
            </a:r>
            <a:r>
              <a:rPr lang="en-US" dirty="0"/>
              <a:t> and </a:t>
            </a:r>
            <a:r>
              <a:rPr lang="en-US" b="1" dirty="0"/>
              <a:t>attributes</a:t>
            </a:r>
            <a:r>
              <a:rPr lang="en-US" dirty="0"/>
              <a:t> of its instances</a:t>
            </a:r>
          </a:p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an instance of a class</a:t>
            </a:r>
          </a:p>
          <a:p>
            <a:r>
              <a:rPr lang="en-US" dirty="0"/>
              <a:t>Can be defined in terms of other classes using inheritance</a:t>
            </a:r>
          </a:p>
        </p:txBody>
      </p:sp>
    </p:spTree>
    <p:extLst>
      <p:ext uri="{BB962C8B-B14F-4D97-AF65-F5344CB8AC3E}">
        <p14:creationId xmlns:p14="http://schemas.microsoft.com/office/powerpoint/2010/main" val="330727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DBCFCD2-A6F1-4B82-94CD-5C6F4DCC6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Actor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D5A1BCD1-0E8E-453C-BF0A-25AFE987803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032250" y="1109663"/>
            <a:ext cx="602615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An actor is a model for an external entity which interacts with the system: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EndUser, Administrator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External system (Another system)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Physical environment (e.g. Weather)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An actor has a unique name and an optional description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ea typeface="ＭＳ Ｐゴシック" panose="020B0600070205080204" pitchFamily="34" charset="-128"/>
              </a:rPr>
              <a:t>Student</a:t>
            </a:r>
            <a:r>
              <a:rPr lang="en-US" altLang="en-US" sz="2000">
                <a:ea typeface="ＭＳ Ｐゴシック" panose="020B0600070205080204" pitchFamily="34" charset="-128"/>
              </a:rPr>
              <a:t>: A studying person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ea typeface="ＭＳ Ｐゴシック" panose="020B0600070205080204" pitchFamily="34" charset="-128"/>
              </a:rPr>
              <a:t>Teaching Assistant</a:t>
            </a:r>
            <a:r>
              <a:rPr lang="en-US" altLang="en-US" sz="2000">
                <a:ea typeface="ＭＳ Ｐゴシック" panose="020B0600070205080204" pitchFamily="34" charset="-128"/>
              </a:rPr>
              <a:t>: Member of teaching staff who supports the instructor.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ea typeface="ＭＳ Ｐゴシック" panose="020B0600070205080204" pitchFamily="34" charset="-128"/>
              </a:rPr>
              <a:t>Random Number generator</a:t>
            </a:r>
          </a:p>
        </p:txBody>
      </p:sp>
      <p:grpSp>
        <p:nvGrpSpPr>
          <p:cNvPr id="17412" name="Group 12">
            <a:extLst>
              <a:ext uri="{FF2B5EF4-FFF2-40B4-BE49-F238E27FC236}">
                <a16:creationId xmlns:a16="http://schemas.microsoft.com/office/drawing/2014/main" id="{0DD53F00-E8AC-4D0B-BABF-3A64838591DF}"/>
              </a:ext>
            </a:extLst>
          </p:cNvPr>
          <p:cNvGrpSpPr>
            <a:grpSpLocks/>
          </p:cNvGrpSpPr>
          <p:nvPr/>
        </p:nvGrpSpPr>
        <p:grpSpPr bwMode="auto">
          <a:xfrm>
            <a:off x="2217739" y="2122488"/>
            <a:ext cx="1508125" cy="1744662"/>
            <a:chOff x="1021" y="1337"/>
            <a:chExt cx="950" cy="1099"/>
          </a:xfrm>
        </p:grpSpPr>
        <p:grpSp>
          <p:nvGrpSpPr>
            <p:cNvPr id="17415" name="Group 6">
              <a:extLst>
                <a:ext uri="{FF2B5EF4-FFF2-40B4-BE49-F238E27FC236}">
                  <a16:creationId xmlns:a16="http://schemas.microsoft.com/office/drawing/2014/main" id="{06D9ED7E-A763-4BDC-8D90-F62400A14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7" y="1337"/>
              <a:ext cx="445" cy="783"/>
              <a:chOff x="659" y="1833"/>
              <a:chExt cx="299" cy="526"/>
            </a:xfrm>
          </p:grpSpPr>
          <p:sp>
            <p:nvSpPr>
              <p:cNvPr id="17417" name="Freeform 7">
                <a:extLst>
                  <a:ext uri="{FF2B5EF4-FFF2-40B4-BE49-F238E27FC236}">
                    <a16:creationId xmlns:a16="http://schemas.microsoft.com/office/drawing/2014/main" id="{C1A681D0-179E-4C4D-AF24-CBF76490F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8" name="Line 8">
                <a:extLst>
                  <a:ext uri="{FF2B5EF4-FFF2-40B4-BE49-F238E27FC236}">
                    <a16:creationId xmlns:a16="http://schemas.microsoft.com/office/drawing/2014/main" id="{681E3A5C-B0C2-4F92-B5DF-16F026C2B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Line 9">
                <a:extLst>
                  <a:ext uri="{FF2B5EF4-FFF2-40B4-BE49-F238E27FC236}">
                    <a16:creationId xmlns:a16="http://schemas.microsoft.com/office/drawing/2014/main" id="{66FB5752-AFAE-4A8D-9581-7E56FC73A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0" name="Oval 10">
                <a:extLst>
                  <a:ext uri="{FF2B5EF4-FFF2-40B4-BE49-F238E27FC236}">
                    <a16:creationId xmlns:a16="http://schemas.microsoft.com/office/drawing/2014/main" id="{DBC5C514-D971-4F3E-90E6-10C24F6AC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</p:grpSp>
        <p:sp>
          <p:nvSpPr>
            <p:cNvPr id="17416" name="Rectangle 11">
              <a:extLst>
                <a:ext uri="{FF2B5EF4-FFF2-40B4-BE49-F238E27FC236}">
                  <a16:creationId xmlns:a16="http://schemas.microsoft.com/office/drawing/2014/main" id="{DFEB6B71-7B0A-41E2-BAC3-EEEC5778D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165"/>
              <a:ext cx="9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3400">
                <a:latin typeface="Palatino" charset="0"/>
              </a:endParaRPr>
            </a:p>
          </p:txBody>
        </p:sp>
      </p:grpSp>
      <p:sp>
        <p:nvSpPr>
          <p:cNvPr id="17413" name="AutoShape 13">
            <a:extLst>
              <a:ext uri="{FF2B5EF4-FFF2-40B4-BE49-F238E27FC236}">
                <a16:creationId xmlns:a16="http://schemas.microsoft.com/office/drawing/2014/main" id="{FD78504A-CDB4-4D76-A3D1-0AA100561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4929188"/>
            <a:ext cx="1670050" cy="633412"/>
          </a:xfrm>
          <a:prstGeom prst="wedgeRoundRectCallout">
            <a:avLst>
              <a:gd name="adj1" fmla="val 92014"/>
              <a:gd name="adj2" fmla="val -5927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Palatino" charset="0"/>
              </a:rPr>
              <a:t>Name</a:t>
            </a:r>
          </a:p>
        </p:txBody>
      </p:sp>
      <p:sp>
        <p:nvSpPr>
          <p:cNvPr id="17414" name="AutoShape 14">
            <a:extLst>
              <a:ext uri="{FF2B5EF4-FFF2-40B4-BE49-F238E27FC236}">
                <a16:creationId xmlns:a16="http://schemas.microsoft.com/office/drawing/2014/main" id="{CE212B66-4860-48FB-9BA2-53ECA70C9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657600"/>
            <a:ext cx="1608138" cy="685800"/>
          </a:xfrm>
          <a:prstGeom prst="wedgeRoundRectCallout">
            <a:avLst>
              <a:gd name="adj1" fmla="val -91472"/>
              <a:gd name="adj2" fmla="val 4844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Palatino" charset="0"/>
              </a:rPr>
              <a:t>Optional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Palatino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8782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CC30DD7-AC3D-489A-98F6-DF7C58FC8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Case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CB07FB2B-4CE2-46B4-A498-9947D1417AF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664075" y="808038"/>
            <a:ext cx="5670550" cy="4800600"/>
          </a:xfrm>
        </p:spPr>
        <p:txBody>
          <a:bodyPr/>
          <a:lstStyle/>
          <a:p>
            <a:pPr marL="381000" indent="-381000"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• A use case represents a class of functionality provided by the system </a:t>
            </a:r>
          </a:p>
          <a:p>
            <a:pPr marL="381000" indent="-381000"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• Use cases can be described textually, with a focus on the event flow between actor and system</a:t>
            </a:r>
          </a:p>
          <a:p>
            <a:pPr marL="381000" indent="-381000"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• The textual use case description consists of 6 parts: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Unique name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Participating actors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Entry conditions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Exit conditions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Flow of events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Special requirements.</a:t>
            </a:r>
          </a:p>
        </p:txBody>
      </p:sp>
      <p:grpSp>
        <p:nvGrpSpPr>
          <p:cNvPr id="19460" name="Group 5">
            <a:extLst>
              <a:ext uri="{FF2B5EF4-FFF2-40B4-BE49-F238E27FC236}">
                <a16:creationId xmlns:a16="http://schemas.microsoft.com/office/drawing/2014/main" id="{2FDBE6A7-B17F-409C-AE5C-92B6328256D0}"/>
              </a:ext>
            </a:extLst>
          </p:cNvPr>
          <p:cNvGrpSpPr>
            <a:grpSpLocks/>
          </p:cNvGrpSpPr>
          <p:nvPr/>
        </p:nvGrpSpPr>
        <p:grpSpPr bwMode="auto">
          <a:xfrm>
            <a:off x="2036764" y="2505075"/>
            <a:ext cx="2154237" cy="1233488"/>
            <a:chOff x="2291" y="1949"/>
            <a:chExt cx="912" cy="522"/>
          </a:xfrm>
        </p:grpSpPr>
        <p:sp>
          <p:nvSpPr>
            <p:cNvPr id="19461" name="Oval 6">
              <a:extLst>
                <a:ext uri="{FF2B5EF4-FFF2-40B4-BE49-F238E27FC236}">
                  <a16:creationId xmlns:a16="http://schemas.microsoft.com/office/drawing/2014/main" id="{235FF043-2688-4771-B2D9-A295E243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949"/>
              <a:ext cx="753" cy="32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19462" name="Rectangle 7">
              <a:extLst>
                <a:ext uri="{FF2B5EF4-FFF2-40B4-BE49-F238E27FC236}">
                  <a16:creationId xmlns:a16="http://schemas.microsoft.com/office/drawing/2014/main" id="{7914E5F0-C719-4995-8179-42D7593A8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289"/>
              <a:ext cx="9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Courier" charset="0"/>
                </a:rPr>
                <a:t>DoHomework</a:t>
              </a:r>
              <a:endParaRPr lang="en-US" altLang="en-US" sz="3400">
                <a:latin typeface="Palati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860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50A3DCCE-A3CC-4D01-9ED4-4FB914D75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Case Model</a:t>
            </a:r>
            <a:endParaRPr lang="de-DE" altLang="en-US">
              <a:ea typeface="ＭＳ Ｐゴシック" panose="020B0600070205080204" pitchFamily="34" charset="-128"/>
            </a:endParaRPr>
          </a:p>
        </p:txBody>
      </p:sp>
      <p:pic>
        <p:nvPicPr>
          <p:cNvPr id="21507" name="Inhaltsplatzhalter 7" descr="UseCaseDiagram_1_Course.pdf">
            <a:extLst>
              <a:ext uri="{FF2B5EF4-FFF2-40B4-BE49-F238E27FC236}">
                <a16:creationId xmlns:a16="http://schemas.microsoft.com/office/drawing/2014/main" id="{6B936513-EA23-4CD1-94F1-75AAAA1B14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517650"/>
            <a:ext cx="7696200" cy="3822700"/>
          </a:xfrm>
        </p:spPr>
      </p:pic>
      <p:sp>
        <p:nvSpPr>
          <p:cNvPr id="21508" name="Text Box 44">
            <a:extLst>
              <a:ext uri="{FF2B5EF4-FFF2-40B4-BE49-F238E27FC236}">
                <a16:creationId xmlns:a16="http://schemas.microsoft.com/office/drawing/2014/main" id="{8AE85827-B87C-4180-B9AA-9E0B0FE8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5537201"/>
            <a:ext cx="8256588" cy="83026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" charset="0"/>
              </a:rPr>
              <a:t>Use case diagrams represent the functionality of the system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" charset="0"/>
              </a:rPr>
              <a:t>from user’s point of view</a:t>
            </a:r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CBFDAC92-22A6-47C2-ABF3-5805BB507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71800"/>
            <a:ext cx="838200" cy="609600"/>
          </a:xfrm>
          <a:prstGeom prst="wedgeRoundRectCallout">
            <a:avLst>
              <a:gd name="adj1" fmla="val -91319"/>
              <a:gd name="adj2" fmla="val 9036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Actor.</a:t>
            </a:r>
          </a:p>
        </p:txBody>
      </p:sp>
      <p:sp>
        <p:nvSpPr>
          <p:cNvPr id="21510" name="AutoShape 9">
            <a:extLst>
              <a:ext uri="{FF2B5EF4-FFF2-40B4-BE49-F238E27FC236}">
                <a16:creationId xmlns:a16="http://schemas.microsoft.com/office/drawing/2014/main" id="{705027C8-603A-4F55-B910-C0FFAD588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143000"/>
            <a:ext cx="1398588" cy="609600"/>
          </a:xfrm>
          <a:prstGeom prst="wedgeRoundRectCallout">
            <a:avLst>
              <a:gd name="adj1" fmla="val -140806"/>
              <a:gd name="adj2" fmla="val 15911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Use Case</a:t>
            </a:r>
          </a:p>
        </p:txBody>
      </p:sp>
      <p:sp>
        <p:nvSpPr>
          <p:cNvPr id="21511" name="AutoShape 9">
            <a:extLst>
              <a:ext uri="{FF2B5EF4-FFF2-40B4-BE49-F238E27FC236}">
                <a16:creationId xmlns:a16="http://schemas.microsoft.com/office/drawing/2014/main" id="{D3A56714-F1B8-46DB-9D0E-CE6C69D86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495800"/>
            <a:ext cx="2084388" cy="609600"/>
          </a:xfrm>
          <a:prstGeom prst="wedgeRoundRectCallout">
            <a:avLst>
              <a:gd name="adj1" fmla="val -66880"/>
              <a:gd name="adj2" fmla="val -1310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cs typeface="Helvetica" panose="020B0604020202020204" pitchFamily="34" charset="0"/>
              </a:rPr>
              <a:t>System boundary</a:t>
            </a:r>
          </a:p>
        </p:txBody>
      </p:sp>
      <p:sp>
        <p:nvSpPr>
          <p:cNvPr id="21512" name="AutoShape 9">
            <a:extLst>
              <a:ext uri="{FF2B5EF4-FFF2-40B4-BE49-F238E27FC236}">
                <a16:creationId xmlns:a16="http://schemas.microsoft.com/office/drawing/2014/main" id="{1C66700A-BF1E-41C3-B8B4-126F37CB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4" y="914400"/>
            <a:ext cx="1400175" cy="533400"/>
          </a:xfrm>
          <a:prstGeom prst="wedgeRoundRectCallout">
            <a:avLst>
              <a:gd name="adj1" fmla="val -47579"/>
              <a:gd name="adj2" fmla="val 8967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1453429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6D7F4C6C-50FE-40E5-ACC2-C6E38F83D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Uses Cases can be related</a:t>
            </a:r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7FAA85B0-0F0E-49A7-BD85-1955EE22DC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3300"/>
                </a:solidFill>
                <a:ea typeface="ＭＳ Ｐゴシック" panose="020B0600070205080204" pitchFamily="34" charset="-128"/>
              </a:rPr>
              <a:t>Extend Relationship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To represent seldom invoked use cases or exceptional functionality</a:t>
            </a:r>
          </a:p>
          <a:p>
            <a:pPr eaLnBrk="1" hangingPunct="1"/>
            <a:r>
              <a:rPr lang="en-US" altLang="en-US">
                <a:solidFill>
                  <a:srgbClr val="FF3300"/>
                </a:solidFill>
                <a:ea typeface="ＭＳ Ｐゴシック" panose="020B0600070205080204" pitchFamily="34" charset="-128"/>
              </a:rPr>
              <a:t>Include Relationship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To represent functional behavior common to more than one use case.</a:t>
            </a:r>
          </a:p>
        </p:txBody>
      </p:sp>
    </p:spTree>
    <p:extLst>
      <p:ext uri="{BB962C8B-B14F-4D97-AF65-F5344CB8AC3E}">
        <p14:creationId xmlns:p14="http://schemas.microsoft.com/office/powerpoint/2010/main" val="1792648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E65211C-45A4-4E46-A64F-AA8FD6669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" charset="0"/>
                <a:ea typeface="ＭＳ Ｐゴシック" panose="020B0600070205080204" pitchFamily="34" charset="-128"/>
              </a:rPr>
              <a:t>The </a:t>
            </a:r>
            <a:r>
              <a:rPr lang="en-US" altLang="en-US" i="1">
                <a:latin typeface="Courier" charset="0"/>
                <a:ea typeface="ＭＳ Ｐゴシック" panose="020B0600070205080204" pitchFamily="34" charset="-128"/>
              </a:rPr>
              <a:t>&lt;&lt;extend&gt;&gt;</a:t>
            </a:r>
            <a:r>
              <a:rPr lang="en-US" altLang="en-US" sz="2600" i="1">
                <a:latin typeface="Courier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Courier" charset="0"/>
                <a:ea typeface="ＭＳ Ｐゴシック" panose="020B0600070205080204" pitchFamily="34" charset="-128"/>
              </a:rPr>
              <a:t>Relationship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46694F5D-66E1-4F41-8B1A-F6AAC227D03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096000" y="857250"/>
            <a:ext cx="4470400" cy="4800600"/>
          </a:xfrm>
        </p:spPr>
        <p:txBody>
          <a:bodyPr/>
          <a:lstStyle/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&lt;&lt;extend&gt;&gt;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relationships model exceptional or seldom invoked cases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The exceptional event flows are factored out of the main event flow for clarity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The direction of an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&lt;&lt;extend&gt;&gt;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 is to the extended use case 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Use cases representing exceptional flows can extend more than one use case.</a:t>
            </a:r>
          </a:p>
          <a:p>
            <a:pPr eaLnBrk="1" hangingPunct="1"/>
            <a:endParaRPr lang="en-US" altLang="en-US" sz="2000">
              <a:ea typeface="ＭＳ Ｐゴシック" panose="020B0600070205080204" pitchFamily="34" charset="-128"/>
            </a:endParaRPr>
          </a:p>
        </p:txBody>
      </p:sp>
      <p:grpSp>
        <p:nvGrpSpPr>
          <p:cNvPr id="24580" name="Group 18">
            <a:extLst>
              <a:ext uri="{FF2B5EF4-FFF2-40B4-BE49-F238E27FC236}">
                <a16:creationId xmlns:a16="http://schemas.microsoft.com/office/drawing/2014/main" id="{FFC18424-F8B5-4EA2-987F-B440F54EB1BF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1271589"/>
            <a:ext cx="960438" cy="1101725"/>
            <a:chOff x="1616" y="801"/>
            <a:chExt cx="605" cy="694"/>
          </a:xfrm>
        </p:grpSpPr>
        <p:grpSp>
          <p:nvGrpSpPr>
            <p:cNvPr id="24609" name="Group 6">
              <a:extLst>
                <a:ext uri="{FF2B5EF4-FFF2-40B4-BE49-F238E27FC236}">
                  <a16:creationId xmlns:a16="http://schemas.microsoft.com/office/drawing/2014/main" id="{E2D6E3D3-44CB-4A51-8D6E-05153E47E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3" y="801"/>
              <a:ext cx="280" cy="493"/>
              <a:chOff x="659" y="1833"/>
              <a:chExt cx="299" cy="526"/>
            </a:xfrm>
          </p:grpSpPr>
          <p:sp>
            <p:nvSpPr>
              <p:cNvPr id="24611" name="Freeform 7">
                <a:extLst>
                  <a:ext uri="{FF2B5EF4-FFF2-40B4-BE49-F238E27FC236}">
                    <a16:creationId xmlns:a16="http://schemas.microsoft.com/office/drawing/2014/main" id="{CEA36228-682E-47AE-8506-9AC66C195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2" name="Line 8">
                <a:extLst>
                  <a:ext uri="{FF2B5EF4-FFF2-40B4-BE49-F238E27FC236}">
                    <a16:creationId xmlns:a16="http://schemas.microsoft.com/office/drawing/2014/main" id="{08CE0ED3-FD3A-4525-BF8D-A4BABB615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3" name="Line 9">
                <a:extLst>
                  <a:ext uri="{FF2B5EF4-FFF2-40B4-BE49-F238E27FC236}">
                    <a16:creationId xmlns:a16="http://schemas.microsoft.com/office/drawing/2014/main" id="{3D426BBC-36EE-4B7A-ABC1-4354A4E60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4" name="Oval 10">
                <a:extLst>
                  <a:ext uri="{FF2B5EF4-FFF2-40B4-BE49-F238E27FC236}">
                    <a16:creationId xmlns:a16="http://schemas.microsoft.com/office/drawing/2014/main" id="{0B48E2F7-2DE9-41A1-A5DB-C446B2DC9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</p:grpSp>
        <p:sp>
          <p:nvSpPr>
            <p:cNvPr id="24610" name="Rectangle 11">
              <a:extLst>
                <a:ext uri="{FF2B5EF4-FFF2-40B4-BE49-F238E27FC236}">
                  <a16:creationId xmlns:a16="http://schemas.microsoft.com/office/drawing/2014/main" id="{784A757F-D3D5-42D3-93E6-F9ABC182E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1322"/>
              <a:ext cx="6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81" name="Group 17">
            <a:extLst>
              <a:ext uri="{FF2B5EF4-FFF2-40B4-BE49-F238E27FC236}">
                <a16:creationId xmlns:a16="http://schemas.microsoft.com/office/drawing/2014/main" id="{DD5D8942-6FFC-490B-B2CE-D64FADF2412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849563"/>
            <a:ext cx="1371600" cy="715962"/>
            <a:chOff x="1592" y="1795"/>
            <a:chExt cx="864" cy="451"/>
          </a:xfrm>
        </p:grpSpPr>
        <p:sp>
          <p:nvSpPr>
            <p:cNvPr id="24607" name="Oval 13">
              <a:extLst>
                <a:ext uri="{FF2B5EF4-FFF2-40B4-BE49-F238E27FC236}">
                  <a16:creationId xmlns:a16="http://schemas.microsoft.com/office/drawing/2014/main" id="{22C9FEE0-51C4-41E5-AD7E-9AADD1C77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17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608" name="Rectangle 14">
              <a:extLst>
                <a:ext uri="{FF2B5EF4-FFF2-40B4-BE49-F238E27FC236}">
                  <a16:creationId xmlns:a16="http://schemas.microsoft.com/office/drawing/2014/main" id="{A63EC756-0079-4EDF-80FF-CF74E282F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73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DoHomework</a:t>
              </a:r>
              <a:endParaRPr lang="en-US" altLang="en-US" sz="1800">
                <a:latin typeface="Palatino" charset="0"/>
              </a:endParaRPr>
            </a:p>
          </p:txBody>
        </p:sp>
      </p:grpSp>
      <p:sp>
        <p:nvSpPr>
          <p:cNvPr id="24582" name="Line 15">
            <a:extLst>
              <a:ext uri="{FF2B5EF4-FFF2-40B4-BE49-F238E27FC236}">
                <a16:creationId xmlns:a16="http://schemas.microsoft.com/office/drawing/2014/main" id="{8DC7F52E-2231-4E47-A266-26F4C682F5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3275" y="2449514"/>
            <a:ext cx="1588" cy="320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83" name="Group 37">
            <a:extLst>
              <a:ext uri="{FF2B5EF4-FFF2-40B4-BE49-F238E27FC236}">
                <a16:creationId xmlns:a16="http://schemas.microsoft.com/office/drawing/2014/main" id="{853C16BF-D037-4B1B-9AB1-285B259BAD23}"/>
              </a:ext>
            </a:extLst>
          </p:cNvPr>
          <p:cNvGrpSpPr>
            <a:grpSpLocks/>
          </p:cNvGrpSpPr>
          <p:nvPr/>
        </p:nvGrpSpPr>
        <p:grpSpPr bwMode="auto">
          <a:xfrm>
            <a:off x="7508876" y="4900614"/>
            <a:ext cx="1120775" cy="784225"/>
            <a:chOff x="1762" y="2595"/>
            <a:chExt cx="706" cy="494"/>
          </a:xfrm>
        </p:grpSpPr>
        <p:sp>
          <p:nvSpPr>
            <p:cNvPr id="24605" name="Oval 33">
              <a:extLst>
                <a:ext uri="{FF2B5EF4-FFF2-40B4-BE49-F238E27FC236}">
                  <a16:creationId xmlns:a16="http://schemas.microsoft.com/office/drawing/2014/main" id="{74AFB2C3-16F0-4021-8D84-54A161957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25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606" name="Rectangle 34">
              <a:extLst>
                <a:ext uri="{FF2B5EF4-FFF2-40B4-BE49-F238E27FC236}">
                  <a16:creationId xmlns:a16="http://schemas.microsoft.com/office/drawing/2014/main" id="{E411732B-204F-476F-ACAF-1118CA83E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91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Party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84" name="Group 59">
            <a:extLst>
              <a:ext uri="{FF2B5EF4-FFF2-40B4-BE49-F238E27FC236}">
                <a16:creationId xmlns:a16="http://schemas.microsoft.com/office/drawing/2014/main" id="{0B64DDF3-3B6B-43C5-AF07-F4B732F7463D}"/>
              </a:ext>
            </a:extLst>
          </p:cNvPr>
          <p:cNvGrpSpPr>
            <a:grpSpLocks/>
          </p:cNvGrpSpPr>
          <p:nvPr/>
        </p:nvGrpSpPr>
        <p:grpSpPr bwMode="auto">
          <a:xfrm>
            <a:off x="5122863" y="3821114"/>
            <a:ext cx="2259012" cy="1463675"/>
            <a:chOff x="2307" y="2351"/>
            <a:chExt cx="1423" cy="922"/>
          </a:xfrm>
        </p:grpSpPr>
        <p:sp>
          <p:nvSpPr>
            <p:cNvPr id="24603" name="Line 43">
              <a:extLst>
                <a:ext uri="{FF2B5EF4-FFF2-40B4-BE49-F238E27FC236}">
                  <a16:creationId xmlns:a16="http://schemas.microsoft.com/office/drawing/2014/main" id="{67063DC4-489A-424B-881B-FE52FD7F5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351"/>
              <a:ext cx="1423" cy="7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Text Box 44">
              <a:extLst>
                <a:ext uri="{FF2B5EF4-FFF2-40B4-BE49-F238E27FC236}">
                  <a16:creationId xmlns:a16="http://schemas.microsoft.com/office/drawing/2014/main" id="{6035906C-EE7D-4A4D-BD23-B8483F99D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3" y="3060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24585" name="Group 53">
            <a:extLst>
              <a:ext uri="{FF2B5EF4-FFF2-40B4-BE49-F238E27FC236}">
                <a16:creationId xmlns:a16="http://schemas.microsoft.com/office/drawing/2014/main" id="{380E5281-F469-487A-BB79-7F2A0E9AB9A2}"/>
              </a:ext>
            </a:extLst>
          </p:cNvPr>
          <p:cNvGrpSpPr>
            <a:grpSpLocks/>
          </p:cNvGrpSpPr>
          <p:nvPr/>
        </p:nvGrpSpPr>
        <p:grpSpPr bwMode="auto">
          <a:xfrm>
            <a:off x="5686426" y="5707064"/>
            <a:ext cx="1120775" cy="815975"/>
            <a:chOff x="2550" y="3595"/>
            <a:chExt cx="706" cy="514"/>
          </a:xfrm>
        </p:grpSpPr>
        <p:sp>
          <p:nvSpPr>
            <p:cNvPr id="24601" name="Oval 27">
              <a:extLst>
                <a:ext uri="{FF2B5EF4-FFF2-40B4-BE49-F238E27FC236}">
                  <a16:creationId xmlns:a16="http://schemas.microsoft.com/office/drawing/2014/main" id="{4F39BF26-C8E0-4341-BD9F-B3C14492C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35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602" name="Rectangle 28">
              <a:extLst>
                <a:ext uri="{FF2B5EF4-FFF2-40B4-BE49-F238E27FC236}">
                  <a16:creationId xmlns:a16="http://schemas.microsoft.com/office/drawing/2014/main" id="{F99B901A-FE12-46AA-832A-D55442D5E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393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Sleep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86" name="Group 57">
            <a:extLst>
              <a:ext uri="{FF2B5EF4-FFF2-40B4-BE49-F238E27FC236}">
                <a16:creationId xmlns:a16="http://schemas.microsoft.com/office/drawing/2014/main" id="{A162000D-D064-4342-B946-592B20E0692B}"/>
              </a:ext>
            </a:extLst>
          </p:cNvPr>
          <p:cNvGrpSpPr>
            <a:grpSpLocks/>
          </p:cNvGrpSpPr>
          <p:nvPr/>
        </p:nvGrpSpPr>
        <p:grpSpPr bwMode="auto">
          <a:xfrm>
            <a:off x="4494213" y="3795714"/>
            <a:ext cx="1617662" cy="1844675"/>
            <a:chOff x="1871" y="2391"/>
            <a:chExt cx="1019" cy="1162"/>
          </a:xfrm>
        </p:grpSpPr>
        <p:sp>
          <p:nvSpPr>
            <p:cNvPr id="24599" name="Line 42">
              <a:extLst>
                <a:ext uri="{FF2B5EF4-FFF2-40B4-BE49-F238E27FC236}">
                  <a16:creationId xmlns:a16="http://schemas.microsoft.com/office/drawing/2014/main" id="{D7095EEC-2525-4094-B04C-4F4F5808C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1" y="2391"/>
              <a:ext cx="799" cy="1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Text Box 45">
              <a:extLst>
                <a:ext uri="{FF2B5EF4-FFF2-40B4-BE49-F238E27FC236}">
                  <a16:creationId xmlns:a16="http://schemas.microsoft.com/office/drawing/2014/main" id="{B1D26072-82B6-43AE-9143-9C51696DC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3340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24587" name="Group 35">
            <a:extLst>
              <a:ext uri="{FF2B5EF4-FFF2-40B4-BE49-F238E27FC236}">
                <a16:creationId xmlns:a16="http://schemas.microsoft.com/office/drawing/2014/main" id="{516F8B92-5AD3-4C3B-BE08-3F7C705FAE4C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4799014"/>
            <a:ext cx="1920875" cy="733425"/>
            <a:chOff x="378" y="2443"/>
            <a:chExt cx="1210" cy="462"/>
          </a:xfrm>
        </p:grpSpPr>
        <p:sp>
          <p:nvSpPr>
            <p:cNvPr id="24597" name="Oval 21">
              <a:extLst>
                <a:ext uri="{FF2B5EF4-FFF2-40B4-BE49-F238E27FC236}">
                  <a16:creationId xmlns:a16="http://schemas.microsoft.com/office/drawing/2014/main" id="{839A2778-1F60-4DF6-B72A-38013EC54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244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598" name="Rectangle 22">
              <a:extLst>
                <a:ext uri="{FF2B5EF4-FFF2-40B4-BE49-F238E27FC236}">
                  <a16:creationId xmlns:a16="http://schemas.microsoft.com/office/drawing/2014/main" id="{C355C876-7351-45F3-B58C-AD1953B92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" y="2732"/>
              <a:ext cx="121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FetchLostSheet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88" name="Group 55">
            <a:extLst>
              <a:ext uri="{FF2B5EF4-FFF2-40B4-BE49-F238E27FC236}">
                <a16:creationId xmlns:a16="http://schemas.microsoft.com/office/drawing/2014/main" id="{45017301-AC03-4BFB-8A9C-AE193BC444BF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3757614"/>
            <a:ext cx="2152650" cy="968375"/>
            <a:chOff x="295" y="2367"/>
            <a:chExt cx="1356" cy="610"/>
          </a:xfrm>
        </p:grpSpPr>
        <p:sp>
          <p:nvSpPr>
            <p:cNvPr id="24595" name="Line 40">
              <a:extLst>
                <a:ext uri="{FF2B5EF4-FFF2-40B4-BE49-F238E27FC236}">
                  <a16:creationId xmlns:a16="http://schemas.microsoft.com/office/drawing/2014/main" id="{B6213C4F-030B-4CB1-AB33-3529943B5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2367"/>
              <a:ext cx="921" cy="6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Text Box 46">
              <a:extLst>
                <a:ext uri="{FF2B5EF4-FFF2-40B4-BE49-F238E27FC236}">
                  <a16:creationId xmlns:a16="http://schemas.microsoft.com/office/drawing/2014/main" id="{28BD9015-BF02-4588-B7B1-E5B9987A7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500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24589" name="Group 38">
            <a:extLst>
              <a:ext uri="{FF2B5EF4-FFF2-40B4-BE49-F238E27FC236}">
                <a16:creationId xmlns:a16="http://schemas.microsoft.com/office/drawing/2014/main" id="{9C9ECF2F-113F-4610-A828-0AB40A1DFE7A}"/>
              </a:ext>
            </a:extLst>
          </p:cNvPr>
          <p:cNvGrpSpPr>
            <a:grpSpLocks/>
          </p:cNvGrpSpPr>
          <p:nvPr/>
        </p:nvGrpSpPr>
        <p:grpSpPr bwMode="auto">
          <a:xfrm>
            <a:off x="3505201" y="5707064"/>
            <a:ext cx="1509713" cy="739775"/>
            <a:chOff x="667" y="3067"/>
            <a:chExt cx="951" cy="466"/>
          </a:xfrm>
        </p:grpSpPr>
        <p:sp>
          <p:nvSpPr>
            <p:cNvPr id="24593" name="Oval 24">
              <a:extLst>
                <a:ext uri="{FF2B5EF4-FFF2-40B4-BE49-F238E27FC236}">
                  <a16:creationId xmlns:a16="http://schemas.microsoft.com/office/drawing/2014/main" id="{CE240AD6-E994-44FD-B256-A2C398464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3067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594" name="Rectangle 25">
              <a:extLst>
                <a:ext uri="{FF2B5EF4-FFF2-40B4-BE49-F238E27FC236}">
                  <a16:creationId xmlns:a16="http://schemas.microsoft.com/office/drawing/2014/main" id="{BF4E3EBB-D825-42F7-BF5F-245ECBD85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3360"/>
              <a:ext cx="9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DrinkCoffee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90" name="Group 56">
            <a:extLst>
              <a:ext uri="{FF2B5EF4-FFF2-40B4-BE49-F238E27FC236}">
                <a16:creationId xmlns:a16="http://schemas.microsoft.com/office/drawing/2014/main" id="{ED357552-0DAE-49FA-8B54-7C9F4D119E89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783014"/>
            <a:ext cx="1454150" cy="1844675"/>
            <a:chOff x="922" y="2383"/>
            <a:chExt cx="916" cy="1162"/>
          </a:xfrm>
        </p:grpSpPr>
        <p:sp>
          <p:nvSpPr>
            <p:cNvPr id="24591" name="Line 41">
              <a:extLst>
                <a:ext uri="{FF2B5EF4-FFF2-40B4-BE49-F238E27FC236}">
                  <a16:creationId xmlns:a16="http://schemas.microsoft.com/office/drawing/2014/main" id="{8999A339-6EAE-4032-9DA7-E3D8C6E75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9" y="2383"/>
              <a:ext cx="89" cy="1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Text Box 48">
              <a:extLst>
                <a:ext uri="{FF2B5EF4-FFF2-40B4-BE49-F238E27FC236}">
                  <a16:creationId xmlns:a16="http://schemas.microsoft.com/office/drawing/2014/main" id="{E9CF527A-2881-4F2A-BA77-1A13B2838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" y="2916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746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5C3003D-1EB9-4D0F-A41E-B369797F3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i="1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sz="2600" i="1">
                <a:latin typeface="Courier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Relationship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01CBBA1B-3398-4BB4-A021-3D12FDCE129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477000" y="1085850"/>
            <a:ext cx="4191000" cy="4800600"/>
          </a:xfrm>
        </p:spPr>
        <p:txBody>
          <a:bodyPr/>
          <a:lstStyle/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 represents common functionality needed in more than one use case</a:t>
            </a:r>
          </a:p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sz="2000">
                <a:ea typeface="ＭＳ Ｐゴシック" panose="020B0600070205080204" pitchFamily="34" charset="-128"/>
              </a:rPr>
              <a:t> behavior is factored out for reuse, not because it is an exception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The direction of a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 is to the using use case (unlike  the direction of the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&lt;&lt;extend&gt;&gt;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relationship).</a:t>
            </a:r>
          </a:p>
        </p:txBody>
      </p:sp>
      <p:grpSp>
        <p:nvGrpSpPr>
          <p:cNvPr id="26628" name="Group 6">
            <a:extLst>
              <a:ext uri="{FF2B5EF4-FFF2-40B4-BE49-F238E27FC236}">
                <a16:creationId xmlns:a16="http://schemas.microsoft.com/office/drawing/2014/main" id="{9D3B7232-8297-4EBC-B177-F7B8714B9515}"/>
              </a:ext>
            </a:extLst>
          </p:cNvPr>
          <p:cNvGrpSpPr>
            <a:grpSpLocks/>
          </p:cNvGrpSpPr>
          <p:nvPr/>
        </p:nvGrpSpPr>
        <p:grpSpPr bwMode="auto">
          <a:xfrm>
            <a:off x="2400300" y="1284289"/>
            <a:ext cx="960438" cy="1101725"/>
            <a:chOff x="1616" y="801"/>
            <a:chExt cx="605" cy="694"/>
          </a:xfrm>
        </p:grpSpPr>
        <p:grpSp>
          <p:nvGrpSpPr>
            <p:cNvPr id="26667" name="Group 7">
              <a:extLst>
                <a:ext uri="{FF2B5EF4-FFF2-40B4-BE49-F238E27FC236}">
                  <a16:creationId xmlns:a16="http://schemas.microsoft.com/office/drawing/2014/main" id="{4713AB3D-581E-4590-B722-29BB7E5BB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3" y="801"/>
              <a:ext cx="280" cy="493"/>
              <a:chOff x="659" y="1833"/>
              <a:chExt cx="299" cy="526"/>
            </a:xfrm>
          </p:grpSpPr>
          <p:sp>
            <p:nvSpPr>
              <p:cNvPr id="26669" name="Freeform 8">
                <a:extLst>
                  <a:ext uri="{FF2B5EF4-FFF2-40B4-BE49-F238E27FC236}">
                    <a16:creationId xmlns:a16="http://schemas.microsoft.com/office/drawing/2014/main" id="{77F83DE5-FEFA-47D6-87E2-F5D578E66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Line 9">
                <a:extLst>
                  <a:ext uri="{FF2B5EF4-FFF2-40B4-BE49-F238E27FC236}">
                    <a16:creationId xmlns:a16="http://schemas.microsoft.com/office/drawing/2014/main" id="{7F98AC13-A659-4D5B-AFCD-40509AB69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1" name="Line 10">
                <a:extLst>
                  <a:ext uri="{FF2B5EF4-FFF2-40B4-BE49-F238E27FC236}">
                    <a16:creationId xmlns:a16="http://schemas.microsoft.com/office/drawing/2014/main" id="{738E893F-D93E-42C0-97BD-84A89D68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Oval 11">
                <a:extLst>
                  <a:ext uri="{FF2B5EF4-FFF2-40B4-BE49-F238E27FC236}">
                    <a16:creationId xmlns:a16="http://schemas.microsoft.com/office/drawing/2014/main" id="{EE29907C-BE8B-434C-9688-9CB828B4A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</p:grpSp>
        <p:sp>
          <p:nvSpPr>
            <p:cNvPr id="26668" name="Rectangle 12">
              <a:extLst>
                <a:ext uri="{FF2B5EF4-FFF2-40B4-BE49-F238E27FC236}">
                  <a16:creationId xmlns:a16="http://schemas.microsoft.com/office/drawing/2014/main" id="{086F8C24-00A7-4AE1-B9BF-5D1CC8E73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1322"/>
              <a:ext cx="6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6629" name="Group 38">
            <a:extLst>
              <a:ext uri="{FF2B5EF4-FFF2-40B4-BE49-F238E27FC236}">
                <a16:creationId xmlns:a16="http://schemas.microsoft.com/office/drawing/2014/main" id="{8C98D6DE-652B-45CB-8BD2-3306B4A35DF5}"/>
              </a:ext>
            </a:extLst>
          </p:cNvPr>
          <p:cNvGrpSpPr>
            <a:grpSpLocks/>
          </p:cNvGrpSpPr>
          <p:nvPr/>
        </p:nvGrpSpPr>
        <p:grpSpPr bwMode="auto">
          <a:xfrm>
            <a:off x="2209801" y="2819401"/>
            <a:ext cx="1509713" cy="779463"/>
            <a:chOff x="769" y="1803"/>
            <a:chExt cx="951" cy="491"/>
          </a:xfrm>
        </p:grpSpPr>
        <p:sp>
          <p:nvSpPr>
            <p:cNvPr id="26665" name="Oval 14">
              <a:extLst>
                <a:ext uri="{FF2B5EF4-FFF2-40B4-BE49-F238E27FC236}">
                  <a16:creationId xmlns:a16="http://schemas.microsoft.com/office/drawing/2014/main" id="{529F3BA6-6C02-4610-8A39-6B471550F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180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6666" name="Rectangle 15">
              <a:extLst>
                <a:ext uri="{FF2B5EF4-FFF2-40B4-BE49-F238E27FC236}">
                  <a16:creationId xmlns:a16="http://schemas.microsoft.com/office/drawing/2014/main" id="{A61A31F8-E395-4D0D-9186-64734ECCE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2121"/>
              <a:ext cx="9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GiveLecture</a:t>
              </a:r>
              <a:endParaRPr lang="en-US" altLang="en-US" sz="1800">
                <a:latin typeface="Palatino" charset="0"/>
              </a:endParaRPr>
            </a:p>
          </p:txBody>
        </p:sp>
      </p:grpSp>
      <p:sp>
        <p:nvSpPr>
          <p:cNvPr id="26630" name="Line 16">
            <a:extLst>
              <a:ext uri="{FF2B5EF4-FFF2-40B4-BE49-F238E27FC236}">
                <a16:creationId xmlns:a16="http://schemas.microsoft.com/office/drawing/2014/main" id="{17C81ADB-7A75-41E7-89D4-EC85052792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3075" y="2462214"/>
            <a:ext cx="1588" cy="320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Oval 18">
            <a:extLst>
              <a:ext uri="{FF2B5EF4-FFF2-40B4-BE49-F238E27FC236}">
                <a16:creationId xmlns:a16="http://schemas.microsoft.com/office/drawing/2014/main" id="{9FD4FA5D-C7D2-40A7-A0F8-495050B8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4" y="2292350"/>
            <a:ext cx="1120775" cy="47783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DE" altLang="en-US" sz="3400">
              <a:latin typeface="Palatino" charset="0"/>
            </a:endParaRPr>
          </a:p>
        </p:txBody>
      </p:sp>
      <p:sp>
        <p:nvSpPr>
          <p:cNvPr id="26632" name="Rectangle 19">
            <a:extLst>
              <a:ext uri="{FF2B5EF4-FFF2-40B4-BE49-F238E27FC236}">
                <a16:creationId xmlns:a16="http://schemas.microsoft.com/office/drawing/2014/main" id="{06BC6497-37AD-44BE-A981-AF72BAA7E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9" y="2797175"/>
            <a:ext cx="16462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" charset="0"/>
              </a:rPr>
              <a:t>HoldExercise</a:t>
            </a:r>
            <a:endParaRPr lang="en-US" altLang="en-US" sz="1800">
              <a:latin typeface="Palatino" charset="0"/>
            </a:endParaRPr>
          </a:p>
        </p:txBody>
      </p:sp>
      <p:sp>
        <p:nvSpPr>
          <p:cNvPr id="26633" name="Line 20">
            <a:extLst>
              <a:ext uri="{FF2B5EF4-FFF2-40B4-BE49-F238E27FC236}">
                <a16:creationId xmlns:a16="http://schemas.microsoft.com/office/drawing/2014/main" id="{D2AD7DA8-F8D8-494F-A32D-319892342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1905001"/>
            <a:ext cx="1362075" cy="371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4" name="Group 42">
            <a:extLst>
              <a:ext uri="{FF2B5EF4-FFF2-40B4-BE49-F238E27FC236}">
                <a16:creationId xmlns:a16="http://schemas.microsoft.com/office/drawing/2014/main" id="{1676978B-DF3D-4091-831F-824F9B4C2B6F}"/>
              </a:ext>
            </a:extLst>
          </p:cNvPr>
          <p:cNvGrpSpPr>
            <a:grpSpLocks/>
          </p:cNvGrpSpPr>
          <p:nvPr/>
        </p:nvGrpSpPr>
        <p:grpSpPr bwMode="auto">
          <a:xfrm>
            <a:off x="4714877" y="3236914"/>
            <a:ext cx="1852613" cy="1069975"/>
            <a:chOff x="2010" y="2039"/>
            <a:chExt cx="1167" cy="674"/>
          </a:xfrm>
        </p:grpSpPr>
        <p:sp>
          <p:nvSpPr>
            <p:cNvPr id="26663" name="Line 36">
              <a:extLst>
                <a:ext uri="{FF2B5EF4-FFF2-40B4-BE49-F238E27FC236}">
                  <a16:creationId xmlns:a16="http://schemas.microsoft.com/office/drawing/2014/main" id="{FF1D53DB-EDD8-46D1-8B38-B5D985D3F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0" y="2039"/>
              <a:ext cx="329" cy="6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Text Box 39">
              <a:extLst>
                <a:ext uri="{FF2B5EF4-FFF2-40B4-BE49-F238E27FC236}">
                  <a16:creationId xmlns:a16="http://schemas.microsoft.com/office/drawing/2014/main" id="{4438D303-ED2C-40CF-81CA-7C5DBEBB4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" y="2300"/>
              <a:ext cx="9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&lt;&lt;include&gt;&gt;</a:t>
              </a:r>
            </a:p>
          </p:txBody>
        </p:sp>
      </p:grpSp>
      <p:grpSp>
        <p:nvGrpSpPr>
          <p:cNvPr id="26635" name="Group 33">
            <a:extLst>
              <a:ext uri="{FF2B5EF4-FFF2-40B4-BE49-F238E27FC236}">
                <a16:creationId xmlns:a16="http://schemas.microsoft.com/office/drawing/2014/main" id="{2A824A4B-A8B9-4B3B-AB93-C7C433F299A9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4386263"/>
            <a:ext cx="1509712" cy="779462"/>
            <a:chOff x="1337" y="2763"/>
            <a:chExt cx="951" cy="491"/>
          </a:xfrm>
        </p:grpSpPr>
        <p:sp>
          <p:nvSpPr>
            <p:cNvPr id="26661" name="Oval 22">
              <a:extLst>
                <a:ext uri="{FF2B5EF4-FFF2-40B4-BE49-F238E27FC236}">
                  <a16:creationId xmlns:a16="http://schemas.microsoft.com/office/drawing/2014/main" id="{6875FA77-E8A7-4448-A56E-C7BFF9840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76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6662" name="Rectangle 23">
              <a:extLst>
                <a:ext uri="{FF2B5EF4-FFF2-40B4-BE49-F238E27FC236}">
                  <a16:creationId xmlns:a16="http://schemas.microsoft.com/office/drawing/2014/main" id="{F2D1BA92-549A-424A-A534-8A2A8B04E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081"/>
              <a:ext cx="9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AskQuestion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6636" name="Group 45">
            <a:extLst>
              <a:ext uri="{FF2B5EF4-FFF2-40B4-BE49-F238E27FC236}">
                <a16:creationId xmlns:a16="http://schemas.microsoft.com/office/drawing/2014/main" id="{3FFD1E56-E0C8-4C79-9509-92FCF6A3DE70}"/>
              </a:ext>
            </a:extLst>
          </p:cNvPr>
          <p:cNvGrpSpPr>
            <a:grpSpLocks/>
          </p:cNvGrpSpPr>
          <p:nvPr/>
        </p:nvGrpSpPr>
        <p:grpSpPr bwMode="auto">
          <a:xfrm>
            <a:off x="2278063" y="3706814"/>
            <a:ext cx="2030412" cy="625475"/>
            <a:chOff x="475" y="2335"/>
            <a:chExt cx="1279" cy="394"/>
          </a:xfrm>
        </p:grpSpPr>
        <p:sp>
          <p:nvSpPr>
            <p:cNvPr id="26659" name="Line 35">
              <a:extLst>
                <a:ext uri="{FF2B5EF4-FFF2-40B4-BE49-F238E27FC236}">
                  <a16:creationId xmlns:a16="http://schemas.microsoft.com/office/drawing/2014/main" id="{1323C108-FA1A-43DD-9AA2-AFCBE9F3A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9" y="2335"/>
              <a:ext cx="695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Text Box 40">
              <a:extLst>
                <a:ext uri="{FF2B5EF4-FFF2-40B4-BE49-F238E27FC236}">
                  <a16:creationId xmlns:a16="http://schemas.microsoft.com/office/drawing/2014/main" id="{46BEEA68-AEB1-41B4-864A-18BBC32F4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" y="2508"/>
              <a:ext cx="9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&lt;&lt;include&gt;&gt;</a:t>
              </a:r>
            </a:p>
          </p:txBody>
        </p:sp>
      </p:grpSp>
      <p:grpSp>
        <p:nvGrpSpPr>
          <p:cNvPr id="26637" name="Group 52">
            <a:extLst>
              <a:ext uri="{FF2B5EF4-FFF2-40B4-BE49-F238E27FC236}">
                <a16:creationId xmlns:a16="http://schemas.microsoft.com/office/drawing/2014/main" id="{26FDE61A-7EE1-4236-968F-1ECC6E4545B7}"/>
              </a:ext>
            </a:extLst>
          </p:cNvPr>
          <p:cNvGrpSpPr>
            <a:grpSpLocks/>
          </p:cNvGrpSpPr>
          <p:nvPr/>
        </p:nvGrpSpPr>
        <p:grpSpPr bwMode="auto">
          <a:xfrm>
            <a:off x="1890714" y="5010150"/>
            <a:ext cx="5483225" cy="1384299"/>
            <a:chOff x="231" y="3156"/>
            <a:chExt cx="3454" cy="872"/>
          </a:xfrm>
        </p:grpSpPr>
        <p:grpSp>
          <p:nvGrpSpPr>
            <p:cNvPr id="26642" name="Group 43">
              <a:extLst>
                <a:ext uri="{FF2B5EF4-FFF2-40B4-BE49-F238E27FC236}">
                  <a16:creationId xmlns:a16="http://schemas.microsoft.com/office/drawing/2014/main" id="{2D0931FA-6249-4F0F-B0F5-4EA855543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" y="3156"/>
              <a:ext cx="1044" cy="802"/>
              <a:chOff x="231" y="3156"/>
              <a:chExt cx="1044" cy="802"/>
            </a:xfrm>
          </p:grpSpPr>
          <p:grpSp>
            <p:nvGrpSpPr>
              <p:cNvPr id="26654" name="Group 24">
                <a:extLst>
                  <a:ext uri="{FF2B5EF4-FFF2-40B4-BE49-F238E27FC236}">
                    <a16:creationId xmlns:a16="http://schemas.microsoft.com/office/drawing/2014/main" id="{F54DB335-C967-46D4-BD9D-4BEDF46338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8" y="3467"/>
                <a:ext cx="706" cy="491"/>
                <a:chOff x="518" y="2443"/>
                <a:chExt cx="706" cy="491"/>
              </a:xfrm>
            </p:grpSpPr>
            <p:sp>
              <p:nvSpPr>
                <p:cNvPr id="26657" name="Oval 25">
                  <a:extLst>
                    <a:ext uri="{FF2B5EF4-FFF2-40B4-BE49-F238E27FC236}">
                      <a16:creationId xmlns:a16="http://schemas.microsoft.com/office/drawing/2014/main" id="{A4111558-7F18-4AC6-BC64-9A1F6DD84B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2443"/>
                  <a:ext cx="706" cy="301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de-DE" altLang="en-US" sz="3400">
                    <a:latin typeface="Palatino" charset="0"/>
                  </a:endParaRPr>
                </a:p>
              </p:txBody>
            </p:sp>
            <p:sp>
              <p:nvSpPr>
                <p:cNvPr id="26658" name="Rectangle 26">
                  <a:extLst>
                    <a:ext uri="{FF2B5EF4-FFF2-40B4-BE49-F238E27FC236}">
                      <a16:creationId xmlns:a16="http://schemas.microsoft.com/office/drawing/2014/main" id="{8FDCF6C3-2613-4F39-A172-5C6EC0B5F7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" y="2761"/>
                  <a:ext cx="691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  <a:latin typeface="Courier" charset="0"/>
                    </a:rPr>
                    <a:t>NoAnswer</a:t>
                  </a:r>
                  <a:endParaRPr lang="en-US" altLang="en-US" sz="1800">
                    <a:latin typeface="Palatino" charset="0"/>
                  </a:endParaRPr>
                </a:p>
              </p:txBody>
            </p:sp>
          </p:grpSp>
          <p:sp>
            <p:nvSpPr>
              <p:cNvPr id="26655" name="Line 30">
                <a:extLst>
                  <a:ext uri="{FF2B5EF4-FFF2-40B4-BE49-F238E27FC236}">
                    <a16:creationId xmlns:a16="http://schemas.microsoft.com/office/drawing/2014/main" id="{B47499B4-CF61-486B-86BC-0AB43D2D1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70" y="3207"/>
                <a:ext cx="305" cy="1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6" name="Text Box 31">
                <a:extLst>
                  <a:ext uri="{FF2B5EF4-FFF2-40B4-BE49-F238E27FC236}">
                    <a16:creationId xmlns:a16="http://schemas.microsoft.com/office/drawing/2014/main" id="{5899748C-1182-4591-B6BB-7F625155DC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" y="3156"/>
                <a:ext cx="8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&lt;&lt;extend&gt;&gt;</a:t>
                </a:r>
              </a:p>
            </p:txBody>
          </p:sp>
        </p:grpSp>
        <p:grpSp>
          <p:nvGrpSpPr>
            <p:cNvPr id="26643" name="Group 44">
              <a:extLst>
                <a:ext uri="{FF2B5EF4-FFF2-40B4-BE49-F238E27FC236}">
                  <a16:creationId xmlns:a16="http://schemas.microsoft.com/office/drawing/2014/main" id="{3E4A8C35-A76F-4A69-A61B-4E6B3234E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3196"/>
              <a:ext cx="1123" cy="762"/>
              <a:chOff x="2492" y="3196"/>
              <a:chExt cx="1123" cy="762"/>
            </a:xfrm>
          </p:grpSpPr>
          <p:grpSp>
            <p:nvGrpSpPr>
              <p:cNvPr id="26649" name="Group 27">
                <a:extLst>
                  <a:ext uri="{FF2B5EF4-FFF2-40B4-BE49-F238E27FC236}">
                    <a16:creationId xmlns:a16="http://schemas.microsoft.com/office/drawing/2014/main" id="{0874706D-D99F-4647-830A-CB931E247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2" y="3467"/>
                <a:ext cx="1123" cy="491"/>
                <a:chOff x="1668" y="2595"/>
                <a:chExt cx="1123" cy="491"/>
              </a:xfrm>
            </p:grpSpPr>
            <p:sp>
              <p:nvSpPr>
                <p:cNvPr id="26652" name="Oval 28">
                  <a:extLst>
                    <a:ext uri="{FF2B5EF4-FFF2-40B4-BE49-F238E27FC236}">
                      <a16:creationId xmlns:a16="http://schemas.microsoft.com/office/drawing/2014/main" id="{37CA743C-C4D8-4007-BF72-9DD46C22E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2" y="2595"/>
                  <a:ext cx="706" cy="301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de-DE" altLang="en-US" sz="3400">
                    <a:latin typeface="Palatino" charset="0"/>
                  </a:endParaRPr>
                </a:p>
              </p:txBody>
            </p:sp>
            <p:sp>
              <p:nvSpPr>
                <p:cNvPr id="26653" name="Rectangle 29">
                  <a:extLst>
                    <a:ext uri="{FF2B5EF4-FFF2-40B4-BE49-F238E27FC236}">
                      <a16:creationId xmlns:a16="http://schemas.microsoft.com/office/drawing/2014/main" id="{EAD5B0DD-DDAF-46CC-82C6-AE3D7C018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2913"/>
                  <a:ext cx="1123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  <a:latin typeface="Courier" charset="0"/>
                    </a:rPr>
                    <a:t>SillyQuestion</a:t>
                  </a:r>
                  <a:endParaRPr lang="en-US" altLang="en-US" sz="1800">
                    <a:latin typeface="Palatino" charset="0"/>
                  </a:endParaRPr>
                </a:p>
              </p:txBody>
            </p:sp>
          </p:grpSp>
          <p:sp>
            <p:nvSpPr>
              <p:cNvPr id="26650" name="Line 32">
                <a:extLst>
                  <a:ext uri="{FF2B5EF4-FFF2-40B4-BE49-F238E27FC236}">
                    <a16:creationId xmlns:a16="http://schemas.microsoft.com/office/drawing/2014/main" id="{0A6B4E62-FFEA-4A95-B611-F64108083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9" y="3239"/>
                <a:ext cx="287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Text Box 34">
                <a:extLst>
                  <a:ext uri="{FF2B5EF4-FFF2-40B4-BE49-F238E27FC236}">
                    <a16:creationId xmlns:a16="http://schemas.microsoft.com/office/drawing/2014/main" id="{51111427-8EED-44E1-9F75-6BE295A863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5" y="3196"/>
                <a:ext cx="8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&lt;&lt;extend&gt;&gt;</a:t>
                </a:r>
              </a:p>
            </p:txBody>
          </p:sp>
        </p:grpSp>
        <p:grpSp>
          <p:nvGrpSpPr>
            <p:cNvPr id="26644" name="Group 47">
              <a:extLst>
                <a:ext uri="{FF2B5EF4-FFF2-40B4-BE49-F238E27FC236}">
                  <a16:creationId xmlns:a16="http://schemas.microsoft.com/office/drawing/2014/main" id="{929D77D8-8074-4B2C-A271-C2A28D85F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4" y="3537"/>
              <a:ext cx="1002" cy="491"/>
              <a:chOff x="1762" y="2595"/>
              <a:chExt cx="1002" cy="491"/>
            </a:xfrm>
          </p:grpSpPr>
          <p:sp>
            <p:nvSpPr>
              <p:cNvPr id="26647" name="Oval 48">
                <a:extLst>
                  <a:ext uri="{FF2B5EF4-FFF2-40B4-BE49-F238E27FC236}">
                    <a16:creationId xmlns:a16="http://schemas.microsoft.com/office/drawing/2014/main" id="{4981BC05-A091-4A5D-9E9E-092F5643B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" y="25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  <p:sp>
            <p:nvSpPr>
              <p:cNvPr id="26648" name="Rectangle 49">
                <a:extLst>
                  <a:ext uri="{FF2B5EF4-FFF2-40B4-BE49-F238E27FC236}">
                    <a16:creationId xmlns:a16="http://schemas.microsoft.com/office/drawing/2014/main" id="{491F6266-ED83-4CD9-9E5D-93E18A271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2913"/>
                <a:ext cx="9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WrongAnswer</a:t>
                </a:r>
                <a:endParaRPr lang="en-US" altLang="en-US" sz="1800">
                  <a:latin typeface="Palatino" charset="0"/>
                </a:endParaRPr>
              </a:p>
            </p:txBody>
          </p:sp>
        </p:grpSp>
        <p:sp>
          <p:nvSpPr>
            <p:cNvPr id="26645" name="Line 50">
              <a:extLst>
                <a:ext uri="{FF2B5EF4-FFF2-40B4-BE49-F238E27FC236}">
                  <a16:creationId xmlns:a16="http://schemas.microsoft.com/office/drawing/2014/main" id="{C0579C4B-21EA-4B21-8DE8-8940376E9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5" y="3238"/>
              <a:ext cx="85" cy="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Text Box 51">
              <a:extLst>
                <a:ext uri="{FF2B5EF4-FFF2-40B4-BE49-F238E27FC236}">
                  <a16:creationId xmlns:a16="http://schemas.microsoft.com/office/drawing/2014/main" id="{6060AD97-FEC2-4282-8012-1827EE4D0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3280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26638" name="Group 17">
            <a:extLst>
              <a:ext uri="{FF2B5EF4-FFF2-40B4-BE49-F238E27FC236}">
                <a16:creationId xmlns:a16="http://schemas.microsoft.com/office/drawing/2014/main" id="{FF86B945-B15E-486A-AC64-0517A8D4A263}"/>
              </a:ext>
            </a:extLst>
          </p:cNvPr>
          <p:cNvGrpSpPr>
            <a:grpSpLocks/>
          </p:cNvGrpSpPr>
          <p:nvPr/>
        </p:nvGrpSpPr>
        <p:grpSpPr bwMode="auto">
          <a:xfrm>
            <a:off x="4710113" y="1295401"/>
            <a:ext cx="1371600" cy="715963"/>
            <a:chOff x="1592" y="1795"/>
            <a:chExt cx="864" cy="451"/>
          </a:xfrm>
        </p:grpSpPr>
        <p:sp>
          <p:nvSpPr>
            <p:cNvPr id="26640" name="Oval 13">
              <a:extLst>
                <a:ext uri="{FF2B5EF4-FFF2-40B4-BE49-F238E27FC236}">
                  <a16:creationId xmlns:a16="http://schemas.microsoft.com/office/drawing/2014/main" id="{D343A442-E91E-4043-B624-B7580289F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17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6641" name="Rectangle 14">
              <a:extLst>
                <a:ext uri="{FF2B5EF4-FFF2-40B4-BE49-F238E27FC236}">
                  <a16:creationId xmlns:a16="http://schemas.microsoft.com/office/drawing/2014/main" id="{B021D4F6-C4D4-4001-8087-E077CFD2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73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DoHomework</a:t>
              </a:r>
              <a:endParaRPr lang="en-US" altLang="en-US" sz="1800">
                <a:latin typeface="Palatino" charset="0"/>
              </a:endParaRPr>
            </a:p>
          </p:txBody>
        </p:sp>
      </p:grpSp>
      <p:sp>
        <p:nvSpPr>
          <p:cNvPr id="26639" name="Line 20">
            <a:extLst>
              <a:ext uri="{FF2B5EF4-FFF2-40B4-BE49-F238E27FC236}">
                <a16:creationId xmlns:a16="http://schemas.microsoft.com/office/drawing/2014/main" id="{24D04FDC-2A55-4D8B-A87F-DD3703208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5240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41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DC55464-E4C3-4E7E-A990-1B11D72A1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2250"/>
            <a:ext cx="81534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Textual Use Case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Description Example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434965E-542F-483F-922A-16187ACE7B1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057401" y="1473200"/>
            <a:ext cx="3922713" cy="48006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1. Name: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DoHomework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2. Participating actor: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Student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3. Entry condition: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2000">
                <a:ea typeface="ＭＳ Ｐゴシック" panose="020B0600070205080204" pitchFamily="34" charset="-128"/>
              </a:rPr>
              <a:t> received exercise sheet</a:t>
            </a:r>
          </a:p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2000">
                <a:ea typeface="ＭＳ Ｐゴシック" panose="020B0600070205080204" pitchFamily="34" charset="-128"/>
              </a:rPr>
              <a:t>is in good health</a:t>
            </a:r>
          </a:p>
          <a:p>
            <a:pPr eaLnBrk="1" hangingPunct="1"/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4. Exit condition:</a:t>
            </a:r>
            <a:endParaRPr lang="en-US" altLang="en-US" sz="200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2000">
                <a:ea typeface="ＭＳ Ｐゴシック" panose="020B0600070205080204" pitchFamily="34" charset="-128"/>
              </a:rPr>
              <a:t> delivered solution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C6DC44C6-5DE9-4761-9A51-47D81DD360A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135688" y="1511300"/>
            <a:ext cx="3922712" cy="48006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5. Flow of events: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1.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fetches the exercise sheet</a:t>
            </a: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2.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reads through the assignments</a:t>
            </a: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3.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processes the assignments and types the solution in his Computer.</a:t>
            </a: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4.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prints out the solution</a:t>
            </a: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5.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delivers the solution in the following exercise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0000"/>
                </a:solidFill>
                <a:ea typeface="ＭＳ Ｐゴシック" panose="020B0600070205080204" pitchFamily="34" charset="-128"/>
              </a:rPr>
              <a:t>6. Special requirements</a:t>
            </a:r>
            <a:r>
              <a:rPr lang="en-US" altLang="en-US" i="1"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None</a:t>
            </a:r>
            <a:r>
              <a:rPr lang="en-US" altLang="en-US" sz="1800" i="1">
                <a:ea typeface="ＭＳ Ｐゴシック" panose="020B0600070205080204" pitchFamily="34" charset="-128"/>
              </a:rPr>
              <a:t>.</a:t>
            </a:r>
            <a:endParaRPr lang="en-US" altLang="en-US" sz="18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7901E18B-49E7-4ECB-A445-D2DF936AE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4787900"/>
            <a:ext cx="184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DE" altLang="en-US" sz="3400">
              <a:latin typeface="Palatino" charset="0"/>
            </a:endParaRP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C7D8292D-B0E7-4138-9A58-88EFD0AC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55705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DE" altLang="en-US" sz="2800">
              <a:latin typeface="Palatino" charset="0"/>
            </a:endParaRPr>
          </a:p>
        </p:txBody>
      </p:sp>
      <p:grpSp>
        <p:nvGrpSpPr>
          <p:cNvPr id="28679" name="Gruppierung 41">
            <a:extLst>
              <a:ext uri="{FF2B5EF4-FFF2-40B4-BE49-F238E27FC236}">
                <a16:creationId xmlns:a16="http://schemas.microsoft.com/office/drawing/2014/main" id="{182A6729-566F-4265-BEAF-26D8B64934B7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304800"/>
            <a:ext cx="1270722" cy="1644420"/>
            <a:chOff x="423863" y="1754188"/>
            <a:chExt cx="3629026" cy="3848100"/>
          </a:xfrm>
        </p:grpSpPr>
        <p:grpSp>
          <p:nvGrpSpPr>
            <p:cNvPr id="28680" name="Group 20">
              <a:extLst>
                <a:ext uri="{FF2B5EF4-FFF2-40B4-BE49-F238E27FC236}">
                  <a16:creationId xmlns:a16="http://schemas.microsoft.com/office/drawing/2014/main" id="{3A870272-043A-435F-BE46-5A8FAEE7D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863" y="1754188"/>
              <a:ext cx="1858963" cy="1746250"/>
              <a:chOff x="517" y="1105"/>
              <a:chExt cx="1171" cy="1100"/>
            </a:xfrm>
          </p:grpSpPr>
          <p:grpSp>
            <p:nvGrpSpPr>
              <p:cNvPr id="28686" name="Group 17">
                <a:extLst>
                  <a:ext uri="{FF2B5EF4-FFF2-40B4-BE49-F238E27FC236}">
                    <a16:creationId xmlns:a16="http://schemas.microsoft.com/office/drawing/2014/main" id="{8900D1F3-509B-42CD-A8E5-48955BF81C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5" y="1105"/>
                <a:ext cx="445" cy="783"/>
                <a:chOff x="659" y="1833"/>
                <a:chExt cx="299" cy="526"/>
              </a:xfrm>
            </p:grpSpPr>
            <p:sp>
              <p:nvSpPr>
                <p:cNvPr id="28688" name="Freeform 6">
                  <a:extLst>
                    <a:ext uri="{FF2B5EF4-FFF2-40B4-BE49-F238E27FC236}">
                      <a16:creationId xmlns:a16="http://schemas.microsoft.com/office/drawing/2014/main" id="{8FBD45E9-9CEC-4CFF-BE28-2722781EA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" y="1941"/>
                  <a:ext cx="143" cy="418"/>
                </a:xfrm>
                <a:custGeom>
                  <a:avLst/>
                  <a:gdLst>
                    <a:gd name="T0" fmla="*/ 143 w 143"/>
                    <a:gd name="T1" fmla="*/ 0 h 418"/>
                    <a:gd name="T2" fmla="*/ 143 w 143"/>
                    <a:gd name="T3" fmla="*/ 263 h 418"/>
                    <a:gd name="T4" fmla="*/ 0 w 143"/>
                    <a:gd name="T5" fmla="*/ 418 h 418"/>
                    <a:gd name="T6" fmla="*/ 0 60000 65536"/>
                    <a:gd name="T7" fmla="*/ 0 60000 65536"/>
                    <a:gd name="T8" fmla="*/ 0 60000 65536"/>
                    <a:gd name="T9" fmla="*/ 0 w 143"/>
                    <a:gd name="T10" fmla="*/ 0 h 418"/>
                    <a:gd name="T11" fmla="*/ 143 w 143"/>
                    <a:gd name="T12" fmla="*/ 418 h 4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3" h="418">
                      <a:moveTo>
                        <a:pt x="143" y="0"/>
                      </a:moveTo>
                      <a:lnTo>
                        <a:pt x="143" y="263"/>
                      </a:lnTo>
                      <a:lnTo>
                        <a:pt x="0" y="41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89" name="Line 7">
                  <a:extLst>
                    <a:ext uri="{FF2B5EF4-FFF2-40B4-BE49-F238E27FC236}">
                      <a16:creationId xmlns:a16="http://schemas.microsoft.com/office/drawing/2014/main" id="{1B36316B-DDE9-4425-8962-9C646E928A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" y="2204"/>
                  <a:ext cx="156" cy="1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90" name="Line 8">
                  <a:extLst>
                    <a:ext uri="{FF2B5EF4-FFF2-40B4-BE49-F238E27FC236}">
                      <a16:creationId xmlns:a16="http://schemas.microsoft.com/office/drawing/2014/main" id="{8C6072DF-27F9-49A7-A45C-FBF1921605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9" y="2060"/>
                  <a:ext cx="299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91" name="Oval 9">
                  <a:extLst>
                    <a:ext uri="{FF2B5EF4-FFF2-40B4-BE49-F238E27FC236}">
                      <a16:creationId xmlns:a16="http://schemas.microsoft.com/office/drawing/2014/main" id="{96864870-848D-49C7-9F5A-23D6D3643A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" y="1833"/>
                  <a:ext cx="155" cy="15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de-DE" altLang="en-US" sz="1200">
                    <a:latin typeface="Palatino" charset="0"/>
                  </a:endParaRPr>
                </a:p>
              </p:txBody>
            </p:sp>
          </p:grpSp>
          <p:sp>
            <p:nvSpPr>
              <p:cNvPr id="28687" name="Rectangle 10">
                <a:extLst>
                  <a:ext uri="{FF2B5EF4-FFF2-40B4-BE49-F238E27FC236}">
                    <a16:creationId xmlns:a16="http://schemas.microsoft.com/office/drawing/2014/main" id="{49BE31AF-1799-4706-8A26-3C3DA362E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1933"/>
                <a:ext cx="1171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Courier" charset="0"/>
                  </a:rPr>
                  <a:t>Student</a:t>
                </a:r>
                <a:endParaRPr lang="en-US" altLang="en-US" sz="1200">
                  <a:latin typeface="Palatino" charset="0"/>
                </a:endParaRPr>
              </a:p>
            </p:txBody>
          </p:sp>
        </p:grpSp>
        <p:grpSp>
          <p:nvGrpSpPr>
            <p:cNvPr id="28681" name="Group 24">
              <a:extLst>
                <a:ext uri="{FF2B5EF4-FFF2-40B4-BE49-F238E27FC236}">
                  <a16:creationId xmlns:a16="http://schemas.microsoft.com/office/drawing/2014/main" id="{BF50BDB2-06D5-4791-9E4D-ACCC50058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200" y="3733800"/>
              <a:ext cx="2833689" cy="1868488"/>
              <a:chOff x="1358" y="2283"/>
              <a:chExt cx="1785" cy="1177"/>
            </a:xfrm>
          </p:grpSpPr>
          <p:grpSp>
            <p:nvGrpSpPr>
              <p:cNvPr id="28682" name="Group 15">
                <a:extLst>
                  <a:ext uri="{FF2B5EF4-FFF2-40B4-BE49-F238E27FC236}">
                    <a16:creationId xmlns:a16="http://schemas.microsoft.com/office/drawing/2014/main" id="{F3EA1E68-DF09-403E-96D3-89F7B1BFD8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0" y="2683"/>
                <a:ext cx="1673" cy="777"/>
                <a:chOff x="2215" y="1949"/>
                <a:chExt cx="1125" cy="522"/>
              </a:xfrm>
            </p:grpSpPr>
            <p:sp>
              <p:nvSpPr>
                <p:cNvPr id="28684" name="Oval 12">
                  <a:extLst>
                    <a:ext uri="{FF2B5EF4-FFF2-40B4-BE49-F238E27FC236}">
                      <a16:creationId xmlns:a16="http://schemas.microsoft.com/office/drawing/2014/main" id="{3F727680-6B7B-4F44-BD01-524F800B5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9" y="1949"/>
                  <a:ext cx="753" cy="322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de-DE" altLang="en-US" sz="1200">
                    <a:latin typeface="Palatino" charset="0"/>
                  </a:endParaRPr>
                </a:p>
              </p:txBody>
            </p:sp>
            <p:sp>
              <p:nvSpPr>
                <p:cNvPr id="28685" name="Rectangle 13">
                  <a:extLst>
                    <a:ext uri="{FF2B5EF4-FFF2-40B4-BE49-F238E27FC236}">
                      <a16:creationId xmlns:a16="http://schemas.microsoft.com/office/drawing/2014/main" id="{02F6B02F-069E-4810-AB50-FCB05357A4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5" y="2288"/>
                  <a:ext cx="1125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" charset="0"/>
                    </a:rPr>
                    <a:t>DoHomework</a:t>
                  </a:r>
                  <a:endParaRPr lang="en-US" altLang="en-US" sz="1200">
                    <a:latin typeface="Palatino" charset="0"/>
                  </a:endParaRPr>
                </a:p>
              </p:txBody>
            </p:sp>
          </p:grpSp>
          <p:sp>
            <p:nvSpPr>
              <p:cNvPr id="28683" name="Line 14">
                <a:extLst>
                  <a:ext uri="{FF2B5EF4-FFF2-40B4-BE49-F238E27FC236}">
                    <a16:creationId xmlns:a16="http://schemas.microsoft.com/office/drawing/2014/main" id="{45826252-A6CC-4340-AFA7-12BB230EF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8" y="2283"/>
                <a:ext cx="367" cy="3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974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Bild 37" descr="Composite.pdf">
            <a:extLst>
              <a:ext uri="{FF2B5EF4-FFF2-40B4-BE49-F238E27FC236}">
                <a16:creationId xmlns:a16="http://schemas.microsoft.com/office/drawing/2014/main" id="{B922F280-5EC9-4F87-9B81-2DADD007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1911350"/>
            <a:ext cx="579755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>
            <a:extLst>
              <a:ext uri="{FF2B5EF4-FFF2-40B4-BE49-F238E27FC236}">
                <a16:creationId xmlns:a16="http://schemas.microsoft.com/office/drawing/2014/main" id="{AB02B5AE-EC1B-49FF-8480-C427AB28F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153400" cy="863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Review of Class Diagrams</a:t>
            </a:r>
          </a:p>
        </p:txBody>
      </p:sp>
      <p:sp>
        <p:nvSpPr>
          <p:cNvPr id="30724" name="AutoShape 35">
            <a:extLst>
              <a:ext uri="{FF2B5EF4-FFF2-40B4-BE49-F238E27FC236}">
                <a16:creationId xmlns:a16="http://schemas.microsoft.com/office/drawing/2014/main" id="{E0C9F9D2-3CB0-46D1-B030-A047FF1DB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733800"/>
            <a:ext cx="914400" cy="609600"/>
          </a:xfrm>
          <a:prstGeom prst="wedgeRoundRectCallout">
            <a:avLst>
              <a:gd name="adj1" fmla="val 81944"/>
              <a:gd name="adj2" fmla="val 10390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</a:p>
        </p:txBody>
      </p:sp>
      <p:sp>
        <p:nvSpPr>
          <p:cNvPr id="30725" name="AutoShape 36">
            <a:extLst>
              <a:ext uri="{FF2B5EF4-FFF2-40B4-BE49-F238E27FC236}">
                <a16:creationId xmlns:a16="http://schemas.microsoft.com/office/drawing/2014/main" id="{2ED8ED87-5021-4F47-A35E-CE57D9CEC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429000"/>
            <a:ext cx="1981200" cy="609600"/>
          </a:xfrm>
          <a:prstGeom prst="wedgeRoundRectCallout">
            <a:avLst>
              <a:gd name="adj1" fmla="val -45079"/>
              <a:gd name="adj2" fmla="val 8359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cs typeface="Helvetica" panose="020B0604020202020204" pitchFamily="34" charset="0"/>
              </a:rPr>
              <a:t>Association End</a:t>
            </a:r>
            <a:br>
              <a:rPr lang="en-US" altLang="en-US" sz="20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en-US" sz="2000">
                <a:latin typeface="Helvetica" panose="020B0604020202020204" pitchFamily="34" charset="0"/>
                <a:cs typeface="Helvetica" panose="020B0604020202020204" pitchFamily="34" charset="0"/>
              </a:rPr>
              <a:t> Name (Role)</a:t>
            </a:r>
          </a:p>
        </p:txBody>
      </p:sp>
      <p:sp>
        <p:nvSpPr>
          <p:cNvPr id="30726" name="AutoShape 37">
            <a:extLst>
              <a:ext uri="{FF2B5EF4-FFF2-40B4-BE49-F238E27FC236}">
                <a16:creationId xmlns:a16="http://schemas.microsoft.com/office/drawing/2014/main" id="{7DB6C35D-50EA-425B-AD6B-85B6AFB73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066800"/>
            <a:ext cx="1574800" cy="609600"/>
          </a:xfrm>
          <a:prstGeom prst="wedgeRoundRectCallout">
            <a:avLst>
              <a:gd name="adj1" fmla="val -92843"/>
              <a:gd name="adj2" fmla="val 118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Multiplicity</a:t>
            </a:r>
          </a:p>
        </p:txBody>
      </p:sp>
      <p:sp>
        <p:nvSpPr>
          <p:cNvPr id="30727" name="Text Box 44">
            <a:extLst>
              <a:ext uri="{FF2B5EF4-FFF2-40B4-BE49-F238E27FC236}">
                <a16:creationId xmlns:a16="http://schemas.microsoft.com/office/drawing/2014/main" id="{4F94B856-2F21-4977-80EF-216B2F2BC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4" y="5638801"/>
            <a:ext cx="7292975" cy="46196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" charset="0"/>
              </a:rPr>
              <a:t>Class diagrams represent the structure of the system</a:t>
            </a:r>
          </a:p>
        </p:txBody>
      </p:sp>
      <p:sp>
        <p:nvSpPr>
          <p:cNvPr id="30728" name="AutoShape 37">
            <a:extLst>
              <a:ext uri="{FF2B5EF4-FFF2-40B4-BE49-F238E27FC236}">
                <a16:creationId xmlns:a16="http://schemas.microsoft.com/office/drawing/2014/main" id="{16BDD256-57EE-431B-8954-3CE77939F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953000"/>
            <a:ext cx="1828800" cy="609600"/>
          </a:xfrm>
          <a:prstGeom prst="wedgeRoundRectCallout">
            <a:avLst>
              <a:gd name="adj1" fmla="val -51778"/>
              <a:gd name="adj2" fmla="val -9791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Aggregation</a:t>
            </a:r>
          </a:p>
        </p:txBody>
      </p:sp>
      <p:sp>
        <p:nvSpPr>
          <p:cNvPr id="30729" name="AutoShape 37">
            <a:extLst>
              <a:ext uri="{FF2B5EF4-FFF2-40B4-BE49-F238E27FC236}">
                <a16:creationId xmlns:a16="http://schemas.microsoft.com/office/drawing/2014/main" id="{00633DC6-6FAC-4DCF-B563-1E4AFC47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438400"/>
            <a:ext cx="1574800" cy="609600"/>
          </a:xfrm>
          <a:prstGeom prst="wedgeRoundRectCallout">
            <a:avLst>
              <a:gd name="adj1" fmla="val 105546"/>
              <a:gd name="adj2" fmla="val 2500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53324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D34B000-7751-48A7-B298-48E15A8BE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Actor vs Class vs Object</a:t>
            </a:r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FE7E2A02-ECF4-42B5-8A86-DF448E910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FF3300"/>
                </a:solidFill>
                <a:ea typeface="ＭＳ Ｐゴシック" panose="020B0600070205080204" pitchFamily="34" charset="-128"/>
              </a:rPr>
              <a:t>Actor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 entity outside the system to be modeled, interacting with the system (“Passenger”)</a:t>
            </a:r>
          </a:p>
          <a:p>
            <a:r>
              <a:rPr lang="en-US" altLang="en-US" b="1">
                <a:solidFill>
                  <a:srgbClr val="FF3300"/>
                </a:solidFill>
                <a:ea typeface="ＭＳ Ｐゴシック" panose="020B0600070205080204" pitchFamily="34" charset="-128"/>
              </a:rPr>
              <a:t>Class</a:t>
            </a:r>
            <a:endParaRPr lang="en-US" altLang="en-US" b="1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 abstraction modeling an entity in the application or solution domain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class is part of the system model (“User”, “Ticket distributor”, “Server”)</a:t>
            </a:r>
          </a:p>
          <a:p>
            <a:r>
              <a:rPr lang="en-US" altLang="en-US" b="1">
                <a:solidFill>
                  <a:srgbClr val="FF3300"/>
                </a:solidFill>
                <a:ea typeface="ＭＳ Ｐゴシック" panose="020B0600070205080204" pitchFamily="34" charset="-128"/>
              </a:rPr>
              <a:t>Object</a:t>
            </a:r>
            <a:endParaRPr lang="en-US" altLang="en-US" b="1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specific instance of a class (“Joe, the passenger who is purchasing a ticket from the ticket distributor”).  </a:t>
            </a:r>
          </a:p>
        </p:txBody>
      </p:sp>
    </p:spTree>
    <p:extLst>
      <p:ext uri="{BB962C8B-B14F-4D97-AF65-F5344CB8AC3E}">
        <p14:creationId xmlns:p14="http://schemas.microsoft.com/office/powerpoint/2010/main" val="17982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Relationships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method to reduce complexity</a:t>
            </a:r>
          </a:p>
          <a:p>
            <a:pPr lvl="1"/>
            <a:r>
              <a:rPr lang="en-US" dirty="0"/>
              <a:t>Adding events</a:t>
            </a:r>
          </a:p>
        </p:txBody>
      </p:sp>
    </p:spTree>
    <p:extLst>
      <p:ext uri="{BB962C8B-B14F-4D97-AF65-F5344CB8AC3E}">
        <p14:creationId xmlns:p14="http://schemas.microsoft.com/office/powerpoint/2010/main" val="137679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is a watch that can function as a calculator</a:t>
            </a:r>
          </a:p>
          <a:p>
            <a:r>
              <a:rPr lang="en-US" dirty="0"/>
              <a:t>Class </a:t>
            </a:r>
            <a:r>
              <a:rPr lang="en-US" dirty="0" err="1"/>
              <a:t>CalculatorWatch</a:t>
            </a:r>
            <a:r>
              <a:rPr lang="en-US" dirty="0"/>
              <a:t> refines (</a:t>
            </a:r>
            <a:r>
              <a:rPr lang="en-US" b="1" dirty="0"/>
              <a:t>inherits</a:t>
            </a:r>
            <a:r>
              <a:rPr lang="en-US" dirty="0"/>
              <a:t>) class Watch</a:t>
            </a:r>
          </a:p>
          <a:p>
            <a:r>
              <a:rPr lang="en-US" dirty="0"/>
              <a:t>Generalization class is called the </a:t>
            </a:r>
            <a:r>
              <a:rPr lang="en-US" b="1" dirty="0"/>
              <a:t>Superclass</a:t>
            </a:r>
            <a:endParaRPr lang="en-US" dirty="0"/>
          </a:p>
          <a:p>
            <a:r>
              <a:rPr lang="en-US" dirty="0"/>
              <a:t>The specialized class is the </a:t>
            </a:r>
            <a:r>
              <a:rPr lang="en-US" b="1" dirty="0"/>
              <a:t>Subclass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90" y="3790837"/>
            <a:ext cx="9348419" cy="30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92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method to reduce complexity by adding more detail to a generic use case.</a:t>
            </a:r>
          </a:p>
        </p:txBody>
      </p:sp>
    </p:spTree>
    <p:extLst>
      <p:ext uri="{BB962C8B-B14F-4D97-AF65-F5344CB8AC3E}">
        <p14:creationId xmlns:p14="http://schemas.microsoft.com/office/powerpoint/2010/main" val="90521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instance of a use case describing a concrete set of actions</a:t>
            </a:r>
          </a:p>
          <a:p>
            <a:r>
              <a:rPr lang="en-US" dirty="0"/>
              <a:t>Scenario Template</a:t>
            </a:r>
          </a:p>
          <a:p>
            <a:pPr lvl="1"/>
            <a:r>
              <a:rPr lang="en-US" dirty="0"/>
              <a:t>Name: Unique name for reference.</a:t>
            </a:r>
          </a:p>
          <a:p>
            <a:pPr lvl="1"/>
            <a:r>
              <a:rPr lang="en-US" dirty="0"/>
              <a:t>Participating Actors: Which actor instances are involved in the scenario.</a:t>
            </a:r>
          </a:p>
          <a:p>
            <a:pPr lvl="1"/>
            <a:r>
              <a:rPr lang="en-US" dirty="0"/>
              <a:t>Flow of Events: Description of the sequence of events step by step.</a:t>
            </a:r>
          </a:p>
        </p:txBody>
      </p:sp>
    </p:spTree>
    <p:extLst>
      <p:ext uri="{BB962C8B-B14F-4D97-AF65-F5344CB8AC3E}">
        <p14:creationId xmlns:p14="http://schemas.microsoft.com/office/powerpoint/2010/main" val="58166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class that exists only to share attributes and operations</a:t>
            </a:r>
          </a:p>
          <a:p>
            <a:r>
              <a:rPr lang="en-US" dirty="0"/>
              <a:t>Is not meant to be initialized</a:t>
            </a:r>
          </a:p>
          <a:p>
            <a:r>
              <a:rPr lang="en-US" dirty="0"/>
              <a:t>Introduced to reduce complexity in the model or promote reuse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"/>
          <a:stretch/>
        </p:blipFill>
        <p:spPr>
          <a:xfrm>
            <a:off x="1673678" y="3940743"/>
            <a:ext cx="8844643" cy="27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define what an instance can do</a:t>
            </a:r>
          </a:p>
          <a:p>
            <a:pPr lvl="1"/>
            <a:r>
              <a:rPr lang="en-US" dirty="0" err="1"/>
              <a:t>SetDate</a:t>
            </a:r>
            <a:r>
              <a:rPr lang="en-US" dirty="0"/>
              <a:t>(d) in Watch applies to both, but </a:t>
            </a:r>
            <a:r>
              <a:rPr lang="en-US" dirty="0" err="1"/>
              <a:t>InputNumber</a:t>
            </a:r>
            <a:r>
              <a:rPr lang="en-US" dirty="0"/>
              <a:t>(n) only applies to subclass</a:t>
            </a:r>
          </a:p>
          <a:p>
            <a:r>
              <a:rPr lang="en-US" dirty="0"/>
              <a:t>Attributes are named slots in an instance where values are stored</a:t>
            </a:r>
          </a:p>
          <a:p>
            <a:pPr lvl="1"/>
            <a:r>
              <a:rPr lang="en-US" dirty="0"/>
              <a:t>Ex: Watches have time and date attributes, and </a:t>
            </a:r>
            <a:r>
              <a:rPr lang="en-US" dirty="0" err="1"/>
              <a:t>CalculatorWatches</a:t>
            </a:r>
            <a:r>
              <a:rPr lang="en-US" dirty="0"/>
              <a:t> also have a </a:t>
            </a:r>
            <a:r>
              <a:rPr lang="en-US" dirty="0" err="1"/>
              <a:t>calculatorState</a:t>
            </a:r>
            <a:r>
              <a:rPr lang="en-US" dirty="0"/>
              <a:t> attribute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52" t="3676" r="11822" b="11661"/>
          <a:stretch/>
        </p:blipFill>
        <p:spPr>
          <a:xfrm>
            <a:off x="5138056" y="4261756"/>
            <a:ext cx="7053944" cy="25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5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of a class, and has an identity and stores attribute values</a:t>
            </a:r>
          </a:p>
          <a:p>
            <a:r>
              <a:rPr lang="en-US" dirty="0"/>
              <a:t>Each object belongs to exactly one class</a:t>
            </a:r>
          </a:p>
          <a:p>
            <a:r>
              <a:rPr lang="en-US" dirty="0"/>
              <a:t>In UML, instances are depicted by rectangles with </a:t>
            </a:r>
            <a:r>
              <a:rPr lang="en-US" u="sng" dirty="0"/>
              <a:t>underlined names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t="2407" r="539" b="4011"/>
          <a:stretch/>
        </p:blipFill>
        <p:spPr>
          <a:xfrm>
            <a:off x="838200" y="3331028"/>
            <a:ext cx="10466615" cy="3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6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representing a type of event for which the system has a common response</a:t>
            </a:r>
          </a:p>
          <a:p>
            <a:r>
              <a:rPr lang="en-US" dirty="0"/>
              <a:t>An </a:t>
            </a:r>
            <a:r>
              <a:rPr lang="en-US" b="1" dirty="0"/>
              <a:t>event </a:t>
            </a:r>
            <a:r>
              <a:rPr lang="en-US" dirty="0"/>
              <a:t>is an instance of an event class, and is a relevant occurrence in the system</a:t>
            </a:r>
          </a:p>
          <a:p>
            <a:pPr lvl="1"/>
            <a:r>
              <a:rPr lang="en-US" dirty="0"/>
              <a:t>Ex: user input, time-out, send a message between objects,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8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message is made of a name and a number of arguments</a:t>
            </a:r>
          </a:p>
          <a:p>
            <a:r>
              <a:rPr lang="en-US" dirty="0"/>
              <a:t>Sending a message is the process used by objects to call the execution of an operation of another object</a:t>
            </a:r>
          </a:p>
          <a:p>
            <a:pPr lvl="1"/>
            <a:r>
              <a:rPr lang="en-US" dirty="0"/>
              <a:t>Receiving object matches the message name to one of its operations, passes any arguments to it, and returns results to the sender</a:t>
            </a:r>
          </a:p>
          <a:p>
            <a:r>
              <a:rPr lang="en-US" dirty="0"/>
              <a:t>Like objects, messages are instances, and represent </a:t>
            </a:r>
            <a:r>
              <a:rPr lang="en-US"/>
              <a:t>concrete occurrences </a:t>
            </a:r>
            <a:r>
              <a:rPr lang="en-US" dirty="0"/>
              <a:t>in the system</a:t>
            </a:r>
          </a:p>
        </p:txBody>
      </p:sp>
    </p:spTree>
    <p:extLst>
      <p:ext uri="{BB962C8B-B14F-4D97-AF65-F5344CB8AC3E}">
        <p14:creationId xmlns:p14="http://schemas.microsoft.com/office/powerpoint/2010/main" val="62801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87011"/>
            <a:ext cx="9999133" cy="53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1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1378</Words>
  <Application>Microsoft Office PowerPoint</Application>
  <PresentationFormat>Widescreen</PresentationFormat>
  <Paragraphs>220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ＭＳ Ｐゴシック</vt:lpstr>
      <vt:lpstr>Arial</vt:lpstr>
      <vt:lpstr>Calibri</vt:lpstr>
      <vt:lpstr>Calibri Light</vt:lpstr>
      <vt:lpstr>Courier</vt:lpstr>
      <vt:lpstr>Helvetica</vt:lpstr>
      <vt:lpstr>Palatino</vt:lpstr>
      <vt:lpstr>Times</vt:lpstr>
      <vt:lpstr>Verdana</vt:lpstr>
      <vt:lpstr>Office Theme</vt:lpstr>
      <vt:lpstr>PowerPoint Presentation</vt:lpstr>
      <vt:lpstr>Class</vt:lpstr>
      <vt:lpstr>Inheritance</vt:lpstr>
      <vt:lpstr>Abstract classes</vt:lpstr>
      <vt:lpstr>Parts of a class</vt:lpstr>
      <vt:lpstr>Objects</vt:lpstr>
      <vt:lpstr>Event Classes</vt:lpstr>
      <vt:lpstr>Messages</vt:lpstr>
      <vt:lpstr>Events example</vt:lpstr>
      <vt:lpstr>Object-Oriented Modeling</vt:lpstr>
      <vt:lpstr>Object-Oriented Modeling</vt:lpstr>
      <vt:lpstr>Falsification and Prototyping</vt:lpstr>
      <vt:lpstr>UML Diagrams</vt:lpstr>
      <vt:lpstr>Use case Diagrams</vt:lpstr>
      <vt:lpstr>Textual Use Cases</vt:lpstr>
      <vt:lpstr>Name and Participating Actors</vt:lpstr>
      <vt:lpstr>Entry Conditions and Flow of events</vt:lpstr>
      <vt:lpstr>Exit Conditions and Quality Requirements</vt:lpstr>
      <vt:lpstr>Review of Use Case Diagrams:  3 Important Terms</vt:lpstr>
      <vt:lpstr>Actor</vt:lpstr>
      <vt:lpstr>Use Case</vt:lpstr>
      <vt:lpstr>Use Case Model</vt:lpstr>
      <vt:lpstr>Uses Cases can be related</vt:lpstr>
      <vt:lpstr>The &lt;&lt;extend&gt;&gt; Relationship</vt:lpstr>
      <vt:lpstr>The &lt;&lt;include&gt;&gt; Relationship</vt:lpstr>
      <vt:lpstr>Textual Use Case  Description Example</vt:lpstr>
      <vt:lpstr>Review of Class Diagrams</vt:lpstr>
      <vt:lpstr>Actor vs Class vs Object</vt:lpstr>
      <vt:lpstr>Extended Relationships </vt:lpstr>
      <vt:lpstr>Inheritance Relationship</vt:lpstr>
      <vt:lpstr>Scenarios </vt:lpstr>
    </vt:vector>
  </TitlesOfParts>
  <Company>University of North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Schrader (DESCHR0250)</dc:creator>
  <cp:lastModifiedBy>kyle remillard</cp:lastModifiedBy>
  <cp:revision>11</cp:revision>
  <dcterms:created xsi:type="dcterms:W3CDTF">2018-02-07T19:32:19Z</dcterms:created>
  <dcterms:modified xsi:type="dcterms:W3CDTF">2018-02-09T19:12:27Z</dcterms:modified>
</cp:coreProperties>
</file>