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28FA71-3A18-48C0-980F-4B68F7F63042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93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4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0278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8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4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66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70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0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34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2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70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D334354-5A65-8869-5900-57D0A227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B28D-79D4-BFD6-241C-EBF1F8F10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5873371" cy="1861728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Part 2: Anytime Scheduler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Big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3611-A703-9F97-68B1-7B398DDEB7A9}"/>
              </a:ext>
            </a:extLst>
          </p:cNvPr>
          <p:cNvSpPr txBox="1"/>
          <p:nvPr/>
        </p:nvSpPr>
        <p:spPr>
          <a:xfrm>
            <a:off x="320039" y="2117558"/>
            <a:ext cx="5873371" cy="2585323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Anytime, forward-searching, depth-bounded scheduling,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Utility-driven using Expected Utility (EU)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Generates sequences of TRANSFORM &amp; TRANSFER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Balances immediate gains vs. long-term planning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8E52A-CEBB-D009-C204-BBA3F197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B7B52-3F56-987C-EA7C-34547A18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93C11554-403D-4609-5C81-98A9D5D6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3D953-33BB-38F4-F98A-19FFFBF6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5166361" cy="620863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State Quality Function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69E62-EEBA-DEEE-5A4B-2EE7D8554AB8}"/>
              </a:ext>
            </a:extLst>
          </p:cNvPr>
          <p:cNvSpPr txBox="1"/>
          <p:nvPr/>
        </p:nvSpPr>
        <p:spPr>
          <a:xfrm>
            <a:off x="320039" y="2117558"/>
            <a:ext cx="6071334" cy="3693319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Q(c) = (1 / </a:t>
            </a:r>
            <a:r>
              <a:rPr lang="en-US" dirty="0" err="1">
                <a:solidFill>
                  <a:prstClr val="black"/>
                </a:solidFill>
              </a:rPr>
              <a:t>Population_c</a:t>
            </a:r>
            <a:r>
              <a:rPr lang="en-US" dirty="0">
                <a:solidFill>
                  <a:prstClr val="black"/>
                </a:solidFill>
              </a:rPr>
              <a:t>) × </a:t>
            </a:r>
            <a:r>
              <a:rPr lang="el-GR" dirty="0">
                <a:solidFill>
                  <a:prstClr val="black"/>
                </a:solidFill>
              </a:rPr>
              <a:t>Σ_</a:t>
            </a:r>
            <a:r>
              <a:rPr lang="en-US" dirty="0">
                <a:solidFill>
                  <a:prstClr val="black"/>
                </a:solidFill>
              </a:rPr>
              <a:t>r </a:t>
            </a:r>
            <a:r>
              <a:rPr lang="en-US" dirty="0" err="1">
                <a:solidFill>
                  <a:prstClr val="black"/>
                </a:solidFill>
              </a:rPr>
              <a:t>w_r</a:t>
            </a:r>
            <a:r>
              <a:rPr lang="en-US" dirty="0">
                <a:solidFill>
                  <a:prstClr val="black"/>
                </a:solidFill>
              </a:rPr>
              <a:t> × (</a:t>
            </a:r>
            <a:r>
              <a:rPr lang="en-US" dirty="0" err="1">
                <a:solidFill>
                  <a:prstClr val="black"/>
                </a:solidFill>
              </a:rPr>
              <a:t>A_r</a:t>
            </a:r>
            <a:r>
              <a:rPr lang="en-US" dirty="0">
                <a:solidFill>
                  <a:prstClr val="black"/>
                </a:solidFill>
              </a:rPr>
              <a:t> − </a:t>
            </a:r>
            <a:r>
              <a:rPr lang="en-US" dirty="0" err="1">
                <a:solidFill>
                  <a:prstClr val="black"/>
                </a:solidFill>
              </a:rPr>
              <a:t>b_r</a:t>
            </a:r>
            <a:r>
              <a:rPr lang="en-US" dirty="0">
                <a:solidFill>
                  <a:prstClr val="black"/>
                </a:solidFill>
              </a:rPr>
              <a:t> × </a:t>
            </a:r>
            <a:r>
              <a:rPr lang="en-US" dirty="0" err="1">
                <a:solidFill>
                  <a:prstClr val="black"/>
                </a:solidFill>
              </a:rPr>
              <a:t>Population_c</a:t>
            </a:r>
            <a:r>
              <a:rPr lang="en-US" dirty="0">
                <a:solidFill>
                  <a:prstClr val="black"/>
                </a:solidFill>
              </a:rPr>
              <a:t>)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Per-capita normalization for fair comparison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Baseline </a:t>
            </a:r>
            <a:r>
              <a:rPr lang="en-US" dirty="0" err="1">
                <a:solidFill>
                  <a:prstClr val="black"/>
                </a:solidFill>
              </a:rPr>
              <a:t>b_r</a:t>
            </a:r>
            <a:r>
              <a:rPr lang="en-US" dirty="0">
                <a:solidFill>
                  <a:prstClr val="black"/>
                </a:solidFill>
              </a:rPr>
              <a:t> from real-world per-capita data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Weights </a:t>
            </a:r>
            <a:r>
              <a:rPr lang="en-US" dirty="0" err="1">
                <a:solidFill>
                  <a:prstClr val="black"/>
                </a:solidFill>
              </a:rPr>
              <a:t>w_r</a:t>
            </a:r>
            <a:r>
              <a:rPr lang="en-US" dirty="0">
                <a:solidFill>
                  <a:prstClr val="black"/>
                </a:solidFill>
              </a:rPr>
              <a:t> reflect resource importance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18021-DAB3-938E-AAC7-F17C2FD8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9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DA53C-6E40-8EA2-B85A-6493953E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15ED0FB-934E-CE74-4B7F-83ABEF4D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6B80-5DAF-238C-D25A-DDD32B33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3667499" cy="649143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Frontier Design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840BF-B6DB-85D8-BE7E-A1DC8FF719B0}"/>
              </a:ext>
            </a:extLst>
          </p:cNvPr>
          <p:cNvSpPr txBox="1"/>
          <p:nvPr/>
        </p:nvSpPr>
        <p:spPr>
          <a:xfrm>
            <a:off x="320039" y="2117559"/>
            <a:ext cx="5775961" cy="4524315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Max-heap on Expected Utility (EU) via negative EU in </a:t>
            </a:r>
            <a:r>
              <a:rPr lang="en-US" dirty="0" err="1">
                <a:solidFill>
                  <a:prstClr val="black"/>
                </a:solidFill>
              </a:rPr>
              <a:t>heapq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Tie-breaker counter to avoid Schedule comparisons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Heap entry: (-EU, counter, Schedule, World, </a:t>
            </a:r>
            <a:r>
              <a:rPr lang="en-US" dirty="0" err="1">
                <a:solidFill>
                  <a:prstClr val="black"/>
                </a:solidFill>
              </a:rPr>
              <a:t>step_EUs</a:t>
            </a:r>
            <a:r>
              <a:rPr lang="en-US" dirty="0">
                <a:solidFill>
                  <a:prstClr val="black"/>
                </a:solidFill>
              </a:rPr>
              <a:t>)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Beam width limits frontier size for tractable search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DAC6D-1D09-139C-9921-213A3F4B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8AF82-C451-A5A7-FBFA-60A399CC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11B7D85-61F1-2D63-F813-FD8742A9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8FFE-34E6-7B51-16DA-6F6446E3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6071334" cy="1205325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Search Strategy Rationale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BC1B2-73BD-B15A-CED3-021990CBA697}"/>
              </a:ext>
            </a:extLst>
          </p:cNvPr>
          <p:cNvSpPr txBox="1"/>
          <p:nvPr/>
        </p:nvSpPr>
        <p:spPr>
          <a:xfrm>
            <a:off x="320039" y="2117559"/>
            <a:ext cx="5775961" cy="3693319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Beam search: width-limited best-first exploration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Greedy best-first: beam → ∞ for pure EU maximization Iterative Deepening DFS: depth-limited DFS with increasing bound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Trade-offs: coverage vs. computation vs. plan depth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17C21-868D-661A-3243-050FA303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</TotalTime>
  <Words>201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Neue Haas Grotesk Text Pro</vt:lpstr>
      <vt:lpstr>Main Event</vt:lpstr>
      <vt:lpstr>Part 2: Anytime Scheduler  Big Picture</vt:lpstr>
      <vt:lpstr>State Quality Function </vt:lpstr>
      <vt:lpstr>Frontier Design </vt:lpstr>
      <vt:lpstr>Search Strategy Rationale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 Kyle D</dc:creator>
  <cp:lastModifiedBy>Sanchez, Kyle D</cp:lastModifiedBy>
  <cp:revision>1</cp:revision>
  <dcterms:created xsi:type="dcterms:W3CDTF">2025-08-04T19:21:05Z</dcterms:created>
  <dcterms:modified xsi:type="dcterms:W3CDTF">2025-08-04T19:47:23Z</dcterms:modified>
</cp:coreProperties>
</file>