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28FA71-3A18-48C0-980F-4B68F7F63042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093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016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0492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40278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98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941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466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70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81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603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6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2334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927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9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870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2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9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AD334354-5A65-8869-5900-57D0A2274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rgbClr val="CC9900"/>
          </a:solidFill>
          <a:ln>
            <a:solidFill>
              <a:srgbClr val="CC99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8B28D-79D4-BFD6-241C-EBF1F8F10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0"/>
            <a:ext cx="5873371" cy="1861728"/>
          </a:xfrm>
          <a:ln>
            <a:solidFill>
              <a:srgbClr val="CC9900"/>
            </a:solidFill>
          </a:ln>
        </p:spPr>
        <p:txBody>
          <a:bodyPr anchor="t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Part 2: Anytime Scheduler</a:t>
            </a:r>
            <a:br>
              <a:rPr lang="en-US" sz="4400" dirty="0">
                <a:solidFill>
                  <a:schemeClr val="bg1"/>
                </a:solidFill>
              </a:rPr>
            </a:b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Big Picture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A3611-A703-9F97-68B1-7B398DDEB7A9}"/>
              </a:ext>
            </a:extLst>
          </p:cNvPr>
          <p:cNvSpPr txBox="1"/>
          <p:nvPr/>
        </p:nvSpPr>
        <p:spPr>
          <a:xfrm>
            <a:off x="320039" y="2117558"/>
            <a:ext cx="5873371" cy="2585323"/>
          </a:xfrm>
          <a:prstGeom prst="rect">
            <a:avLst/>
          </a:prstGeom>
          <a:noFill/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Anytime, forward-searching, depth-bounded scheduling,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Utility-driven using Expected Utility (EU)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Generates sequences of TRANSFORM &amp; TRANSFER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Balances immediate gains vs. long-term planning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B8E52A-CEBB-D009-C204-BBA3F197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003" y="5529032"/>
            <a:ext cx="2639977" cy="13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DB7B52-3F56-987C-EA7C-34547A18A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93C11554-403D-4609-5C81-98A9D5D652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  <a:ln>
            <a:solidFill>
              <a:srgbClr val="CC99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C3D953-33BB-38F4-F98A-19FFFBF66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0"/>
            <a:ext cx="5166361" cy="620863"/>
          </a:xfrm>
          <a:ln>
            <a:solidFill>
              <a:srgbClr val="CC9900"/>
            </a:solidFill>
          </a:ln>
        </p:spPr>
        <p:txBody>
          <a:bodyPr anchor="t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State Quality Function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69E62-EEBA-DEEE-5A4B-2EE7D8554AB8}"/>
              </a:ext>
            </a:extLst>
          </p:cNvPr>
          <p:cNvSpPr txBox="1"/>
          <p:nvPr/>
        </p:nvSpPr>
        <p:spPr>
          <a:xfrm>
            <a:off x="320039" y="2117558"/>
            <a:ext cx="6071334" cy="3693319"/>
          </a:xfrm>
          <a:prstGeom prst="rect">
            <a:avLst/>
          </a:prstGeom>
          <a:noFill/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Q(c) = (1 / </a:t>
            </a:r>
            <a:r>
              <a:rPr lang="en-US" dirty="0" err="1">
                <a:solidFill>
                  <a:prstClr val="black"/>
                </a:solidFill>
              </a:rPr>
              <a:t>Population_c</a:t>
            </a:r>
            <a:r>
              <a:rPr lang="en-US" dirty="0">
                <a:solidFill>
                  <a:prstClr val="black"/>
                </a:solidFill>
              </a:rPr>
              <a:t>) × </a:t>
            </a:r>
            <a:r>
              <a:rPr lang="el-GR" dirty="0">
                <a:solidFill>
                  <a:prstClr val="black"/>
                </a:solidFill>
              </a:rPr>
              <a:t>Σ_</a:t>
            </a:r>
            <a:r>
              <a:rPr lang="en-US" dirty="0">
                <a:solidFill>
                  <a:prstClr val="black"/>
                </a:solidFill>
              </a:rPr>
              <a:t>r </a:t>
            </a:r>
            <a:r>
              <a:rPr lang="en-US" dirty="0" err="1">
                <a:solidFill>
                  <a:prstClr val="black"/>
                </a:solidFill>
              </a:rPr>
              <a:t>w_r</a:t>
            </a:r>
            <a:r>
              <a:rPr lang="en-US" dirty="0">
                <a:solidFill>
                  <a:prstClr val="black"/>
                </a:solidFill>
              </a:rPr>
              <a:t> × (</a:t>
            </a:r>
            <a:r>
              <a:rPr lang="en-US" dirty="0" err="1">
                <a:solidFill>
                  <a:prstClr val="black"/>
                </a:solidFill>
              </a:rPr>
              <a:t>A_r</a:t>
            </a:r>
            <a:r>
              <a:rPr lang="en-US" dirty="0">
                <a:solidFill>
                  <a:prstClr val="black"/>
                </a:solidFill>
              </a:rPr>
              <a:t> − </a:t>
            </a:r>
            <a:r>
              <a:rPr lang="en-US" dirty="0" err="1">
                <a:solidFill>
                  <a:prstClr val="black"/>
                </a:solidFill>
              </a:rPr>
              <a:t>b_r</a:t>
            </a:r>
            <a:r>
              <a:rPr lang="en-US" dirty="0">
                <a:solidFill>
                  <a:prstClr val="black"/>
                </a:solidFill>
              </a:rPr>
              <a:t> × </a:t>
            </a:r>
            <a:r>
              <a:rPr lang="en-US" dirty="0" err="1">
                <a:solidFill>
                  <a:prstClr val="black"/>
                </a:solidFill>
              </a:rPr>
              <a:t>Population_c</a:t>
            </a:r>
            <a:r>
              <a:rPr lang="en-US" dirty="0">
                <a:solidFill>
                  <a:prstClr val="black"/>
                </a:solidFill>
              </a:rPr>
              <a:t>)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Per-capita normalization for fair comparison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Baseline </a:t>
            </a:r>
            <a:r>
              <a:rPr lang="en-US" dirty="0" err="1">
                <a:solidFill>
                  <a:prstClr val="black"/>
                </a:solidFill>
              </a:rPr>
              <a:t>b_r</a:t>
            </a:r>
            <a:r>
              <a:rPr lang="en-US" dirty="0">
                <a:solidFill>
                  <a:prstClr val="black"/>
                </a:solidFill>
              </a:rPr>
              <a:t> from real-world per-capita data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Weights </a:t>
            </a:r>
            <a:r>
              <a:rPr lang="en-US" dirty="0" err="1">
                <a:solidFill>
                  <a:prstClr val="black"/>
                </a:solidFill>
              </a:rPr>
              <a:t>w_r</a:t>
            </a:r>
            <a:r>
              <a:rPr lang="en-US" dirty="0">
                <a:solidFill>
                  <a:prstClr val="black"/>
                </a:solidFill>
              </a:rPr>
              <a:t> reflect resource importance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F18021-DAB3-938E-AAC7-F17C2FD8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003" y="5529032"/>
            <a:ext cx="2639977" cy="13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097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5DA53C-6E40-8EA2-B85A-6493953E7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F15ED0FB-934E-CE74-4B7F-83ABEF4D57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  <a:ln>
            <a:solidFill>
              <a:srgbClr val="CC99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5B6B80-5DAF-238C-D25A-DDD32B33A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0"/>
            <a:ext cx="3667499" cy="649143"/>
          </a:xfrm>
          <a:ln>
            <a:solidFill>
              <a:srgbClr val="CC9900"/>
            </a:solidFill>
          </a:ln>
        </p:spPr>
        <p:txBody>
          <a:bodyPr anchor="t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Frontier Design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840BF-B6DB-85D8-BE7E-A1DC8FF719B0}"/>
              </a:ext>
            </a:extLst>
          </p:cNvPr>
          <p:cNvSpPr txBox="1"/>
          <p:nvPr/>
        </p:nvSpPr>
        <p:spPr>
          <a:xfrm>
            <a:off x="320039" y="2117559"/>
            <a:ext cx="5775961" cy="4524315"/>
          </a:xfrm>
          <a:prstGeom prst="rect">
            <a:avLst/>
          </a:prstGeom>
          <a:noFill/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Max-heap on Expected Utility (EU) via negative EU in </a:t>
            </a:r>
            <a:r>
              <a:rPr lang="en-US" dirty="0" err="1">
                <a:solidFill>
                  <a:prstClr val="black"/>
                </a:solidFill>
              </a:rPr>
              <a:t>heapq</a:t>
            </a: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Tie-breaker counter to avoid Schedule comparisons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Heap entry: (-EU, counter, Schedule, World, </a:t>
            </a:r>
            <a:r>
              <a:rPr lang="en-US" dirty="0" err="1">
                <a:solidFill>
                  <a:prstClr val="black"/>
                </a:solidFill>
              </a:rPr>
              <a:t>step_EUs</a:t>
            </a:r>
            <a:r>
              <a:rPr lang="en-US" dirty="0">
                <a:solidFill>
                  <a:prstClr val="black"/>
                </a:solidFill>
              </a:rPr>
              <a:t>)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Beam width limits frontier size for tractable search</a:t>
            </a:r>
            <a:br>
              <a:rPr lang="en-US" dirty="0">
                <a:solidFill>
                  <a:prstClr val="black"/>
                </a:solidFill>
              </a:rPr>
            </a:br>
            <a:br>
              <a:rPr lang="en-US" dirty="0">
                <a:solidFill>
                  <a:prstClr val="black"/>
                </a:solidFill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2DAC6D-1D09-139C-9921-213A3F4B0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003" y="5529032"/>
            <a:ext cx="2639977" cy="13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69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38AF82-C451-A5A7-FBFA-60A399CC5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B11B7D85-61F1-2D63-F813-FD8742A9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  <a:ln>
            <a:solidFill>
              <a:srgbClr val="CC99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E8FFE-34E6-7B51-16DA-6F6446E37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0"/>
            <a:ext cx="6071334" cy="1205325"/>
          </a:xfrm>
          <a:ln>
            <a:solidFill>
              <a:srgbClr val="CC9900"/>
            </a:solidFill>
          </a:ln>
        </p:spPr>
        <p:txBody>
          <a:bodyPr anchor="t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Search Strategy Rationale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BC1B2-73BD-B15A-CED3-021990CBA697}"/>
              </a:ext>
            </a:extLst>
          </p:cNvPr>
          <p:cNvSpPr txBox="1"/>
          <p:nvPr/>
        </p:nvSpPr>
        <p:spPr>
          <a:xfrm>
            <a:off x="320039" y="2117559"/>
            <a:ext cx="5775961" cy="3693319"/>
          </a:xfrm>
          <a:prstGeom prst="rect">
            <a:avLst/>
          </a:prstGeom>
          <a:noFill/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Beam search: width-limited best-first exploration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Greedy best-first: beam → ∞ for pure EU maximization Iterative Deepening DFS: depth-limited DFS with increasing bound</a:t>
            </a: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>
              <a:solidFill>
                <a:schemeClr val="bg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Trade-offs: coverage vs. computation vs. plan depth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17C21-868D-661A-3243-050FA3031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003" y="5529032"/>
            <a:ext cx="2639977" cy="13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87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AE644E-B8EE-9E26-ACF4-65D161B9D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4BE4522A-7CCA-1414-D0AF-2F61630C9B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  <a:ln>
            <a:solidFill>
              <a:srgbClr val="CC99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D28F33-9CD8-E218-DB46-9AB6578AE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0"/>
            <a:ext cx="6071334" cy="1205325"/>
          </a:xfrm>
          <a:ln>
            <a:solidFill>
              <a:srgbClr val="CC9900"/>
            </a:solidFill>
          </a:ln>
        </p:spPr>
        <p:txBody>
          <a:bodyPr anchor="t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Test Case A – Balanced World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B0BD6-FA63-789A-723B-C176C2CF8EEE}"/>
              </a:ext>
            </a:extLst>
          </p:cNvPr>
          <p:cNvSpPr txBox="1"/>
          <p:nvPr/>
        </p:nvSpPr>
        <p:spPr>
          <a:xfrm>
            <a:off x="320039" y="2117559"/>
            <a:ext cx="5775961" cy="1754326"/>
          </a:xfrm>
          <a:prstGeom prst="rect">
            <a:avLst/>
          </a:prstGeom>
          <a:noFill/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“Case A is the default init_world.csv.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Populations 70-140, resources roughly proportional, no glaring shortages.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Impact" panose="020B080603090205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Params: depth 1, beam 200, γ 0.98, C = –5.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FDB10-6162-CB9F-AF4F-C885DEB6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003" y="5529032"/>
            <a:ext cx="2639977" cy="132896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F0AA86-1995-5869-47CD-1A095986C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56859"/>
              </p:ext>
            </p:extLst>
          </p:nvPr>
        </p:nvGraphicFramePr>
        <p:xfrm>
          <a:off x="320039" y="4195839"/>
          <a:ext cx="5419280" cy="15349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55459">
                  <a:extLst>
                    <a:ext uri="{9D8B030D-6E8A-4147-A177-3AD203B41FA5}">
                      <a16:colId xmlns:a16="http://schemas.microsoft.com/office/drawing/2014/main" val="3377752719"/>
                    </a:ext>
                  </a:extLst>
                </a:gridCol>
                <a:gridCol w="2363821">
                  <a:extLst>
                    <a:ext uri="{9D8B030D-6E8A-4147-A177-3AD203B41FA5}">
                      <a16:colId xmlns:a16="http://schemas.microsoft.com/office/drawing/2014/main" val="62422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EU after step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23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TRANSFORM Alloys ×25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30331"/>
                  </a:ext>
                </a:extLst>
              </a:tr>
              <a:tr h="422421">
                <a:tc>
                  <a:txBody>
                    <a:bodyPr/>
                    <a:lstStyle/>
                    <a:p>
                      <a:r>
                        <a:rPr lang="en-US" dirty="0"/>
                        <a:t>TRANSFORM Electronics ×5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+6.20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85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TRANSFER </a:t>
                      </a:r>
                      <a:r>
                        <a:rPr lang="en-US" dirty="0" err="1"/>
                        <a:t>AvailableLand</a:t>
                      </a:r>
                      <a:r>
                        <a:rPr lang="en-US" dirty="0"/>
                        <a:t> → 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–3.75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64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718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4E3A53-7F68-B3FC-5487-10EABB7C8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130DB33C-0EBF-7DB1-5F7E-3BE2CE33E7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  <a:ln>
            <a:solidFill>
              <a:srgbClr val="CC99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27F9B-36FB-936A-626F-3B5385CDE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0"/>
            <a:ext cx="6071334" cy="1205325"/>
          </a:xfrm>
          <a:ln>
            <a:solidFill>
              <a:srgbClr val="CC9900"/>
            </a:solidFill>
          </a:ln>
        </p:spPr>
        <p:txBody>
          <a:bodyPr anchor="t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Test Case B – Water-Scarce Atlantis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C3981-8C96-82D7-B6A4-A482F25913B5}"/>
              </a:ext>
            </a:extLst>
          </p:cNvPr>
          <p:cNvSpPr txBox="1"/>
          <p:nvPr/>
        </p:nvSpPr>
        <p:spPr>
          <a:xfrm>
            <a:off x="320039" y="2117559"/>
            <a:ext cx="5775961" cy="3139321"/>
          </a:xfrm>
          <a:prstGeom prst="rect">
            <a:avLst/>
          </a:prstGeom>
          <a:noFill/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Case B: we halve Atlantis’s water stock to create pressure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trade.Params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: depth 3, beam 100,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γ 0.95.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Impact" panose="020B080603090205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Three-step best schedule: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TRANSFER Water 50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Dinotopia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 to Atlantis (EU +12)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TRANSFORM Housing ×10 in Atlantis (EU +38)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TRANSFER Housing 5 back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Dinotopia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 (EU +45)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A07B5-2C91-5EA8-B954-F94161C09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003" y="5529032"/>
            <a:ext cx="2639977" cy="13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5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9427F6-9EE8-BCFC-C088-A1D4CE70A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71D7E1D0-8C4A-F2CC-776E-0698F8581D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  <a:ln>
            <a:solidFill>
              <a:srgbClr val="CC99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9FE80-E270-BD31-D3D0-C464D3321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1"/>
            <a:ext cx="6071334" cy="823940"/>
          </a:xfrm>
          <a:ln>
            <a:solidFill>
              <a:srgbClr val="CC9900"/>
            </a:solidFill>
          </a:ln>
        </p:spPr>
        <p:txBody>
          <a:bodyPr anchor="t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Anytime Behavior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F7A9B-4385-2FE8-0780-CCFBD779726E}"/>
              </a:ext>
            </a:extLst>
          </p:cNvPr>
          <p:cNvSpPr txBox="1"/>
          <p:nvPr/>
        </p:nvSpPr>
        <p:spPr>
          <a:xfrm>
            <a:off x="320039" y="2117559"/>
            <a:ext cx="5775961" cy="3139321"/>
          </a:xfrm>
          <a:prstGeom prst="rect">
            <a:avLst/>
          </a:prstGeom>
          <a:noFill/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Scatter plot on the right: y-axis EU, x-axis ‘time found’.▸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Impact" panose="020B080603090205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Good schedules cluster early—beam search is behaving like a proper anytime planner.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Impact" panose="020B080603090205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But after ~60 seconds we still see an occasional jump; that’s deeper chains finally explored.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Impact" panose="020B080603090205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Runtime vs. beam width graph: doubling beam roughly doubles memory but sub-linear increase in wall-time because fewer trims → fewer heap operations.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B742CE-6ADF-A73A-0794-962CB6C0C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003" y="5529032"/>
            <a:ext cx="2639977" cy="13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80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4733D1-25FB-83F7-3496-F6A423B5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950EE5C2-57B7-93FC-92CC-F84F684562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0" y="10"/>
            <a:ext cx="12191979" cy="6857990"/>
          </a:xfrm>
          <a:prstGeom prst="rect">
            <a:avLst/>
          </a:prstGeom>
          <a:ln>
            <a:solidFill>
              <a:srgbClr val="CC99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28203-C777-6DDF-51AA-4CD829E64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1"/>
            <a:ext cx="6071334" cy="823940"/>
          </a:xfrm>
          <a:ln>
            <a:solidFill>
              <a:srgbClr val="CC9900"/>
            </a:solidFill>
          </a:ln>
        </p:spPr>
        <p:txBody>
          <a:bodyPr anchor="t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Extras, Lessons, Citations</a:t>
            </a:r>
            <a:br>
              <a:rPr lang="en-US" sz="4400" dirty="0">
                <a:solidFill>
                  <a:schemeClr val="bg1"/>
                </a:solidFill>
              </a:rPr>
            </a:b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37083-3017-5288-BDB2-44BFC45D3FE7}"/>
              </a:ext>
            </a:extLst>
          </p:cNvPr>
          <p:cNvSpPr txBox="1"/>
          <p:nvPr/>
        </p:nvSpPr>
        <p:spPr>
          <a:xfrm>
            <a:off x="320039" y="2117559"/>
            <a:ext cx="5775961" cy="3693319"/>
          </a:xfrm>
          <a:prstGeom prst="rect">
            <a:avLst/>
          </a:prstGeom>
          <a:noFill/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• Macro actions? I experimented with a ‘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BuildElectronics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’ macro (Alloys → Electronics in one op). It pruned 30 % of nodes but occasionally hid a better intermediate plan, so I left it out.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Impact" panose="020B080603090205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Adding Solar-Panel transform templates (DOE cost curves, 2024) nudged weights but didn’t change the best Atlantis plan, so renewables remain future work.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prstClr val="black"/>
              </a:solidFill>
              <a:latin typeface="Impact" panose="020B080603090205020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Main takeaway: per-capita Q plus logistic schedule-success prevents greedy exploitation and naturally negotiates trades.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E4C2B6-715D-7298-C0A4-04648E6E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003" y="5529032"/>
            <a:ext cx="2639977" cy="13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28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41</TotalTime>
  <Words>504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Impact</vt:lpstr>
      <vt:lpstr>Neue Haas Grotesk Text Pro</vt:lpstr>
      <vt:lpstr>Main Event</vt:lpstr>
      <vt:lpstr>Part 2: Anytime Scheduler  Big Picture</vt:lpstr>
      <vt:lpstr>State Quality Function </vt:lpstr>
      <vt:lpstr>Frontier Design </vt:lpstr>
      <vt:lpstr>Search Strategy Rationale </vt:lpstr>
      <vt:lpstr>Test Case A – Balanced World </vt:lpstr>
      <vt:lpstr>Test Case B – Water-Scarce Atlantis </vt:lpstr>
      <vt:lpstr>Anytime Behavior </vt:lpstr>
      <vt:lpstr>Extras, Lessons, Citations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Sanchez, Kyle D</dc:creator>
  <cp:lastModifiedBy>Sanchez, Kyle D</cp:lastModifiedBy>
  <cp:revision>4</cp:revision>
  <dcterms:created xsi:type="dcterms:W3CDTF">2025-08-04T19:21:05Z</dcterms:created>
  <dcterms:modified xsi:type="dcterms:W3CDTF">2025-08-04T20:55:02Z</dcterms:modified>
</cp:coreProperties>
</file>