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Helvetica Neue"/>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hEQHAW+e+dEAAxJP+KAZYDZrbG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regular.fntdata"/><Relationship Id="rId18" Type="http://schemas.openxmlformats.org/officeDocument/2006/relationships/font" Target="fonts/Averag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4"/>
          <p:cNvGrpSpPr/>
          <p:nvPr/>
        </p:nvGrpSpPr>
        <p:grpSpPr>
          <a:xfrm>
            <a:off x="4350279" y="2855377"/>
            <a:ext cx="443589" cy="105632"/>
            <a:chOff x="4137525" y="2915950"/>
            <a:chExt cx="869100" cy="207000"/>
          </a:xfrm>
        </p:grpSpPr>
        <p:sp>
          <p:nvSpPr>
            <p:cNvPr id="11" name="Google Shape;11;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4"/>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2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2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4.png"/><Relationship Id="rId10"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12.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1722483" y="6558425"/>
            <a:ext cx="85206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t/>
            </a:r>
            <a:endParaRPr/>
          </a:p>
        </p:txBody>
      </p:sp>
      <p:pic>
        <p:nvPicPr>
          <p:cNvPr id="60" name="Google Shape;60;p1"/>
          <p:cNvPicPr preferRelativeResize="0"/>
          <p:nvPr/>
        </p:nvPicPr>
        <p:blipFill rotWithShape="1">
          <a:blip r:embed="rId3">
            <a:alphaModFix/>
          </a:blip>
          <a:srcRect b="0" l="0" r="0" t="0"/>
          <a:stretch/>
        </p:blipFill>
        <p:spPr>
          <a:xfrm>
            <a:off x="2961388" y="481475"/>
            <a:ext cx="3221225" cy="3221225"/>
          </a:xfrm>
          <a:prstGeom prst="rect">
            <a:avLst/>
          </a:prstGeom>
          <a:noFill/>
          <a:ln>
            <a:noFill/>
          </a:ln>
        </p:spPr>
      </p:pic>
      <p:sp>
        <p:nvSpPr>
          <p:cNvPr id="61" name="Google Shape;61;p1"/>
          <p:cNvSpPr txBox="1"/>
          <p:nvPr/>
        </p:nvSpPr>
        <p:spPr>
          <a:xfrm>
            <a:off x="1641288" y="3774575"/>
            <a:ext cx="5861400" cy="952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chemeClr val="accent3"/>
                </a:solidFill>
                <a:latin typeface="Average"/>
                <a:ea typeface="Average"/>
                <a:cs typeface="Average"/>
                <a:sym typeface="Average"/>
              </a:rPr>
              <a:t>Spring 2024</a:t>
            </a:r>
            <a:endParaRPr sz="2100">
              <a:solidFill>
                <a:schemeClr val="accent3"/>
              </a:solidFill>
              <a:latin typeface="Average"/>
              <a:ea typeface="Average"/>
              <a:cs typeface="Average"/>
              <a:sym typeface="Average"/>
            </a:endParaRPr>
          </a:p>
          <a:p>
            <a:pPr indent="0" lvl="0" marL="0" rtl="0" algn="ctr">
              <a:lnSpc>
                <a:spcPct val="115000"/>
              </a:lnSpc>
              <a:spcBef>
                <a:spcPts val="0"/>
              </a:spcBef>
              <a:spcAft>
                <a:spcPts val="0"/>
              </a:spcAft>
              <a:buNone/>
            </a:pPr>
            <a:r>
              <a:rPr lang="en" sz="2300">
                <a:solidFill>
                  <a:schemeClr val="accent5"/>
                </a:solidFill>
                <a:latin typeface="Average"/>
                <a:ea typeface="Average"/>
                <a:cs typeface="Average"/>
                <a:sym typeface="Average"/>
              </a:rPr>
              <a:t>Software Engineering Practices</a:t>
            </a:r>
            <a:endParaRPr sz="2300">
              <a:solidFill>
                <a:schemeClr val="accent5"/>
              </a:solidFill>
              <a:latin typeface="Average"/>
              <a:ea typeface="Average"/>
              <a:cs typeface="Average"/>
              <a:sym typeface="Average"/>
            </a:endParaRPr>
          </a:p>
          <a:p>
            <a:pPr indent="0" lvl="0" marL="0" rtl="0" algn="ctr">
              <a:lnSpc>
                <a:spcPct val="115000"/>
              </a:lnSpc>
              <a:spcBef>
                <a:spcPts val="0"/>
              </a:spcBef>
              <a:spcAft>
                <a:spcPts val="0"/>
              </a:spcAft>
              <a:buNone/>
            </a:pPr>
            <a:r>
              <a:rPr lang="en" sz="1700">
                <a:solidFill>
                  <a:srgbClr val="4A86E8"/>
                </a:solidFill>
                <a:latin typeface="Average"/>
                <a:ea typeface="Average"/>
                <a:cs typeface="Average"/>
                <a:sym typeface="Average"/>
              </a:rPr>
              <a:t>Team Retrospective</a:t>
            </a:r>
            <a:endParaRPr sz="2200">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nvSpPr>
        <p:spPr>
          <a:xfrm>
            <a:off x="2031600" y="466450"/>
            <a:ext cx="5080800" cy="68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Do you feel that we </a:t>
            </a:r>
            <a:r>
              <a:rPr b="0" i="0" lang="en" sz="2800" u="sng" cap="none" strike="noStrike">
                <a:solidFill>
                  <a:schemeClr val="accent5"/>
                </a:solidFill>
                <a:latin typeface="Average"/>
                <a:ea typeface="Average"/>
                <a:cs typeface="Average"/>
                <a:sym typeface="Average"/>
              </a:rPr>
              <a:t>met the goal</a:t>
            </a:r>
            <a:r>
              <a:rPr b="0" i="0" lang="en" sz="2800" u="none" cap="none" strike="noStrike">
                <a:solidFill>
                  <a:schemeClr val="accent5"/>
                </a:solidFill>
                <a:latin typeface="Average"/>
                <a:ea typeface="Average"/>
                <a:cs typeface="Average"/>
                <a:sym typeface="Average"/>
              </a:rPr>
              <a:t> of the project?</a:t>
            </a:r>
            <a:endParaRPr b="0" i="0" sz="2800" u="none" cap="none" strike="noStrike">
              <a:solidFill>
                <a:schemeClr val="accent5"/>
              </a:solidFill>
              <a:latin typeface="Average"/>
              <a:ea typeface="Average"/>
              <a:cs typeface="Average"/>
              <a:sym typeface="Average"/>
            </a:endParaRPr>
          </a:p>
        </p:txBody>
      </p:sp>
      <p:sp>
        <p:nvSpPr>
          <p:cNvPr id="145" name="Google Shape;145;p10"/>
          <p:cNvSpPr/>
          <p:nvPr/>
        </p:nvSpPr>
        <p:spPr>
          <a:xfrm>
            <a:off x="1188750" y="2090175"/>
            <a:ext cx="6766500" cy="2608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46" name="Google Shape;146;p10"/>
          <p:cNvSpPr txBox="1"/>
          <p:nvPr/>
        </p:nvSpPr>
        <p:spPr>
          <a:xfrm>
            <a:off x="1447350" y="2158250"/>
            <a:ext cx="6249300" cy="23874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 sz="1800" u="none" cap="none" strike="noStrike">
                <a:solidFill>
                  <a:srgbClr val="EA3A3D"/>
                </a:solidFill>
                <a:latin typeface="Average"/>
                <a:ea typeface="Average"/>
                <a:cs typeface="Average"/>
                <a:sym typeface="Average"/>
              </a:rPr>
              <a:t>“</a:t>
            </a:r>
            <a:r>
              <a:rPr b="0" i="0" lang="en" sz="1050" u="none" cap="none" strike="noStrike">
                <a:solidFill>
                  <a:srgbClr val="000000"/>
                </a:solidFill>
                <a:latin typeface="Helvetica Neue"/>
                <a:ea typeface="Helvetica Neue"/>
                <a:cs typeface="Helvetica Neue"/>
                <a:sym typeface="Helvetica Neue"/>
              </a:rPr>
              <a:t>Yes, I think our site is great and given the time we had we accomplished a lot.</a:t>
            </a:r>
            <a:r>
              <a:rPr b="0" i="0" lang="en" sz="1800" u="none" cap="none" strike="noStrike">
                <a:solidFill>
                  <a:srgbClr val="EA3A3D"/>
                </a:solidFill>
                <a:latin typeface="Average"/>
                <a:ea typeface="Average"/>
                <a:cs typeface="Average"/>
                <a:sym typeface="Average"/>
              </a:rPr>
              <a:t>”</a:t>
            </a:r>
            <a:endParaRPr b="0" i="0" sz="1800" u="none" cap="none" strike="noStrike">
              <a:solidFill>
                <a:srgbClr val="EA3A3D"/>
              </a:solidFill>
              <a:latin typeface="Average"/>
              <a:ea typeface="Average"/>
              <a:cs typeface="Average"/>
              <a:sym typeface="Average"/>
            </a:endParaRPr>
          </a:p>
          <a:p>
            <a:pPr indent="0" lvl="0" marL="0" marR="0" rtl="0" algn="ctr">
              <a:lnSpc>
                <a:spcPct val="150000"/>
              </a:lnSpc>
              <a:spcBef>
                <a:spcPts val="0"/>
              </a:spcBef>
              <a:spcAft>
                <a:spcPts val="0"/>
              </a:spcAft>
              <a:buClr>
                <a:srgbClr val="000000"/>
              </a:buClr>
              <a:buSzPts val="550"/>
              <a:buFont typeface="Arial"/>
              <a:buNone/>
            </a:pPr>
            <a:r>
              <a:t/>
            </a:r>
            <a:endParaRPr b="0" i="0" sz="550" u="none" cap="none" strike="noStrike">
              <a:solidFill>
                <a:srgbClr val="333E48"/>
              </a:solidFill>
              <a:highlight>
                <a:srgbClr val="F7F8FA"/>
              </a:highlight>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000000"/>
              </a:buClr>
              <a:buSzPts val="1800"/>
              <a:buFont typeface="Arial"/>
              <a:buNone/>
            </a:pPr>
            <a:r>
              <a:rPr b="0" i="0" lang="en" sz="1800" u="none" cap="none" strike="noStrike">
                <a:solidFill>
                  <a:srgbClr val="EA3A3D"/>
                </a:solidFill>
                <a:latin typeface="Average"/>
                <a:ea typeface="Average"/>
                <a:cs typeface="Average"/>
                <a:sym typeface="Average"/>
              </a:rPr>
              <a:t>“</a:t>
            </a:r>
            <a:r>
              <a:rPr b="0" i="0" lang="en" sz="1050" u="none" cap="none" strike="noStrike">
                <a:solidFill>
                  <a:srgbClr val="000000"/>
                </a:solidFill>
                <a:highlight>
                  <a:srgbClr val="F7F8FA"/>
                </a:highlight>
                <a:latin typeface="Helvetica Neue"/>
                <a:ea typeface="Helvetica Neue"/>
                <a:cs typeface="Helvetica Neue"/>
                <a:sym typeface="Helvetica Neue"/>
              </a:rPr>
              <a:t>Yes, the application allows a user to schedule vacation with the appropriate parameters given, and it includes other important features such as a sign-up page, log-in page, calendar landing page, and a logout button. We did have ambitious goals and didn't met all of them, but the results are solid.</a:t>
            </a:r>
            <a:r>
              <a:rPr b="0" i="0" lang="en" sz="1800" u="none" cap="none" strike="noStrike">
                <a:solidFill>
                  <a:srgbClr val="EA3A3D"/>
                </a:solidFill>
                <a:latin typeface="Average"/>
                <a:ea typeface="Average"/>
                <a:cs typeface="Average"/>
                <a:sym typeface="Average"/>
              </a:rPr>
              <a:t>”</a:t>
            </a:r>
            <a:endParaRPr b="0" i="0" sz="300" u="none" cap="none" strike="noStrike">
              <a:solidFill>
                <a:srgbClr val="EA3A3D"/>
              </a:solidFill>
              <a:latin typeface="Average"/>
              <a:ea typeface="Average"/>
              <a:cs typeface="Average"/>
              <a:sym typeface="Average"/>
            </a:endParaRPr>
          </a:p>
          <a:p>
            <a:pPr indent="0" lvl="0" marL="0" marR="0" rtl="0" algn="l">
              <a:lnSpc>
                <a:spcPct val="150000"/>
              </a:lnSpc>
              <a:spcBef>
                <a:spcPts val="0"/>
              </a:spcBef>
              <a:spcAft>
                <a:spcPts val="0"/>
              </a:spcAft>
              <a:buClr>
                <a:srgbClr val="000000"/>
              </a:buClr>
              <a:buSzPts val="300"/>
              <a:buFont typeface="Arial"/>
              <a:buNone/>
            </a:pPr>
            <a:r>
              <a:t/>
            </a:r>
            <a:endParaRPr b="0" i="0" sz="300" u="none" cap="none" strike="noStrike">
              <a:solidFill>
                <a:srgbClr val="EA3A3D"/>
              </a:solidFill>
              <a:latin typeface="Average"/>
              <a:ea typeface="Average"/>
              <a:cs typeface="Average"/>
              <a:sym typeface="Average"/>
            </a:endParaRPr>
          </a:p>
          <a:p>
            <a:pPr indent="0" lvl="0" marL="0" marR="0" rtl="0" algn="ctr">
              <a:lnSpc>
                <a:spcPct val="150000"/>
              </a:lnSpc>
              <a:spcBef>
                <a:spcPts val="0"/>
              </a:spcBef>
              <a:spcAft>
                <a:spcPts val="0"/>
              </a:spcAft>
              <a:buClr>
                <a:srgbClr val="000000"/>
              </a:buClr>
              <a:buSzPts val="300"/>
              <a:buFont typeface="Arial"/>
              <a:buNone/>
            </a:pPr>
            <a:r>
              <a:t/>
            </a:r>
            <a:endParaRPr b="0" i="0" sz="300" u="none" cap="none" strike="noStrike">
              <a:solidFill>
                <a:srgbClr val="EA3A3D"/>
              </a:solidFill>
              <a:latin typeface="Average"/>
              <a:ea typeface="Average"/>
              <a:cs typeface="Average"/>
              <a:sym typeface="Average"/>
            </a:endParaRPr>
          </a:p>
          <a:p>
            <a:pPr indent="0" lvl="0" marL="0" marR="0" rtl="0" algn="ctr">
              <a:lnSpc>
                <a:spcPct val="150000"/>
              </a:lnSpc>
              <a:spcBef>
                <a:spcPts val="0"/>
              </a:spcBef>
              <a:spcAft>
                <a:spcPts val="0"/>
              </a:spcAft>
              <a:buClr>
                <a:srgbClr val="000000"/>
              </a:buClr>
              <a:buSzPts val="300"/>
              <a:buFont typeface="Arial"/>
              <a:buNone/>
            </a:pPr>
            <a:r>
              <a:t/>
            </a:r>
            <a:endParaRPr b="0" i="0" sz="300" u="none" cap="none" strike="noStrike">
              <a:solidFill>
                <a:srgbClr val="EA3A3D"/>
              </a:solidFill>
              <a:latin typeface="Average"/>
              <a:ea typeface="Average"/>
              <a:cs typeface="Average"/>
              <a:sym typeface="Average"/>
            </a:endParaRPr>
          </a:p>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rgbClr val="0000FF"/>
                </a:solidFill>
                <a:latin typeface="Helvetica Neue"/>
                <a:ea typeface="Helvetica Neue"/>
                <a:cs typeface="Helvetica Neue"/>
                <a:sym typeface="Helvetica Neue"/>
              </a:rPr>
              <a:t>Throughout each Sprint, we enhanced communication following Agile methodologies, becoming more comfortable addressing disagreement and staying focused on project goals.</a:t>
            </a:r>
            <a:endParaRPr b="0" i="0" sz="1100" u="none" cap="none" strike="noStrike">
              <a:solidFill>
                <a:srgbClr val="0000FF"/>
              </a:solidFill>
              <a:latin typeface="Helvetica Neue"/>
              <a:ea typeface="Helvetica Neue"/>
              <a:cs typeface="Helvetica Neue"/>
              <a:sym typeface="Helvetica Neue"/>
            </a:endParaRPr>
          </a:p>
        </p:txBody>
      </p:sp>
      <p:sp>
        <p:nvSpPr>
          <p:cNvPr id="147" name="Google Shape;147;p10"/>
          <p:cNvSpPr/>
          <p:nvPr/>
        </p:nvSpPr>
        <p:spPr>
          <a:xfrm>
            <a:off x="3465900" y="1451175"/>
            <a:ext cx="2212200" cy="502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48" name="Google Shape;148;p10"/>
          <p:cNvSpPr txBox="1"/>
          <p:nvPr/>
        </p:nvSpPr>
        <p:spPr>
          <a:xfrm>
            <a:off x="3616050" y="1447825"/>
            <a:ext cx="1911900" cy="50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FFFF"/>
                </a:solidFill>
                <a:latin typeface="Average"/>
                <a:ea typeface="Average"/>
                <a:cs typeface="Average"/>
                <a:sym typeface="Average"/>
              </a:rPr>
              <a:t>Yes!</a:t>
            </a:r>
            <a:endParaRPr b="0" i="0" sz="2100" u="none" cap="none" strike="noStrike">
              <a:solidFill>
                <a:srgbClr val="00FFFF"/>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p:nvPr/>
        </p:nvSpPr>
        <p:spPr>
          <a:xfrm>
            <a:off x="1429350" y="1309750"/>
            <a:ext cx="6285300" cy="3373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54" name="Google Shape;154;p11"/>
          <p:cNvSpPr txBox="1"/>
          <p:nvPr/>
        </p:nvSpPr>
        <p:spPr>
          <a:xfrm>
            <a:off x="1947225" y="1309875"/>
            <a:ext cx="5253600" cy="33732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Databases</a:t>
            </a:r>
            <a:endParaRPr b="0" i="0" sz="1300" u="none" cap="none" strike="noStrike">
              <a:solidFill>
                <a:srgbClr val="000000"/>
              </a:solidFill>
              <a:latin typeface="Helvetica Neue"/>
              <a:ea typeface="Helvetica Neue"/>
              <a:cs typeface="Helvetica Neue"/>
              <a:sym typeface="Helvetica Neue"/>
            </a:endParaRPr>
          </a:p>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Back-end</a:t>
            </a:r>
            <a:endParaRPr b="0" i="0" sz="1300" u="none" cap="none" strike="noStrike">
              <a:solidFill>
                <a:srgbClr val="000000"/>
              </a:solidFill>
              <a:latin typeface="Helvetica Neue"/>
              <a:ea typeface="Helvetica Neue"/>
              <a:cs typeface="Helvetica Neue"/>
              <a:sym typeface="Helvetica Neue"/>
            </a:endParaRPr>
          </a:p>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Front-end</a:t>
            </a:r>
            <a:endParaRPr b="0" i="0" sz="1300" u="none" cap="none" strike="noStrike">
              <a:solidFill>
                <a:srgbClr val="000000"/>
              </a:solidFill>
              <a:latin typeface="Helvetica Neue"/>
              <a:ea typeface="Helvetica Neue"/>
              <a:cs typeface="Helvetica Neue"/>
              <a:sym typeface="Helvetica Neue"/>
            </a:endParaRPr>
          </a:p>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Design Thinking</a:t>
            </a:r>
            <a:endParaRPr b="0" i="0" sz="1300" u="none" cap="none" strike="noStrike">
              <a:solidFill>
                <a:srgbClr val="000000"/>
              </a:solidFill>
              <a:latin typeface="Helvetica Neue"/>
              <a:ea typeface="Helvetica Neue"/>
              <a:cs typeface="Helvetica Neue"/>
              <a:sym typeface="Helvetica Neue"/>
            </a:endParaRPr>
          </a:p>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Dev Ops</a:t>
            </a:r>
            <a:endParaRPr b="0" i="0" sz="1300" u="none" cap="none" strike="noStrike">
              <a:solidFill>
                <a:srgbClr val="000000"/>
              </a:solidFill>
              <a:latin typeface="Helvetica Neue"/>
              <a:ea typeface="Helvetica Neue"/>
              <a:cs typeface="Helvetica Neue"/>
              <a:sym typeface="Helvetica Neue"/>
            </a:endParaRPr>
          </a:p>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React</a:t>
            </a:r>
            <a:endParaRPr b="0" i="0" sz="1300" u="none" cap="none" strike="noStrike">
              <a:solidFill>
                <a:srgbClr val="000000"/>
              </a:solidFill>
              <a:latin typeface="Helvetica Neue"/>
              <a:ea typeface="Helvetica Neue"/>
              <a:cs typeface="Helvetica Neue"/>
              <a:sym typeface="Helvetica Neue"/>
            </a:endParaRPr>
          </a:p>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Agile Development</a:t>
            </a:r>
            <a:endParaRPr b="0" i="0" sz="1300" u="none" cap="none" strike="noStrike">
              <a:solidFill>
                <a:srgbClr val="000000"/>
              </a:solidFill>
              <a:latin typeface="Helvetica Neue"/>
              <a:ea typeface="Helvetica Neue"/>
              <a:cs typeface="Helvetica Neue"/>
              <a:sym typeface="Helvetica Neue"/>
            </a:endParaRPr>
          </a:p>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Server architecture</a:t>
            </a:r>
            <a:endParaRPr b="0" i="0" sz="1300" u="none" cap="none" strike="noStrike">
              <a:solidFill>
                <a:srgbClr val="000000"/>
              </a:solidFill>
              <a:latin typeface="Helvetica Neue"/>
              <a:ea typeface="Helvetica Neue"/>
              <a:cs typeface="Helvetica Neue"/>
              <a:sym typeface="Helvetica Neue"/>
            </a:endParaRPr>
          </a:p>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APIs</a:t>
            </a:r>
            <a:endParaRPr b="0" i="0" sz="1300" u="none" cap="none" strike="noStrike">
              <a:solidFill>
                <a:srgbClr val="000000"/>
              </a:solidFill>
              <a:latin typeface="Helvetica Neue"/>
              <a:ea typeface="Helvetica Neue"/>
              <a:cs typeface="Helvetica Neue"/>
              <a:sym typeface="Helvetica Neue"/>
            </a:endParaRPr>
          </a:p>
          <a:p>
            <a:pPr indent="-311150" lvl="0" marL="457200" marR="0" rtl="0" algn="l">
              <a:lnSpc>
                <a:spcPct val="150000"/>
              </a:lnSpc>
              <a:spcBef>
                <a:spcPts val="0"/>
              </a:spcBef>
              <a:spcAft>
                <a:spcPts val="0"/>
              </a:spcAft>
              <a:buClr>
                <a:srgbClr val="000000"/>
              </a:buClr>
              <a:buSzPts val="1300"/>
              <a:buFont typeface="Helvetica Neue"/>
              <a:buChar char="●"/>
            </a:pPr>
            <a:r>
              <a:rPr b="0" i="0" lang="en" sz="1300" u="none" cap="none" strike="noStrike">
                <a:solidFill>
                  <a:srgbClr val="000000"/>
                </a:solidFill>
                <a:latin typeface="Helvetica Neue"/>
                <a:ea typeface="Helvetica Neue"/>
                <a:cs typeface="Helvetica Neue"/>
                <a:sym typeface="Helvetica Neue"/>
              </a:rPr>
              <a:t>GitHub</a:t>
            </a:r>
            <a:endParaRPr b="0" i="0" sz="1300" u="none" cap="none" strike="noStrike">
              <a:solidFill>
                <a:srgbClr val="000000"/>
              </a:solidFill>
              <a:latin typeface="Helvetica Neue"/>
              <a:ea typeface="Helvetica Neue"/>
              <a:cs typeface="Helvetica Neue"/>
              <a:sym typeface="Helvetica Neue"/>
            </a:endParaRPr>
          </a:p>
        </p:txBody>
      </p:sp>
      <p:pic>
        <p:nvPicPr>
          <p:cNvPr id="155" name="Google Shape;155;p11"/>
          <p:cNvPicPr preferRelativeResize="0"/>
          <p:nvPr/>
        </p:nvPicPr>
        <p:blipFill rotWithShape="1">
          <a:blip r:embed="rId3">
            <a:alphaModFix/>
          </a:blip>
          <a:srcRect b="0" l="0" r="0" t="0"/>
          <a:stretch/>
        </p:blipFill>
        <p:spPr>
          <a:xfrm>
            <a:off x="6601673" y="1590273"/>
            <a:ext cx="893275" cy="893275"/>
          </a:xfrm>
          <a:prstGeom prst="rect">
            <a:avLst/>
          </a:prstGeom>
          <a:noFill/>
          <a:ln>
            <a:noFill/>
          </a:ln>
        </p:spPr>
      </p:pic>
      <p:pic>
        <p:nvPicPr>
          <p:cNvPr id="156" name="Google Shape;156;p11"/>
          <p:cNvPicPr preferRelativeResize="0"/>
          <p:nvPr/>
        </p:nvPicPr>
        <p:blipFill rotWithShape="1">
          <a:blip r:embed="rId4">
            <a:alphaModFix/>
          </a:blip>
          <a:srcRect b="0" l="0" r="0" t="0"/>
          <a:stretch/>
        </p:blipFill>
        <p:spPr>
          <a:xfrm>
            <a:off x="6329449" y="2897313"/>
            <a:ext cx="768537" cy="792900"/>
          </a:xfrm>
          <a:prstGeom prst="rect">
            <a:avLst/>
          </a:prstGeom>
          <a:noFill/>
          <a:ln>
            <a:noFill/>
          </a:ln>
        </p:spPr>
      </p:pic>
      <p:pic>
        <p:nvPicPr>
          <p:cNvPr id="157" name="Google Shape;157;p11"/>
          <p:cNvPicPr preferRelativeResize="0"/>
          <p:nvPr/>
        </p:nvPicPr>
        <p:blipFill rotWithShape="1">
          <a:blip r:embed="rId5">
            <a:alphaModFix/>
          </a:blip>
          <a:srcRect b="0" l="0" r="0" t="0"/>
          <a:stretch/>
        </p:blipFill>
        <p:spPr>
          <a:xfrm>
            <a:off x="5296687" y="1467500"/>
            <a:ext cx="933250" cy="809348"/>
          </a:xfrm>
          <a:prstGeom prst="rect">
            <a:avLst/>
          </a:prstGeom>
          <a:noFill/>
          <a:ln>
            <a:noFill/>
          </a:ln>
        </p:spPr>
      </p:pic>
      <p:sp>
        <p:nvSpPr>
          <p:cNvPr id="158" name="Google Shape;158;p11"/>
          <p:cNvSpPr txBox="1"/>
          <p:nvPr/>
        </p:nvSpPr>
        <p:spPr>
          <a:xfrm>
            <a:off x="1450350" y="403625"/>
            <a:ext cx="6243300" cy="73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What has been your </a:t>
            </a:r>
            <a:r>
              <a:rPr b="0" i="0" lang="en" sz="2800" u="sng" cap="none" strike="noStrike">
                <a:solidFill>
                  <a:schemeClr val="accent5"/>
                </a:solidFill>
                <a:latin typeface="Average"/>
                <a:ea typeface="Average"/>
                <a:cs typeface="Average"/>
                <a:sym typeface="Average"/>
              </a:rPr>
              <a:t>favorite topic(s)</a:t>
            </a:r>
            <a:r>
              <a:rPr b="0" i="0" lang="en" sz="2800" u="none" cap="none" strike="noStrike">
                <a:solidFill>
                  <a:schemeClr val="accent5"/>
                </a:solidFill>
                <a:latin typeface="Average"/>
                <a:ea typeface="Average"/>
                <a:cs typeface="Average"/>
                <a:sym typeface="Average"/>
              </a:rPr>
              <a:t> to learn about from this course/project?</a:t>
            </a:r>
            <a:endParaRPr b="0" i="0" sz="2800" u="none" cap="none" strike="noStrike">
              <a:solidFill>
                <a:schemeClr val="accent5"/>
              </a:solidFill>
              <a:latin typeface="Average"/>
              <a:ea typeface="Average"/>
              <a:cs typeface="Average"/>
              <a:sym typeface="Average"/>
            </a:endParaRPr>
          </a:p>
        </p:txBody>
      </p:sp>
      <p:pic>
        <p:nvPicPr>
          <p:cNvPr id="159" name="Google Shape;159;p11"/>
          <p:cNvPicPr preferRelativeResize="0"/>
          <p:nvPr/>
        </p:nvPicPr>
        <p:blipFill rotWithShape="1">
          <a:blip r:embed="rId6">
            <a:alphaModFix/>
          </a:blip>
          <a:srcRect b="0" l="0" r="0" t="0"/>
          <a:stretch/>
        </p:blipFill>
        <p:spPr>
          <a:xfrm>
            <a:off x="4198350" y="2276850"/>
            <a:ext cx="1718675" cy="1143700"/>
          </a:xfrm>
          <a:prstGeom prst="rect">
            <a:avLst/>
          </a:prstGeom>
          <a:noFill/>
          <a:ln>
            <a:noFill/>
          </a:ln>
        </p:spPr>
      </p:pic>
      <p:pic>
        <p:nvPicPr>
          <p:cNvPr id="160" name="Google Shape;160;p11"/>
          <p:cNvPicPr preferRelativeResize="0"/>
          <p:nvPr/>
        </p:nvPicPr>
        <p:blipFill rotWithShape="1">
          <a:blip r:embed="rId7">
            <a:alphaModFix/>
          </a:blip>
          <a:srcRect b="5400" l="0" r="0" t="0"/>
          <a:stretch/>
        </p:blipFill>
        <p:spPr>
          <a:xfrm>
            <a:off x="4869450" y="3590700"/>
            <a:ext cx="1460000" cy="94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904750" y="5890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6" name="Google Shape;166;p12"/>
          <p:cNvSpPr txBox="1"/>
          <p:nvPr>
            <p:ph idx="1" type="body"/>
          </p:nvPr>
        </p:nvSpPr>
        <p:spPr>
          <a:xfrm>
            <a:off x="904750" y="52410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67" name="Google Shape;167;p12"/>
          <p:cNvSpPr txBox="1"/>
          <p:nvPr/>
        </p:nvSpPr>
        <p:spPr>
          <a:xfrm>
            <a:off x="141525" y="144300"/>
            <a:ext cx="5148900" cy="3483600"/>
          </a:xfrm>
          <a:prstGeom prst="rect">
            <a:avLst/>
          </a:prstGeom>
          <a:solidFill>
            <a:srgbClr val="1155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3"/>
              </a:solidFill>
              <a:latin typeface="Average"/>
              <a:ea typeface="Average"/>
              <a:cs typeface="Average"/>
              <a:sym typeface="Average"/>
            </a:endParaRPr>
          </a:p>
        </p:txBody>
      </p:sp>
      <p:sp>
        <p:nvSpPr>
          <p:cNvPr id="168" name="Google Shape;168;p12"/>
          <p:cNvSpPr txBox="1"/>
          <p:nvPr/>
        </p:nvSpPr>
        <p:spPr>
          <a:xfrm>
            <a:off x="-1404050" y="-1347350"/>
            <a:ext cx="332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3"/>
              </a:solidFill>
              <a:latin typeface="Average"/>
              <a:ea typeface="Average"/>
              <a:cs typeface="Average"/>
              <a:sym typeface="Average"/>
            </a:endParaRPr>
          </a:p>
        </p:txBody>
      </p:sp>
      <p:sp>
        <p:nvSpPr>
          <p:cNvPr id="169" name="Google Shape;169;p12"/>
          <p:cNvSpPr txBox="1"/>
          <p:nvPr/>
        </p:nvSpPr>
        <p:spPr>
          <a:xfrm>
            <a:off x="919575" y="415800"/>
            <a:ext cx="5855400" cy="294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rgbClr val="EA3A3D"/>
              </a:solidFill>
              <a:latin typeface="Average"/>
              <a:ea typeface="Average"/>
              <a:cs typeface="Average"/>
              <a:sym typeface="Average"/>
            </a:endParaRPr>
          </a:p>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EA3A3D"/>
                </a:solidFill>
                <a:latin typeface="Average"/>
                <a:ea typeface="Average"/>
                <a:cs typeface="Average"/>
                <a:sym typeface="Average"/>
              </a:rPr>
              <a:t>THANK	YOU</a:t>
            </a:r>
            <a:endParaRPr b="0" i="0" sz="1800" u="sng" cap="none" strike="noStrike">
              <a:solidFill>
                <a:srgbClr val="EA3A3D"/>
              </a:solidFill>
              <a:latin typeface="Average"/>
              <a:ea typeface="Average"/>
              <a:cs typeface="Average"/>
              <a:sym typeface="Average"/>
            </a:endParaRPr>
          </a:p>
          <a:p>
            <a:pPr indent="0" lvl="0" marL="0" marR="0" rtl="0" algn="ctr">
              <a:lnSpc>
                <a:spcPct val="150000"/>
              </a:lnSpc>
              <a:spcBef>
                <a:spcPts val="0"/>
              </a:spcBef>
              <a:spcAft>
                <a:spcPts val="0"/>
              </a:spcAft>
              <a:buClr>
                <a:srgbClr val="000000"/>
              </a:buClr>
              <a:buSzPts val="1700"/>
              <a:buFont typeface="Arial"/>
              <a:buNone/>
            </a:pPr>
            <a:r>
              <a:t/>
            </a:r>
            <a:endParaRPr b="0" i="0" sz="1700" u="none" cap="none" strike="noStrike">
              <a:solidFill>
                <a:srgbClr val="0000FF"/>
              </a:solidFill>
              <a:latin typeface="Average"/>
              <a:ea typeface="Average"/>
              <a:cs typeface="Average"/>
              <a:sym typeface="Average"/>
            </a:endParaRPr>
          </a:p>
          <a:p>
            <a:pPr indent="-336550" lvl="0" marL="914400" marR="0" rtl="0" algn="l">
              <a:lnSpc>
                <a:spcPct val="150000"/>
              </a:lnSpc>
              <a:spcBef>
                <a:spcPts val="0"/>
              </a:spcBef>
              <a:spcAft>
                <a:spcPts val="0"/>
              </a:spcAft>
              <a:buClr>
                <a:srgbClr val="0000FF"/>
              </a:buClr>
              <a:buSzPts val="1700"/>
              <a:buFont typeface="Average"/>
              <a:buChar char="-"/>
            </a:pPr>
            <a:r>
              <a:rPr b="0" i="0" lang="en" sz="1700" u="none" cap="none" strike="noStrike">
                <a:solidFill>
                  <a:srgbClr val="0000FF"/>
                </a:solidFill>
                <a:latin typeface="Average"/>
                <a:ea typeface="Average"/>
                <a:cs typeface="Average"/>
                <a:sym typeface="Average"/>
              </a:rPr>
              <a:t>Professor Thomason &amp; Professor Sheehan</a:t>
            </a:r>
            <a:endParaRPr b="0" i="0" sz="1700" u="none" cap="none" strike="noStrike">
              <a:solidFill>
                <a:srgbClr val="0000FF"/>
              </a:solidFill>
              <a:latin typeface="Average"/>
              <a:ea typeface="Average"/>
              <a:cs typeface="Average"/>
              <a:sym typeface="Average"/>
            </a:endParaRPr>
          </a:p>
          <a:p>
            <a:pPr indent="-336550" lvl="0" marL="914400" marR="0" rtl="0" algn="l">
              <a:lnSpc>
                <a:spcPct val="150000"/>
              </a:lnSpc>
              <a:spcBef>
                <a:spcPts val="0"/>
              </a:spcBef>
              <a:spcAft>
                <a:spcPts val="0"/>
              </a:spcAft>
              <a:buClr>
                <a:srgbClr val="0000FF"/>
              </a:buClr>
              <a:buSzPts val="1700"/>
              <a:buFont typeface="Average"/>
              <a:buChar char="-"/>
            </a:pPr>
            <a:r>
              <a:rPr b="0" i="0" lang="en" sz="1700" u="none" cap="none" strike="noStrike">
                <a:solidFill>
                  <a:srgbClr val="0000FF"/>
                </a:solidFill>
                <a:latin typeface="Average"/>
                <a:ea typeface="Average"/>
                <a:cs typeface="Average"/>
                <a:sym typeface="Average"/>
              </a:rPr>
              <a:t>Everyone at IBM ~ Alex, Anu, Paul, &amp; Rumana</a:t>
            </a:r>
            <a:endParaRPr b="0" i="0" sz="1700" u="none" cap="none" strike="noStrike">
              <a:solidFill>
                <a:srgbClr val="0000FF"/>
              </a:solidFill>
              <a:latin typeface="Average"/>
              <a:ea typeface="Average"/>
              <a:cs typeface="Average"/>
              <a:sym typeface="Average"/>
            </a:endParaRPr>
          </a:p>
          <a:p>
            <a:pPr indent="-336550" lvl="0" marL="914400" marR="0" rtl="0" algn="l">
              <a:lnSpc>
                <a:spcPct val="150000"/>
              </a:lnSpc>
              <a:spcBef>
                <a:spcPts val="0"/>
              </a:spcBef>
              <a:spcAft>
                <a:spcPts val="0"/>
              </a:spcAft>
              <a:buClr>
                <a:srgbClr val="0000FF"/>
              </a:buClr>
              <a:buSzPts val="1700"/>
              <a:buFont typeface="Average"/>
              <a:buChar char="-"/>
            </a:pPr>
            <a:r>
              <a:rPr b="0" i="0" lang="en" sz="1700" u="none" cap="none" strike="noStrike">
                <a:solidFill>
                  <a:srgbClr val="0000FF"/>
                </a:solidFill>
                <a:latin typeface="Average"/>
                <a:ea typeface="Average"/>
                <a:cs typeface="Average"/>
                <a:sym typeface="Average"/>
              </a:rPr>
              <a:t>Guest </a:t>
            </a:r>
            <a:r>
              <a:rPr lang="en" sz="1700">
                <a:solidFill>
                  <a:srgbClr val="0000FF"/>
                </a:solidFill>
                <a:latin typeface="Average"/>
                <a:ea typeface="Average"/>
                <a:cs typeface="Average"/>
                <a:sym typeface="Average"/>
              </a:rPr>
              <a:t>Speakers</a:t>
            </a:r>
            <a:r>
              <a:rPr b="0" i="0" lang="en" sz="1700" u="none" cap="none" strike="noStrike">
                <a:solidFill>
                  <a:srgbClr val="0000FF"/>
                </a:solidFill>
                <a:latin typeface="Average"/>
                <a:ea typeface="Average"/>
                <a:cs typeface="Average"/>
                <a:sym typeface="Average"/>
              </a:rPr>
              <a:t> ~ John Rofrano &amp; Trevor Ward</a:t>
            </a:r>
            <a:endParaRPr b="0" i="0" sz="1700" u="none" cap="none" strike="noStrike">
              <a:solidFill>
                <a:srgbClr val="0000FF"/>
              </a:solidFill>
              <a:latin typeface="Average"/>
              <a:ea typeface="Average"/>
              <a:cs typeface="Average"/>
              <a:sym typeface="Average"/>
            </a:endParaRPr>
          </a:p>
          <a:p>
            <a:pPr indent="-336550" lvl="0" marL="914400" marR="0" rtl="0" algn="l">
              <a:lnSpc>
                <a:spcPct val="150000"/>
              </a:lnSpc>
              <a:spcBef>
                <a:spcPts val="0"/>
              </a:spcBef>
              <a:spcAft>
                <a:spcPts val="0"/>
              </a:spcAft>
              <a:buClr>
                <a:srgbClr val="0000FF"/>
              </a:buClr>
              <a:buSzPts val="1700"/>
              <a:buFont typeface="Average"/>
              <a:buChar char="-"/>
            </a:pPr>
            <a:r>
              <a:rPr b="0" i="0" lang="en" sz="1700" u="none" cap="none" strike="noStrike">
                <a:solidFill>
                  <a:srgbClr val="0000FF"/>
                </a:solidFill>
                <a:latin typeface="Average"/>
                <a:ea typeface="Average"/>
                <a:cs typeface="Average"/>
                <a:sym typeface="Average"/>
              </a:rPr>
              <a:t>SUNY Ulster</a:t>
            </a:r>
            <a:endParaRPr b="0" i="0" sz="1700" u="none" cap="none" strike="noStrike">
              <a:solidFill>
                <a:srgbClr val="0000FF"/>
              </a:solidFill>
              <a:latin typeface="Average"/>
              <a:ea typeface="Average"/>
              <a:cs typeface="Average"/>
              <a:sym typeface="Average"/>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rage"/>
              <a:ea typeface="Average"/>
              <a:cs typeface="Average"/>
              <a:sym typeface="Average"/>
            </a:endParaRPr>
          </a:p>
        </p:txBody>
      </p:sp>
      <p:pic>
        <p:nvPicPr>
          <p:cNvPr id="170" name="Google Shape;170;p12"/>
          <p:cNvPicPr preferRelativeResize="0"/>
          <p:nvPr/>
        </p:nvPicPr>
        <p:blipFill rotWithShape="1">
          <a:blip r:embed="rId3">
            <a:alphaModFix/>
          </a:blip>
          <a:srcRect b="15884" l="11971" r="0" t="15320"/>
          <a:stretch/>
        </p:blipFill>
        <p:spPr>
          <a:xfrm>
            <a:off x="5290435" y="3627900"/>
            <a:ext cx="3267739" cy="1436551"/>
          </a:xfrm>
          <a:prstGeom prst="rect">
            <a:avLst/>
          </a:prstGeom>
          <a:noFill/>
          <a:ln>
            <a:noFill/>
          </a:ln>
        </p:spPr>
      </p:pic>
      <p:sp>
        <p:nvSpPr>
          <p:cNvPr id="171" name="Google Shape;171;p12"/>
          <p:cNvSpPr txBox="1"/>
          <p:nvPr/>
        </p:nvSpPr>
        <p:spPr>
          <a:xfrm>
            <a:off x="2404125" y="4084575"/>
            <a:ext cx="2886300" cy="523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 sz="2200" u="none" cap="none" strike="noStrike">
                <a:solidFill>
                  <a:schemeClr val="accent5"/>
                </a:solidFill>
                <a:latin typeface="Average"/>
                <a:ea typeface="Average"/>
                <a:cs typeface="Average"/>
                <a:sym typeface="Average"/>
              </a:rPr>
              <a:t>Vacation Planner Pro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nvSpPr>
        <p:spPr>
          <a:xfrm>
            <a:off x="2500500" y="455975"/>
            <a:ext cx="4143000" cy="68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What </a:t>
            </a:r>
            <a:r>
              <a:rPr b="0" i="0" lang="en" sz="2800" u="sng" cap="none" strike="noStrike">
                <a:solidFill>
                  <a:schemeClr val="accent5"/>
                </a:solidFill>
                <a:latin typeface="Average"/>
                <a:ea typeface="Average"/>
                <a:cs typeface="Average"/>
                <a:sym typeface="Average"/>
              </a:rPr>
              <a:t>worked best</a:t>
            </a:r>
            <a:r>
              <a:rPr b="0" i="0" lang="en" sz="2800" u="none" cap="none" strike="noStrike">
                <a:solidFill>
                  <a:schemeClr val="accent5"/>
                </a:solidFill>
                <a:latin typeface="Average"/>
                <a:ea typeface="Average"/>
                <a:cs typeface="Average"/>
                <a:sym typeface="Average"/>
              </a:rPr>
              <a:t> during this last Sprint?</a:t>
            </a:r>
            <a:endParaRPr b="0" i="0" sz="2800" u="none" cap="none" strike="noStrike">
              <a:solidFill>
                <a:schemeClr val="accent5"/>
              </a:solidFill>
              <a:latin typeface="Average"/>
              <a:ea typeface="Average"/>
              <a:cs typeface="Average"/>
              <a:sym typeface="Average"/>
            </a:endParaRPr>
          </a:p>
        </p:txBody>
      </p:sp>
      <p:sp>
        <p:nvSpPr>
          <p:cNvPr id="67" name="Google Shape;67;p2"/>
          <p:cNvSpPr/>
          <p:nvPr/>
        </p:nvSpPr>
        <p:spPr>
          <a:xfrm>
            <a:off x="2500500" y="1632750"/>
            <a:ext cx="4143000" cy="1878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68" name="Google Shape;68;p2"/>
          <p:cNvSpPr txBox="1"/>
          <p:nvPr/>
        </p:nvSpPr>
        <p:spPr>
          <a:xfrm>
            <a:off x="3087300" y="1775550"/>
            <a:ext cx="2969400" cy="15924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Leadership</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Bi-weekly meetings</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One-on-one sessions</a:t>
            </a:r>
            <a:endParaRPr b="0" i="0" sz="2100" u="none" cap="none" strike="noStrike">
              <a:solidFill>
                <a:srgbClr val="00FFFF"/>
              </a:solidFill>
              <a:latin typeface="Average"/>
              <a:ea typeface="Average"/>
              <a:cs typeface="Average"/>
              <a:sym typeface="Average"/>
            </a:endParaRPr>
          </a:p>
        </p:txBody>
      </p:sp>
      <p:sp>
        <p:nvSpPr>
          <p:cNvPr id="69" name="Google Shape;69;p2"/>
          <p:cNvSpPr/>
          <p:nvPr/>
        </p:nvSpPr>
        <p:spPr>
          <a:xfrm>
            <a:off x="1429350" y="3748725"/>
            <a:ext cx="6285300" cy="934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70" name="Google Shape;70;p2"/>
          <p:cNvSpPr txBox="1"/>
          <p:nvPr/>
        </p:nvSpPr>
        <p:spPr>
          <a:xfrm>
            <a:off x="1596900" y="3819375"/>
            <a:ext cx="5950200" cy="792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050">
                <a:solidFill>
                  <a:srgbClr val="EA3A3D"/>
                </a:solidFill>
                <a:latin typeface="Helvetica Neue"/>
                <a:ea typeface="Helvetica Neue"/>
                <a:cs typeface="Helvetica Neue"/>
                <a:sym typeface="Helvetica Neue"/>
              </a:rPr>
              <a:t>During this last sprint, what worked best was our leadership and collaborative efforts.  Particularly, our bi-weekly team meetings became more productive, ensuring our preparedness for the next class, maintaining momentum, and focusing on incorporating stakeholder feedback.</a:t>
            </a:r>
            <a:endParaRPr b="0" i="0" sz="1800" u="none" cap="none" strike="noStrike">
              <a:solidFill>
                <a:srgbClr val="EA3A3D"/>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nvSpPr>
        <p:spPr>
          <a:xfrm>
            <a:off x="2500500" y="455975"/>
            <a:ext cx="4143000" cy="68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What </a:t>
            </a:r>
            <a:r>
              <a:rPr b="0" i="0" lang="en" sz="2800" u="sng" cap="none" strike="noStrike">
                <a:solidFill>
                  <a:schemeClr val="accent5"/>
                </a:solidFill>
                <a:latin typeface="Average"/>
                <a:ea typeface="Average"/>
                <a:cs typeface="Average"/>
                <a:sym typeface="Average"/>
              </a:rPr>
              <a:t>didn’t work</a:t>
            </a:r>
            <a:r>
              <a:rPr b="0" i="0" lang="en" sz="2800" u="none" cap="none" strike="noStrike">
                <a:solidFill>
                  <a:schemeClr val="accent5"/>
                </a:solidFill>
                <a:latin typeface="Average"/>
                <a:ea typeface="Average"/>
                <a:cs typeface="Average"/>
                <a:sym typeface="Average"/>
              </a:rPr>
              <a:t> during this last Sprint?</a:t>
            </a:r>
            <a:endParaRPr b="0" i="0" sz="2800" u="none" cap="none" strike="noStrike">
              <a:solidFill>
                <a:schemeClr val="accent5"/>
              </a:solidFill>
              <a:latin typeface="Average"/>
              <a:ea typeface="Average"/>
              <a:cs typeface="Average"/>
              <a:sym typeface="Average"/>
            </a:endParaRPr>
          </a:p>
        </p:txBody>
      </p:sp>
      <p:sp>
        <p:nvSpPr>
          <p:cNvPr id="76" name="Google Shape;76;p3"/>
          <p:cNvSpPr/>
          <p:nvPr/>
        </p:nvSpPr>
        <p:spPr>
          <a:xfrm>
            <a:off x="2500500" y="1632750"/>
            <a:ext cx="4143000" cy="1878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77" name="Google Shape;77;p3"/>
          <p:cNvSpPr txBox="1"/>
          <p:nvPr/>
        </p:nvSpPr>
        <p:spPr>
          <a:xfrm>
            <a:off x="3087300" y="1775550"/>
            <a:ext cx="2969400" cy="15924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Task delegation</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Time management</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Ambitious Goals</a:t>
            </a:r>
            <a:endParaRPr b="0" i="0" sz="2100" u="none" cap="none" strike="noStrike">
              <a:solidFill>
                <a:srgbClr val="00FFFF"/>
              </a:solidFill>
              <a:latin typeface="Average"/>
              <a:ea typeface="Average"/>
              <a:cs typeface="Average"/>
              <a:sym typeface="Average"/>
            </a:endParaRPr>
          </a:p>
        </p:txBody>
      </p:sp>
      <p:sp>
        <p:nvSpPr>
          <p:cNvPr id="78" name="Google Shape;78;p3"/>
          <p:cNvSpPr/>
          <p:nvPr/>
        </p:nvSpPr>
        <p:spPr>
          <a:xfrm>
            <a:off x="1429350" y="3748725"/>
            <a:ext cx="6285300" cy="934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79" name="Google Shape;79;p3"/>
          <p:cNvSpPr txBox="1"/>
          <p:nvPr/>
        </p:nvSpPr>
        <p:spPr>
          <a:xfrm>
            <a:off x="1596900" y="3819375"/>
            <a:ext cx="5950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050"/>
              <a:buFont typeface="Arial"/>
              <a:buNone/>
            </a:pPr>
            <a:r>
              <a:rPr b="0" i="0" lang="en" sz="1050" u="none" cap="none" strike="noStrike">
                <a:solidFill>
                  <a:srgbClr val="EA3A3D"/>
                </a:solidFill>
                <a:latin typeface="Helvetica Neue"/>
                <a:ea typeface="Helvetica Neue"/>
                <a:cs typeface="Helvetica Neue"/>
                <a:sym typeface="Helvetica Neue"/>
              </a:rPr>
              <a:t>These insights highlight the importance of building confidence among team members and establishing a transparent and inclusive task delegation process.</a:t>
            </a:r>
            <a:endParaRPr b="0" i="0" sz="1800" u="none" cap="none" strike="noStrike">
              <a:solidFill>
                <a:srgbClr val="EA3A3D"/>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nvSpPr>
        <p:spPr>
          <a:xfrm>
            <a:off x="825900" y="351025"/>
            <a:ext cx="7492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What would you like to </a:t>
            </a:r>
            <a:r>
              <a:rPr b="0" i="0" lang="en" sz="2800" u="sng" cap="none" strike="noStrike">
                <a:solidFill>
                  <a:schemeClr val="accent5"/>
                </a:solidFill>
                <a:latin typeface="Average"/>
                <a:ea typeface="Average"/>
                <a:cs typeface="Average"/>
                <a:sym typeface="Average"/>
              </a:rPr>
              <a:t>keep the same</a:t>
            </a:r>
            <a:r>
              <a:rPr b="0" i="0" lang="en" sz="2800" u="none" cap="none" strike="noStrike">
                <a:solidFill>
                  <a:schemeClr val="accent5"/>
                </a:solidFill>
                <a:latin typeface="Average"/>
                <a:ea typeface="Average"/>
                <a:cs typeface="Average"/>
                <a:sym typeface="Average"/>
              </a:rPr>
              <a:t> if you were to do another project with the same team?</a:t>
            </a:r>
            <a:endParaRPr b="0" i="0" sz="2800" u="none" cap="none" strike="noStrike">
              <a:solidFill>
                <a:schemeClr val="accent5"/>
              </a:solidFill>
              <a:latin typeface="Average"/>
              <a:ea typeface="Average"/>
              <a:cs typeface="Average"/>
              <a:sym typeface="Average"/>
            </a:endParaRPr>
          </a:p>
        </p:txBody>
      </p:sp>
      <p:sp>
        <p:nvSpPr>
          <p:cNvPr id="85" name="Google Shape;85;p4"/>
          <p:cNvSpPr/>
          <p:nvPr/>
        </p:nvSpPr>
        <p:spPr>
          <a:xfrm>
            <a:off x="2500500" y="1632750"/>
            <a:ext cx="4143000" cy="1878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86" name="Google Shape;86;p4"/>
          <p:cNvSpPr txBox="1"/>
          <p:nvPr/>
        </p:nvSpPr>
        <p:spPr>
          <a:xfrm>
            <a:off x="3087300" y="1775550"/>
            <a:ext cx="2969400" cy="15924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Discord</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Meeting frequency</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Team Roles</a:t>
            </a:r>
            <a:endParaRPr b="0" i="0" sz="2100" u="none" cap="none" strike="noStrike">
              <a:solidFill>
                <a:srgbClr val="00FFFF"/>
              </a:solidFill>
              <a:latin typeface="Average"/>
              <a:ea typeface="Average"/>
              <a:cs typeface="Average"/>
              <a:sym typeface="Average"/>
            </a:endParaRPr>
          </a:p>
        </p:txBody>
      </p:sp>
      <p:sp>
        <p:nvSpPr>
          <p:cNvPr id="87" name="Google Shape;87;p4"/>
          <p:cNvSpPr/>
          <p:nvPr/>
        </p:nvSpPr>
        <p:spPr>
          <a:xfrm>
            <a:off x="1429350" y="3748725"/>
            <a:ext cx="6285300" cy="934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88" name="Google Shape;88;p4"/>
          <p:cNvSpPr txBox="1"/>
          <p:nvPr/>
        </p:nvSpPr>
        <p:spPr>
          <a:xfrm>
            <a:off x="1596900" y="3819375"/>
            <a:ext cx="5950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EA3A3D"/>
                </a:solidFill>
                <a:latin typeface="Average"/>
                <a:ea typeface="Average"/>
                <a:cs typeface="Average"/>
                <a:sym typeface="Average"/>
              </a:rPr>
              <a:t>“</a:t>
            </a:r>
            <a:r>
              <a:rPr b="0" i="0" lang="en" sz="1050" u="none" cap="none" strike="noStrike">
                <a:solidFill>
                  <a:srgbClr val="333E48"/>
                </a:solidFill>
                <a:highlight>
                  <a:srgbClr val="F7F8FA"/>
                </a:highlight>
                <a:latin typeface="Helvetica Neue"/>
                <a:ea typeface="Helvetica Neue"/>
                <a:cs typeface="Helvetica Neue"/>
                <a:sym typeface="Helvetica Neue"/>
              </a:rPr>
              <a:t>Have the same people in the same roles. Everyone worked well where they were.</a:t>
            </a:r>
            <a:r>
              <a:rPr b="0" i="0" lang="en" sz="1800" u="none" cap="none" strike="noStrike">
                <a:solidFill>
                  <a:srgbClr val="EA3A3D"/>
                </a:solidFill>
                <a:latin typeface="Average"/>
                <a:ea typeface="Average"/>
                <a:cs typeface="Average"/>
                <a:sym typeface="Average"/>
              </a:rPr>
              <a:t>”</a:t>
            </a:r>
            <a:endParaRPr b="0" i="0" sz="1050" u="none" cap="none" strike="noStrike">
              <a:solidFill>
                <a:srgbClr val="EA3A3D"/>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nvSpPr>
        <p:spPr>
          <a:xfrm>
            <a:off x="825900" y="351025"/>
            <a:ext cx="7492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What would you </a:t>
            </a:r>
            <a:r>
              <a:rPr b="0" i="0" lang="en" sz="2800" u="sng" cap="none" strike="noStrike">
                <a:solidFill>
                  <a:schemeClr val="accent5"/>
                </a:solidFill>
                <a:latin typeface="Average"/>
                <a:ea typeface="Average"/>
                <a:cs typeface="Average"/>
                <a:sym typeface="Average"/>
              </a:rPr>
              <a:t>do differently</a:t>
            </a:r>
            <a:r>
              <a:rPr b="0" i="0" lang="en" sz="2800" u="none" cap="none" strike="noStrike">
                <a:solidFill>
                  <a:schemeClr val="accent5"/>
                </a:solidFill>
                <a:latin typeface="Average"/>
                <a:ea typeface="Average"/>
                <a:cs typeface="Average"/>
                <a:sym typeface="Average"/>
              </a:rPr>
              <a:t> if you were to do another project with the same team?</a:t>
            </a:r>
            <a:endParaRPr b="0" i="0" sz="2800" u="none" cap="none" strike="noStrike">
              <a:solidFill>
                <a:schemeClr val="accent5"/>
              </a:solidFill>
              <a:latin typeface="Average"/>
              <a:ea typeface="Average"/>
              <a:cs typeface="Average"/>
              <a:sym typeface="Average"/>
            </a:endParaRPr>
          </a:p>
        </p:txBody>
      </p:sp>
      <p:sp>
        <p:nvSpPr>
          <p:cNvPr id="94" name="Google Shape;94;p5"/>
          <p:cNvSpPr/>
          <p:nvPr/>
        </p:nvSpPr>
        <p:spPr>
          <a:xfrm>
            <a:off x="2500500" y="1632750"/>
            <a:ext cx="4143000" cy="1878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95" name="Google Shape;95;p5"/>
          <p:cNvSpPr txBox="1"/>
          <p:nvPr/>
        </p:nvSpPr>
        <p:spPr>
          <a:xfrm>
            <a:off x="3087300" y="1775550"/>
            <a:ext cx="2969400" cy="15924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Code comments</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Peer review system</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Professor assistance</a:t>
            </a:r>
            <a:endParaRPr b="0" i="0" sz="2100" u="none" cap="none" strike="noStrike">
              <a:solidFill>
                <a:srgbClr val="00FFFF"/>
              </a:solidFill>
              <a:latin typeface="Average"/>
              <a:ea typeface="Average"/>
              <a:cs typeface="Average"/>
              <a:sym typeface="Average"/>
            </a:endParaRPr>
          </a:p>
        </p:txBody>
      </p:sp>
      <p:sp>
        <p:nvSpPr>
          <p:cNvPr id="96" name="Google Shape;96;p5"/>
          <p:cNvSpPr/>
          <p:nvPr/>
        </p:nvSpPr>
        <p:spPr>
          <a:xfrm>
            <a:off x="1429350" y="3748725"/>
            <a:ext cx="6285300" cy="934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97" name="Google Shape;97;p5"/>
          <p:cNvSpPr txBox="1"/>
          <p:nvPr/>
        </p:nvSpPr>
        <p:spPr>
          <a:xfrm>
            <a:off x="1596900" y="3819375"/>
            <a:ext cx="5950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050"/>
              <a:buFont typeface="Arial"/>
              <a:buNone/>
            </a:pPr>
            <a:r>
              <a:rPr b="0" i="0" lang="en" sz="1050" u="none" cap="none" strike="noStrike">
                <a:solidFill>
                  <a:srgbClr val="EA3A3D"/>
                </a:solidFill>
                <a:latin typeface="Helvetica Neue"/>
                <a:ea typeface="Helvetica Neue"/>
                <a:cs typeface="Helvetica Neue"/>
                <a:sym typeface="Helvetica Neue"/>
              </a:rPr>
              <a:t>While our communication is steadily improving, we would aim to enhance involvement with daily check-ins, seeking professor assistance, and suggesting project-relevant lecture topics.</a:t>
            </a:r>
            <a:endParaRPr b="0" i="0" sz="1050" u="none" cap="none" strike="noStrike">
              <a:solidFill>
                <a:srgbClr val="EA3A3D"/>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nvSpPr>
        <p:spPr>
          <a:xfrm>
            <a:off x="825900" y="455800"/>
            <a:ext cx="7492200" cy="53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What kind of </a:t>
            </a:r>
            <a:r>
              <a:rPr b="0" i="0" lang="en" sz="2800" u="sng" cap="none" strike="noStrike">
                <a:solidFill>
                  <a:schemeClr val="accent5"/>
                </a:solidFill>
                <a:latin typeface="Average"/>
                <a:ea typeface="Average"/>
                <a:cs typeface="Average"/>
                <a:sym typeface="Average"/>
              </a:rPr>
              <a:t>resources</a:t>
            </a:r>
            <a:r>
              <a:rPr b="0" i="0" lang="en" sz="2800" u="none" cap="none" strike="noStrike">
                <a:solidFill>
                  <a:schemeClr val="accent5"/>
                </a:solidFill>
                <a:latin typeface="Average"/>
                <a:ea typeface="Average"/>
                <a:cs typeface="Average"/>
                <a:sym typeface="Average"/>
              </a:rPr>
              <a:t> did we require?</a:t>
            </a:r>
            <a:endParaRPr b="0" i="0" sz="2800" u="none" cap="none" strike="noStrike">
              <a:solidFill>
                <a:schemeClr val="accent5"/>
              </a:solidFill>
              <a:latin typeface="Average"/>
              <a:ea typeface="Average"/>
              <a:cs typeface="Average"/>
              <a:sym typeface="Average"/>
            </a:endParaRPr>
          </a:p>
        </p:txBody>
      </p:sp>
      <p:sp>
        <p:nvSpPr>
          <p:cNvPr id="103" name="Google Shape;103;p6"/>
          <p:cNvSpPr/>
          <p:nvPr/>
        </p:nvSpPr>
        <p:spPr>
          <a:xfrm>
            <a:off x="1429350" y="1243450"/>
            <a:ext cx="6285300" cy="34395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04" name="Google Shape;104;p6"/>
          <p:cNvSpPr txBox="1"/>
          <p:nvPr/>
        </p:nvSpPr>
        <p:spPr>
          <a:xfrm>
            <a:off x="1947225" y="1257375"/>
            <a:ext cx="5253600" cy="3425700"/>
          </a:xfrm>
          <a:prstGeom prst="rect">
            <a:avLst/>
          </a:prstGeom>
          <a:noFill/>
          <a:ln>
            <a:noFill/>
          </a:ln>
        </p:spPr>
        <p:txBody>
          <a:bodyPr anchorCtr="0" anchor="ctr" bIns="91425" lIns="91425" spcFirstLastPara="1" rIns="91425" wrap="square" tIns="91425">
            <a:noAutofit/>
          </a:bodyPr>
          <a:lstStyle/>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Open Liberty</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GitHub</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Docker</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React</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LinuxONE</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PostgreSQL</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CORS</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Node.js</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APIs</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Discord</a:t>
            </a:r>
            <a:endParaRPr sz="1300">
              <a:latin typeface="Helvetica Neue"/>
              <a:ea typeface="Helvetica Neue"/>
              <a:cs typeface="Helvetica Neue"/>
              <a:sym typeface="Helvetica Neue"/>
            </a:endParaRPr>
          </a:p>
          <a:p>
            <a:pPr indent="-311150" lvl="0" marL="457200" rtl="0" algn="l">
              <a:lnSpc>
                <a:spcPct val="150000"/>
              </a:lnSpc>
              <a:spcBef>
                <a:spcPts val="0"/>
              </a:spcBef>
              <a:spcAft>
                <a:spcPts val="0"/>
              </a:spcAft>
              <a:buSzPts val="1300"/>
              <a:buFont typeface="Helvetica Neue"/>
              <a:buChar char="●"/>
            </a:pPr>
            <a:r>
              <a:rPr lang="en" sz="1300">
                <a:latin typeface="Helvetica Neue"/>
                <a:ea typeface="Helvetica Neue"/>
                <a:cs typeface="Helvetica Neue"/>
                <a:sym typeface="Helvetica Neue"/>
              </a:rPr>
              <a:t>Trello</a:t>
            </a:r>
            <a:endParaRPr sz="1300">
              <a:latin typeface="Helvetica Neue"/>
              <a:ea typeface="Helvetica Neue"/>
              <a:cs typeface="Helvetica Neue"/>
              <a:sym typeface="Helvetica Neue"/>
            </a:endParaRPr>
          </a:p>
        </p:txBody>
      </p:sp>
      <p:pic>
        <p:nvPicPr>
          <p:cNvPr id="105" name="Google Shape;105;p6"/>
          <p:cNvPicPr preferRelativeResize="0"/>
          <p:nvPr/>
        </p:nvPicPr>
        <p:blipFill rotWithShape="1">
          <a:blip r:embed="rId3">
            <a:alphaModFix/>
          </a:blip>
          <a:srcRect b="0" l="0" r="0" t="0"/>
          <a:stretch/>
        </p:blipFill>
        <p:spPr>
          <a:xfrm>
            <a:off x="4107399" y="1469887"/>
            <a:ext cx="933250" cy="933250"/>
          </a:xfrm>
          <a:prstGeom prst="rect">
            <a:avLst/>
          </a:prstGeom>
          <a:noFill/>
          <a:ln>
            <a:noFill/>
          </a:ln>
        </p:spPr>
      </p:pic>
      <p:pic>
        <p:nvPicPr>
          <p:cNvPr id="106" name="Google Shape;106;p6"/>
          <p:cNvPicPr preferRelativeResize="0"/>
          <p:nvPr/>
        </p:nvPicPr>
        <p:blipFill rotWithShape="1">
          <a:blip r:embed="rId4">
            <a:alphaModFix/>
          </a:blip>
          <a:srcRect b="0" l="0" r="0" t="0"/>
          <a:stretch/>
        </p:blipFill>
        <p:spPr>
          <a:xfrm>
            <a:off x="6601673" y="1590273"/>
            <a:ext cx="893275" cy="893275"/>
          </a:xfrm>
          <a:prstGeom prst="rect">
            <a:avLst/>
          </a:prstGeom>
          <a:noFill/>
          <a:ln>
            <a:noFill/>
          </a:ln>
        </p:spPr>
      </p:pic>
      <p:pic>
        <p:nvPicPr>
          <p:cNvPr id="107" name="Google Shape;107;p6"/>
          <p:cNvPicPr preferRelativeResize="0"/>
          <p:nvPr/>
        </p:nvPicPr>
        <p:blipFill rotWithShape="1">
          <a:blip r:embed="rId5">
            <a:alphaModFix/>
          </a:blip>
          <a:srcRect b="0" l="0" r="0" t="0"/>
          <a:stretch/>
        </p:blipFill>
        <p:spPr>
          <a:xfrm>
            <a:off x="6102524" y="2740188"/>
            <a:ext cx="768537" cy="792900"/>
          </a:xfrm>
          <a:prstGeom prst="rect">
            <a:avLst/>
          </a:prstGeom>
          <a:noFill/>
          <a:ln>
            <a:noFill/>
          </a:ln>
        </p:spPr>
      </p:pic>
      <p:pic>
        <p:nvPicPr>
          <p:cNvPr id="108" name="Google Shape;108;p6"/>
          <p:cNvPicPr preferRelativeResize="0"/>
          <p:nvPr/>
        </p:nvPicPr>
        <p:blipFill rotWithShape="1">
          <a:blip r:embed="rId6">
            <a:alphaModFix/>
          </a:blip>
          <a:srcRect b="0" l="0" r="0" t="0"/>
          <a:stretch/>
        </p:blipFill>
        <p:spPr>
          <a:xfrm>
            <a:off x="6601674" y="3612524"/>
            <a:ext cx="893275" cy="893275"/>
          </a:xfrm>
          <a:prstGeom prst="rect">
            <a:avLst/>
          </a:prstGeom>
          <a:noFill/>
          <a:ln>
            <a:noFill/>
          </a:ln>
        </p:spPr>
      </p:pic>
      <p:pic>
        <p:nvPicPr>
          <p:cNvPr id="109" name="Google Shape;109;p6"/>
          <p:cNvPicPr preferRelativeResize="0"/>
          <p:nvPr/>
        </p:nvPicPr>
        <p:blipFill rotWithShape="1">
          <a:blip r:embed="rId7">
            <a:alphaModFix/>
          </a:blip>
          <a:srcRect b="0" l="0" r="0" t="0"/>
          <a:stretch/>
        </p:blipFill>
        <p:spPr>
          <a:xfrm>
            <a:off x="3754550" y="3358100"/>
            <a:ext cx="1324850" cy="1324850"/>
          </a:xfrm>
          <a:prstGeom prst="rect">
            <a:avLst/>
          </a:prstGeom>
          <a:noFill/>
          <a:ln>
            <a:noFill/>
          </a:ln>
        </p:spPr>
      </p:pic>
      <p:pic>
        <p:nvPicPr>
          <p:cNvPr id="110" name="Google Shape;110;p6"/>
          <p:cNvPicPr preferRelativeResize="0"/>
          <p:nvPr/>
        </p:nvPicPr>
        <p:blipFill rotWithShape="1">
          <a:blip r:embed="rId8">
            <a:alphaModFix/>
          </a:blip>
          <a:srcRect b="0" l="0" r="0" t="0"/>
          <a:stretch/>
        </p:blipFill>
        <p:spPr>
          <a:xfrm>
            <a:off x="5354537" y="1762400"/>
            <a:ext cx="933250" cy="809348"/>
          </a:xfrm>
          <a:prstGeom prst="rect">
            <a:avLst/>
          </a:prstGeom>
          <a:noFill/>
          <a:ln>
            <a:noFill/>
          </a:ln>
        </p:spPr>
      </p:pic>
      <p:pic>
        <p:nvPicPr>
          <p:cNvPr id="111" name="Google Shape;111;p6"/>
          <p:cNvPicPr preferRelativeResize="0"/>
          <p:nvPr/>
        </p:nvPicPr>
        <p:blipFill rotWithShape="1">
          <a:blip r:embed="rId9">
            <a:alphaModFix/>
          </a:blip>
          <a:srcRect b="0" l="0" r="0" t="0"/>
          <a:stretch/>
        </p:blipFill>
        <p:spPr>
          <a:xfrm>
            <a:off x="5360175" y="3612525"/>
            <a:ext cx="768525" cy="866880"/>
          </a:xfrm>
          <a:prstGeom prst="rect">
            <a:avLst/>
          </a:prstGeom>
          <a:noFill/>
          <a:ln>
            <a:noFill/>
          </a:ln>
        </p:spPr>
      </p:pic>
      <p:pic>
        <p:nvPicPr>
          <p:cNvPr id="112" name="Google Shape;112;p6"/>
          <p:cNvPicPr preferRelativeResize="0"/>
          <p:nvPr/>
        </p:nvPicPr>
        <p:blipFill rotWithShape="1">
          <a:blip r:embed="rId10">
            <a:alphaModFix/>
          </a:blip>
          <a:srcRect b="0" l="0" r="0" t="0"/>
          <a:stretch/>
        </p:blipFill>
        <p:spPr>
          <a:xfrm>
            <a:off x="4328550" y="2740200"/>
            <a:ext cx="893275" cy="6786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nvSpPr>
        <p:spPr>
          <a:xfrm>
            <a:off x="825900" y="450550"/>
            <a:ext cx="7492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What resources </a:t>
            </a:r>
            <a:r>
              <a:rPr b="0" i="0" lang="en" sz="2800" u="sng" cap="none" strike="noStrike">
                <a:solidFill>
                  <a:schemeClr val="accent5"/>
                </a:solidFill>
                <a:latin typeface="Average"/>
                <a:ea typeface="Average"/>
                <a:cs typeface="Average"/>
                <a:sym typeface="Average"/>
              </a:rPr>
              <a:t>did we not</a:t>
            </a:r>
            <a:r>
              <a:rPr b="0" i="0" lang="en" sz="2800" u="none" cap="none" strike="noStrike">
                <a:solidFill>
                  <a:schemeClr val="accent5"/>
                </a:solidFill>
                <a:latin typeface="Average"/>
                <a:ea typeface="Average"/>
                <a:cs typeface="Average"/>
                <a:sym typeface="Average"/>
              </a:rPr>
              <a:t> have which may have helped our progress?</a:t>
            </a:r>
            <a:endParaRPr b="0" i="0" sz="2800" u="none" cap="none" strike="noStrike">
              <a:solidFill>
                <a:schemeClr val="accent5"/>
              </a:solidFill>
              <a:latin typeface="Average"/>
              <a:ea typeface="Average"/>
              <a:cs typeface="Average"/>
              <a:sym typeface="Average"/>
            </a:endParaRPr>
          </a:p>
        </p:txBody>
      </p:sp>
      <p:sp>
        <p:nvSpPr>
          <p:cNvPr id="118" name="Google Shape;118;p7"/>
          <p:cNvSpPr/>
          <p:nvPr/>
        </p:nvSpPr>
        <p:spPr>
          <a:xfrm>
            <a:off x="2500500" y="1632750"/>
            <a:ext cx="4143000" cy="1878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19" name="Google Shape;119;p7"/>
          <p:cNvSpPr txBox="1"/>
          <p:nvPr/>
        </p:nvSpPr>
        <p:spPr>
          <a:xfrm>
            <a:off x="3087300" y="1775550"/>
            <a:ext cx="2969400" cy="15924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Time</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AWS</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More training</a:t>
            </a:r>
            <a:endParaRPr b="0" i="0" sz="2100" u="none" cap="none" strike="noStrike">
              <a:solidFill>
                <a:srgbClr val="00FFFF"/>
              </a:solidFill>
              <a:latin typeface="Average"/>
              <a:ea typeface="Average"/>
              <a:cs typeface="Average"/>
              <a:sym typeface="Average"/>
            </a:endParaRPr>
          </a:p>
        </p:txBody>
      </p:sp>
      <p:sp>
        <p:nvSpPr>
          <p:cNvPr id="120" name="Google Shape;120;p7"/>
          <p:cNvSpPr/>
          <p:nvPr/>
        </p:nvSpPr>
        <p:spPr>
          <a:xfrm>
            <a:off x="1429350" y="3748725"/>
            <a:ext cx="6285300" cy="934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21" name="Google Shape;121;p7"/>
          <p:cNvSpPr txBox="1"/>
          <p:nvPr/>
        </p:nvSpPr>
        <p:spPr>
          <a:xfrm>
            <a:off x="1596900" y="3819375"/>
            <a:ext cx="5950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050"/>
              <a:buFont typeface="Arial"/>
              <a:buNone/>
            </a:pPr>
            <a:r>
              <a:rPr b="0" i="0" lang="en" sz="1050" u="none" cap="none" strike="noStrike">
                <a:solidFill>
                  <a:srgbClr val="EA3A3D"/>
                </a:solidFill>
                <a:latin typeface="Helvetica Neue"/>
                <a:ea typeface="Helvetica Neue"/>
                <a:cs typeface="Helvetica Neue"/>
                <a:sym typeface="Helvetica Neue"/>
              </a:rPr>
              <a:t>In our project, we effectively made use of all necessary resources, but additional time was a major resource that we lacked.</a:t>
            </a:r>
            <a:endParaRPr b="0" i="0" sz="1050" u="none" cap="none" strike="noStrike">
              <a:solidFill>
                <a:srgbClr val="EA3A3D"/>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nvSpPr>
        <p:spPr>
          <a:xfrm>
            <a:off x="825900" y="351025"/>
            <a:ext cx="7492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What </a:t>
            </a:r>
            <a:r>
              <a:rPr b="0" i="0" lang="en" sz="2800" u="sng" cap="none" strike="noStrike">
                <a:solidFill>
                  <a:schemeClr val="accent5"/>
                </a:solidFill>
                <a:latin typeface="Average"/>
                <a:ea typeface="Average"/>
                <a:cs typeface="Average"/>
                <a:sym typeface="Average"/>
              </a:rPr>
              <a:t>role</a:t>
            </a:r>
            <a:r>
              <a:rPr b="0" i="0" lang="en" sz="2800" u="none" cap="none" strike="noStrike">
                <a:solidFill>
                  <a:schemeClr val="accent5"/>
                </a:solidFill>
                <a:latin typeface="Average"/>
                <a:ea typeface="Average"/>
                <a:cs typeface="Average"/>
                <a:sym typeface="Average"/>
              </a:rPr>
              <a:t> did everyone play? </a:t>
            </a:r>
            <a:endParaRPr b="0" i="0" sz="2800" u="none" cap="none" strike="noStrike">
              <a:solidFill>
                <a:schemeClr val="accent5"/>
              </a:solidFill>
              <a:latin typeface="Average"/>
              <a:ea typeface="Average"/>
              <a:cs typeface="Average"/>
              <a:sym typeface="Average"/>
            </a:endParaRPr>
          </a:p>
          <a:p>
            <a:pPr indent="0" lvl="0" marL="0" marR="0" rtl="0" algn="ctr">
              <a:lnSpc>
                <a:spcPct val="100000"/>
              </a:lnSpc>
              <a:spcBef>
                <a:spcPts val="0"/>
              </a:spcBef>
              <a:spcAft>
                <a:spcPts val="0"/>
              </a:spcAft>
              <a:buClr>
                <a:srgbClr val="000000"/>
              </a:buClr>
              <a:buSzPts val="2800"/>
              <a:buFont typeface="Arial"/>
              <a:buNone/>
            </a:pPr>
            <a:r>
              <a:rPr b="0" i="0" lang="en" sz="2800" u="sng" cap="none" strike="noStrike">
                <a:solidFill>
                  <a:schemeClr val="accent5"/>
                </a:solidFill>
                <a:latin typeface="Average"/>
                <a:ea typeface="Average"/>
                <a:cs typeface="Average"/>
                <a:sym typeface="Average"/>
              </a:rPr>
              <a:t>How well</a:t>
            </a:r>
            <a:r>
              <a:rPr b="0" i="0" lang="en" sz="2800" u="none" cap="none" strike="noStrike">
                <a:solidFill>
                  <a:schemeClr val="accent5"/>
                </a:solidFill>
                <a:latin typeface="Average"/>
                <a:ea typeface="Average"/>
                <a:cs typeface="Average"/>
                <a:sym typeface="Average"/>
              </a:rPr>
              <a:t> did these roles work out?</a:t>
            </a:r>
            <a:endParaRPr b="0" i="0" sz="2800" u="none" cap="none" strike="noStrike">
              <a:solidFill>
                <a:schemeClr val="accent5"/>
              </a:solidFill>
              <a:latin typeface="Average"/>
              <a:ea typeface="Average"/>
              <a:cs typeface="Average"/>
              <a:sym typeface="Average"/>
            </a:endParaRPr>
          </a:p>
        </p:txBody>
      </p:sp>
      <p:sp>
        <p:nvSpPr>
          <p:cNvPr id="127" name="Google Shape;127;p8"/>
          <p:cNvSpPr/>
          <p:nvPr/>
        </p:nvSpPr>
        <p:spPr>
          <a:xfrm>
            <a:off x="2500500" y="1462338"/>
            <a:ext cx="4134600" cy="2048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28" name="Google Shape;128;p8"/>
          <p:cNvSpPr txBox="1"/>
          <p:nvPr/>
        </p:nvSpPr>
        <p:spPr>
          <a:xfrm>
            <a:off x="3087300" y="1462350"/>
            <a:ext cx="2969400" cy="2048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FFFF"/>
              </a:buClr>
              <a:buSzPts val="1400"/>
              <a:buFont typeface="Average"/>
              <a:buChar char="●"/>
            </a:pPr>
            <a:r>
              <a:rPr b="0" i="0" lang="en" sz="1400" u="none" cap="none" strike="noStrike">
                <a:solidFill>
                  <a:srgbClr val="00FFFF"/>
                </a:solidFill>
                <a:latin typeface="Average"/>
                <a:ea typeface="Average"/>
                <a:cs typeface="Average"/>
                <a:sym typeface="Average"/>
              </a:rPr>
              <a:t>Scrum Master</a:t>
            </a:r>
            <a:endParaRPr b="0" i="0" sz="1400" u="none" cap="none" strike="noStrike">
              <a:solidFill>
                <a:srgbClr val="00FFFF"/>
              </a:solidFill>
              <a:latin typeface="Average"/>
              <a:ea typeface="Average"/>
              <a:cs typeface="Average"/>
              <a:sym typeface="Average"/>
            </a:endParaRPr>
          </a:p>
          <a:p>
            <a:pPr indent="-317500" lvl="0" marL="457200" marR="0" rtl="0" algn="l">
              <a:lnSpc>
                <a:spcPct val="150000"/>
              </a:lnSpc>
              <a:spcBef>
                <a:spcPts val="0"/>
              </a:spcBef>
              <a:spcAft>
                <a:spcPts val="0"/>
              </a:spcAft>
              <a:buClr>
                <a:srgbClr val="00FFFF"/>
              </a:buClr>
              <a:buSzPts val="1400"/>
              <a:buFont typeface="Average"/>
              <a:buChar char="●"/>
            </a:pPr>
            <a:r>
              <a:rPr b="0" i="0" lang="en" sz="1400" u="none" cap="none" strike="noStrike">
                <a:solidFill>
                  <a:srgbClr val="00FFFF"/>
                </a:solidFill>
                <a:latin typeface="Average"/>
                <a:ea typeface="Average"/>
                <a:cs typeface="Average"/>
                <a:sym typeface="Average"/>
              </a:rPr>
              <a:t>Status Reporters</a:t>
            </a:r>
            <a:endParaRPr b="0" i="0" sz="1400" u="none" cap="none" strike="noStrike">
              <a:solidFill>
                <a:srgbClr val="00FFFF"/>
              </a:solidFill>
              <a:latin typeface="Average"/>
              <a:ea typeface="Average"/>
              <a:cs typeface="Average"/>
              <a:sym typeface="Average"/>
            </a:endParaRPr>
          </a:p>
          <a:p>
            <a:pPr indent="-317500" lvl="0" marL="457200" marR="0" rtl="0" algn="l">
              <a:lnSpc>
                <a:spcPct val="150000"/>
              </a:lnSpc>
              <a:spcBef>
                <a:spcPts val="0"/>
              </a:spcBef>
              <a:spcAft>
                <a:spcPts val="0"/>
              </a:spcAft>
              <a:buClr>
                <a:srgbClr val="00FFFF"/>
              </a:buClr>
              <a:buSzPts val="1400"/>
              <a:buFont typeface="Average"/>
              <a:buChar char="●"/>
            </a:pPr>
            <a:r>
              <a:rPr b="0" i="0" lang="en" sz="1400" u="none" cap="none" strike="noStrike">
                <a:solidFill>
                  <a:srgbClr val="00FFFF"/>
                </a:solidFill>
                <a:latin typeface="Average"/>
                <a:ea typeface="Average"/>
                <a:cs typeface="Average"/>
                <a:sym typeface="Average"/>
              </a:rPr>
              <a:t>Back-end developers</a:t>
            </a:r>
            <a:endParaRPr b="0" i="0" sz="1400" u="none" cap="none" strike="noStrike">
              <a:solidFill>
                <a:srgbClr val="00FFFF"/>
              </a:solidFill>
              <a:latin typeface="Average"/>
              <a:ea typeface="Average"/>
              <a:cs typeface="Average"/>
              <a:sym typeface="Average"/>
            </a:endParaRPr>
          </a:p>
          <a:p>
            <a:pPr indent="-317500" lvl="0" marL="457200" marR="0" rtl="0" algn="l">
              <a:lnSpc>
                <a:spcPct val="150000"/>
              </a:lnSpc>
              <a:spcBef>
                <a:spcPts val="0"/>
              </a:spcBef>
              <a:spcAft>
                <a:spcPts val="0"/>
              </a:spcAft>
              <a:buClr>
                <a:srgbClr val="00FFFF"/>
              </a:buClr>
              <a:buSzPts val="1400"/>
              <a:buFont typeface="Average"/>
              <a:buChar char="●"/>
            </a:pPr>
            <a:r>
              <a:rPr b="0" i="0" lang="en" sz="1400" u="none" cap="none" strike="noStrike">
                <a:solidFill>
                  <a:srgbClr val="00FFFF"/>
                </a:solidFill>
                <a:latin typeface="Average"/>
                <a:ea typeface="Average"/>
                <a:cs typeface="Average"/>
                <a:sym typeface="Average"/>
              </a:rPr>
              <a:t>Front-end developers</a:t>
            </a:r>
            <a:endParaRPr b="0" i="0" sz="1400" u="none" cap="none" strike="noStrike">
              <a:solidFill>
                <a:srgbClr val="00FFFF"/>
              </a:solidFill>
              <a:latin typeface="Average"/>
              <a:ea typeface="Average"/>
              <a:cs typeface="Average"/>
              <a:sym typeface="Average"/>
            </a:endParaRPr>
          </a:p>
          <a:p>
            <a:pPr indent="-317500" lvl="0" marL="457200" marR="0" rtl="0" algn="l">
              <a:lnSpc>
                <a:spcPct val="150000"/>
              </a:lnSpc>
              <a:spcBef>
                <a:spcPts val="0"/>
              </a:spcBef>
              <a:spcAft>
                <a:spcPts val="0"/>
              </a:spcAft>
              <a:buClr>
                <a:srgbClr val="00FFFF"/>
              </a:buClr>
              <a:buSzPts val="1400"/>
              <a:buFont typeface="Average"/>
              <a:buChar char="●"/>
            </a:pPr>
            <a:r>
              <a:rPr b="0" i="0" lang="en" sz="1400" u="none" cap="none" strike="noStrike">
                <a:solidFill>
                  <a:srgbClr val="00FFFF"/>
                </a:solidFill>
                <a:latin typeface="Average"/>
                <a:ea typeface="Average"/>
                <a:cs typeface="Average"/>
                <a:sym typeface="Average"/>
              </a:rPr>
              <a:t>Database architects</a:t>
            </a:r>
            <a:endParaRPr b="0" i="0" sz="1400" u="none" cap="none" strike="noStrike">
              <a:solidFill>
                <a:srgbClr val="00FFFF"/>
              </a:solidFill>
              <a:latin typeface="Average"/>
              <a:ea typeface="Average"/>
              <a:cs typeface="Average"/>
              <a:sym typeface="Average"/>
            </a:endParaRPr>
          </a:p>
          <a:p>
            <a:pPr indent="-317500" lvl="0" marL="457200" marR="0" rtl="0" algn="l">
              <a:lnSpc>
                <a:spcPct val="150000"/>
              </a:lnSpc>
              <a:spcBef>
                <a:spcPts val="0"/>
              </a:spcBef>
              <a:spcAft>
                <a:spcPts val="0"/>
              </a:spcAft>
              <a:buClr>
                <a:srgbClr val="00FFFF"/>
              </a:buClr>
              <a:buSzPts val="1400"/>
              <a:buFont typeface="Average"/>
              <a:buChar char="●"/>
            </a:pPr>
            <a:r>
              <a:rPr b="0" i="0" lang="en" sz="1400" u="none" cap="none" strike="noStrike">
                <a:solidFill>
                  <a:srgbClr val="00FFFF"/>
                </a:solidFill>
                <a:latin typeface="Average"/>
                <a:ea typeface="Average"/>
                <a:cs typeface="Average"/>
                <a:sym typeface="Average"/>
              </a:rPr>
              <a:t>Testers</a:t>
            </a:r>
            <a:endParaRPr b="0" i="0" sz="1400" u="none" cap="none" strike="noStrike">
              <a:solidFill>
                <a:srgbClr val="00FFFF"/>
              </a:solidFill>
              <a:latin typeface="Average"/>
              <a:ea typeface="Average"/>
              <a:cs typeface="Average"/>
              <a:sym typeface="Average"/>
            </a:endParaRPr>
          </a:p>
        </p:txBody>
      </p:sp>
      <p:sp>
        <p:nvSpPr>
          <p:cNvPr id="129" name="Google Shape;129;p8"/>
          <p:cNvSpPr/>
          <p:nvPr/>
        </p:nvSpPr>
        <p:spPr>
          <a:xfrm>
            <a:off x="774600" y="3706825"/>
            <a:ext cx="7594800" cy="10755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30" name="Google Shape;130;p8"/>
          <p:cNvSpPr txBox="1"/>
          <p:nvPr/>
        </p:nvSpPr>
        <p:spPr>
          <a:xfrm>
            <a:off x="821700" y="3777775"/>
            <a:ext cx="7492200" cy="933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rgbClr val="EA3A3D"/>
                </a:solidFill>
                <a:latin typeface="Average"/>
                <a:ea typeface="Average"/>
                <a:cs typeface="Average"/>
                <a:sym typeface="Average"/>
              </a:rPr>
              <a:t>“</a:t>
            </a:r>
            <a:r>
              <a:rPr b="0" i="0" lang="en" sz="950" u="none" cap="none" strike="noStrike">
                <a:solidFill>
                  <a:srgbClr val="333E48"/>
                </a:solidFill>
                <a:highlight>
                  <a:srgbClr val="F7F8FA"/>
                </a:highlight>
                <a:latin typeface="Helvetica Neue"/>
                <a:ea typeface="Helvetica Neue"/>
                <a:cs typeface="Helvetica Neue"/>
                <a:sym typeface="Helvetica Neue"/>
              </a:rPr>
              <a:t>Cheyenne was elected scrum master, based on the last sprint, it was a consensus that she had the required soft skills to keep the team on track. Oscar, Cheyenne, Catherine, Gabriella, Adam, and Ruth presented status reports. Catherine, Oscar, and John presented modules for code review, with Ruth as the scribe. Overall, everyone prepared their materials appropriately and did a good job.</a:t>
            </a:r>
            <a:r>
              <a:rPr b="0" i="0" lang="en" sz="1800" u="none" cap="none" strike="noStrike">
                <a:solidFill>
                  <a:srgbClr val="EA3A3D"/>
                </a:solidFill>
                <a:latin typeface="Average"/>
                <a:ea typeface="Average"/>
                <a:cs typeface="Average"/>
                <a:sym typeface="Average"/>
              </a:rPr>
              <a:t>”</a:t>
            </a:r>
            <a:endParaRPr b="0" i="0" sz="950" u="none" cap="none" strike="noStrike">
              <a:solidFill>
                <a:srgbClr val="EA3A3D"/>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nvSpPr>
        <p:spPr>
          <a:xfrm>
            <a:off x="825900" y="351025"/>
            <a:ext cx="7492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5"/>
                </a:solidFill>
                <a:latin typeface="Average"/>
                <a:ea typeface="Average"/>
                <a:cs typeface="Average"/>
                <a:sym typeface="Average"/>
              </a:rPr>
              <a:t>In the future, what type of </a:t>
            </a:r>
            <a:r>
              <a:rPr b="0" i="0" lang="en" sz="2800" u="sng" cap="none" strike="noStrike">
                <a:solidFill>
                  <a:schemeClr val="accent5"/>
                </a:solidFill>
                <a:latin typeface="Average"/>
                <a:ea typeface="Average"/>
                <a:cs typeface="Average"/>
                <a:sym typeface="Average"/>
              </a:rPr>
              <a:t>task delegation</a:t>
            </a:r>
            <a:r>
              <a:rPr b="0" i="0" lang="en" sz="2800" u="none" cap="none" strike="noStrike">
                <a:solidFill>
                  <a:schemeClr val="accent5"/>
                </a:solidFill>
                <a:latin typeface="Average"/>
                <a:ea typeface="Average"/>
                <a:cs typeface="Average"/>
                <a:sym typeface="Average"/>
              </a:rPr>
              <a:t> do you think would be successful?</a:t>
            </a:r>
            <a:endParaRPr b="0" i="0" sz="2800" u="none" cap="none" strike="noStrike">
              <a:solidFill>
                <a:schemeClr val="accent5"/>
              </a:solidFill>
              <a:latin typeface="Average"/>
              <a:ea typeface="Average"/>
              <a:cs typeface="Average"/>
              <a:sym typeface="Average"/>
            </a:endParaRPr>
          </a:p>
        </p:txBody>
      </p:sp>
      <p:sp>
        <p:nvSpPr>
          <p:cNvPr id="136" name="Google Shape;136;p9"/>
          <p:cNvSpPr/>
          <p:nvPr/>
        </p:nvSpPr>
        <p:spPr>
          <a:xfrm>
            <a:off x="2500500" y="1632750"/>
            <a:ext cx="4143000" cy="1878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37" name="Google Shape;137;p9"/>
          <p:cNvSpPr txBox="1"/>
          <p:nvPr/>
        </p:nvSpPr>
        <p:spPr>
          <a:xfrm>
            <a:off x="3087300" y="1775550"/>
            <a:ext cx="3071100" cy="15924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Limited volunteering</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List-based system</a:t>
            </a:r>
            <a:endParaRPr b="0" i="0" sz="2100" u="none" cap="none" strike="noStrike">
              <a:solidFill>
                <a:srgbClr val="00FFFF"/>
              </a:solidFill>
              <a:latin typeface="Average"/>
              <a:ea typeface="Average"/>
              <a:cs typeface="Average"/>
              <a:sym typeface="Average"/>
            </a:endParaRPr>
          </a:p>
          <a:p>
            <a:pPr indent="-361950" lvl="0" marL="457200" marR="0" rtl="0" algn="l">
              <a:lnSpc>
                <a:spcPct val="150000"/>
              </a:lnSpc>
              <a:spcBef>
                <a:spcPts val="0"/>
              </a:spcBef>
              <a:spcAft>
                <a:spcPts val="0"/>
              </a:spcAft>
              <a:buClr>
                <a:srgbClr val="00FFFF"/>
              </a:buClr>
              <a:buSzPts val="2100"/>
              <a:buFont typeface="Average"/>
              <a:buChar char="●"/>
            </a:pPr>
            <a:r>
              <a:rPr b="0" i="0" lang="en" sz="2100" u="none" cap="none" strike="noStrike">
                <a:solidFill>
                  <a:srgbClr val="00FFFF"/>
                </a:solidFill>
                <a:latin typeface="Average"/>
                <a:ea typeface="Average"/>
                <a:cs typeface="Average"/>
                <a:sym typeface="Average"/>
              </a:rPr>
              <a:t>“Buddy” system</a:t>
            </a:r>
            <a:endParaRPr b="0" i="0" sz="2100" u="none" cap="none" strike="noStrike">
              <a:solidFill>
                <a:srgbClr val="00FFFF"/>
              </a:solidFill>
              <a:latin typeface="Average"/>
              <a:ea typeface="Average"/>
              <a:cs typeface="Average"/>
              <a:sym typeface="Average"/>
            </a:endParaRPr>
          </a:p>
        </p:txBody>
      </p:sp>
      <p:sp>
        <p:nvSpPr>
          <p:cNvPr id="138" name="Google Shape;138;p9"/>
          <p:cNvSpPr/>
          <p:nvPr/>
        </p:nvSpPr>
        <p:spPr>
          <a:xfrm>
            <a:off x="1429350" y="3748725"/>
            <a:ext cx="6285300" cy="934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39" name="Google Shape;139;p9"/>
          <p:cNvSpPr txBox="1"/>
          <p:nvPr/>
        </p:nvSpPr>
        <p:spPr>
          <a:xfrm>
            <a:off x="1596900" y="3819375"/>
            <a:ext cx="59502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050"/>
              <a:buFont typeface="Arial"/>
              <a:buNone/>
            </a:pPr>
            <a:r>
              <a:rPr b="0" i="0" lang="en" sz="1050" u="none" cap="none" strike="noStrike">
                <a:solidFill>
                  <a:srgbClr val="EA3A3D"/>
                </a:solidFill>
                <a:latin typeface="Helvetica Neue"/>
                <a:ea typeface="Helvetica Neue"/>
                <a:cs typeface="Helvetica Neue"/>
                <a:sym typeface="Helvetica Neue"/>
              </a:rPr>
              <a:t>To enhance accountability and encourage learning, a "buddy" system, where pairs switch tasks each Sprint, could be implemented.</a:t>
            </a:r>
            <a:endParaRPr b="0" i="0" sz="1050" u="none" cap="none" strike="noStrike">
              <a:solidFill>
                <a:srgbClr val="EA3A3D"/>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