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3" r:id="rId5"/>
    <p:sldMasterId id="2147483664" r:id="rId6"/>
    <p:sldMasterId id="2147483676" r:id="rId7"/>
  </p:sldMasterIdLst>
  <p:notesMasterIdLst>
    <p:notesMasterId r:id="rId60"/>
  </p:notesMasterIdLst>
  <p:handoutMasterIdLst>
    <p:handoutMasterId r:id="rId61"/>
  </p:handoutMasterIdLst>
  <p:sldIdLst>
    <p:sldId id="493" r:id="rId8"/>
    <p:sldId id="506" r:id="rId9"/>
    <p:sldId id="507" r:id="rId10"/>
    <p:sldId id="508" r:id="rId11"/>
    <p:sldId id="509" r:id="rId12"/>
    <p:sldId id="530" r:id="rId13"/>
    <p:sldId id="510" r:id="rId14"/>
    <p:sldId id="511" r:id="rId15"/>
    <p:sldId id="512" r:id="rId16"/>
    <p:sldId id="531" r:id="rId17"/>
    <p:sldId id="532" r:id="rId18"/>
    <p:sldId id="533" r:id="rId19"/>
    <p:sldId id="534" r:id="rId20"/>
    <p:sldId id="536" r:id="rId21"/>
    <p:sldId id="535" r:id="rId22"/>
    <p:sldId id="537" r:id="rId23"/>
    <p:sldId id="538" r:id="rId24"/>
    <p:sldId id="539" r:id="rId25"/>
    <p:sldId id="540" r:id="rId26"/>
    <p:sldId id="541" r:id="rId27"/>
    <p:sldId id="543" r:id="rId28"/>
    <p:sldId id="544" r:id="rId29"/>
    <p:sldId id="545" r:id="rId30"/>
    <p:sldId id="546" r:id="rId31"/>
    <p:sldId id="547" r:id="rId32"/>
    <p:sldId id="542" r:id="rId33"/>
    <p:sldId id="548" r:id="rId34"/>
    <p:sldId id="549" r:id="rId35"/>
    <p:sldId id="550" r:id="rId36"/>
    <p:sldId id="551" r:id="rId37"/>
    <p:sldId id="552" r:id="rId38"/>
    <p:sldId id="554" r:id="rId39"/>
    <p:sldId id="555" r:id="rId40"/>
    <p:sldId id="557" r:id="rId41"/>
    <p:sldId id="558" r:id="rId42"/>
    <p:sldId id="559" r:id="rId43"/>
    <p:sldId id="560" r:id="rId44"/>
    <p:sldId id="561" r:id="rId45"/>
    <p:sldId id="562" r:id="rId46"/>
    <p:sldId id="564" r:id="rId47"/>
    <p:sldId id="565" r:id="rId48"/>
    <p:sldId id="566" r:id="rId49"/>
    <p:sldId id="568" r:id="rId50"/>
    <p:sldId id="569" r:id="rId51"/>
    <p:sldId id="570" r:id="rId52"/>
    <p:sldId id="571" r:id="rId53"/>
    <p:sldId id="572" r:id="rId54"/>
    <p:sldId id="573" r:id="rId55"/>
    <p:sldId id="575" r:id="rId56"/>
    <p:sldId id="576" r:id="rId57"/>
    <p:sldId id="577" r:id="rId58"/>
    <p:sldId id="505" r:id="rId59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3">
          <p15:clr>
            <a:srgbClr val="A4A3A4"/>
          </p15:clr>
        </p15:guide>
        <p15:guide id="2" pos="28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yle Wang王帆" initials="KW" lastIdx="1" clrIdx="0">
    <p:extLst>
      <p:ext uri="{19B8F6BF-5375-455C-9EA6-DF929625EA0E}">
        <p15:presenceInfo xmlns:p15="http://schemas.microsoft.com/office/powerpoint/2012/main" userId="S-1-5-21-1417407873-1695832246-1525789749-4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531"/>
    <a:srgbClr val="D2DEEF"/>
    <a:srgbClr val="5B9BD5"/>
    <a:srgbClr val="BFBFBF"/>
    <a:srgbClr val="69C53D"/>
    <a:srgbClr val="B1F2FF"/>
    <a:srgbClr val="FFFFFF"/>
    <a:srgbClr val="D9D9D9"/>
    <a:srgbClr val="33CC33"/>
    <a:srgbClr val="91C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" y="744"/>
      </p:cViewPr>
      <p:guideLst>
        <p:guide orient="horz" pos="1653"/>
        <p:guide pos="2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68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4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6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W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367030" y="499745"/>
            <a:ext cx="5589905" cy="408432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43510" y="4791710"/>
            <a:ext cx="1167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www.neoway.com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7183755" y="4813300"/>
            <a:ext cx="17767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Neoway Technology Co., Ltd.</a:t>
            </a:r>
          </a:p>
        </p:txBody>
      </p:sp>
      <p:pic>
        <p:nvPicPr>
          <p:cNvPr id="3" name="图片 2" descr="有方logo(中文）_印刷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7353300" y="247650"/>
            <a:ext cx="1475740" cy="2209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有方logo(中文）_印刷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7353300" y="247650"/>
            <a:ext cx="1475740" cy="220980"/>
          </a:xfrm>
          <a:prstGeom prst="rect">
            <a:avLst/>
          </a:prstGeom>
        </p:spPr>
      </p:pic>
      <p:pic>
        <p:nvPicPr>
          <p:cNvPr id="4" name="图片 3" descr="PPT-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9525" y="3368040"/>
            <a:ext cx="9144635" cy="177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1330" y="157480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5620" y="1058943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7797165" y="4809490"/>
            <a:ext cx="1103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latin typeface="Arial" panose="020B0604020202020204" pitchFamily="34" charset="0"/>
                <a:sym typeface="+mn-ea"/>
              </a:rPr>
              <a:t>www.neoway.com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有方logo(中文）_印刷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353300" y="247650"/>
            <a:ext cx="1475740" cy="220980"/>
          </a:xfrm>
          <a:prstGeom prst="rect">
            <a:avLst/>
          </a:prstGeom>
        </p:spPr>
      </p:pic>
      <p:pic>
        <p:nvPicPr>
          <p:cNvPr id="5" name="图片 4" descr="PPT-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9525" y="3368040"/>
            <a:ext cx="9144635" cy="17729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file:///\\t\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jetbrains.com/pycharm/download/#section=windows" TargetMode="Externa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84119" y="1493706"/>
            <a:ext cx="8311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培训</a:t>
            </a:r>
            <a:endParaRPr lang="zh-CN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90604" y="2406015"/>
            <a:ext cx="409892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500" dirty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王帆</a:t>
            </a:r>
            <a:r>
              <a:rPr lang="zh-CN" altLang="en-US" sz="1500" dirty="0" smtClean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｜</a:t>
            </a:r>
            <a:r>
              <a:rPr lang="zh-CN" altLang="en-US" sz="1500" b="1" dirty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深圳市有方科技</a:t>
            </a:r>
            <a:r>
              <a:rPr lang="zh-CN" altLang="en-US" sz="1500" b="1" dirty="0" smtClean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股份有限公司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64618" y="297272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20.05.26</a:t>
            </a:r>
          </a:p>
        </p:txBody>
      </p:sp>
      <p:pic>
        <p:nvPicPr>
          <p:cNvPr id="3" name="图片 2" descr="有方logo(中文）_印刷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53300" y="247650"/>
            <a:ext cx="1475740" cy="220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4186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缩进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语言相比于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语言的最大区别就是，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的代码块不是使用</a:t>
            </a:r>
            <a:r>
              <a:rPr lang="en-US" altLang="zh-CN" sz="1600" dirty="0" smtClean="0"/>
              <a:t>{}</a:t>
            </a:r>
            <a:r>
              <a:rPr lang="zh-CN" altLang="en-US" sz="1600" dirty="0" smtClean="0"/>
              <a:t>来控制类、函数、以及其他逻辑判断，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使用缩进来编写模块。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缩进的数量是可以改变的，但是同一代码块必须具有相同数量的缩进。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              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0" y="2172066"/>
            <a:ext cx="2219325" cy="1362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0" y="2172066"/>
            <a:ext cx="2876550" cy="1066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90" y="3841138"/>
            <a:ext cx="2124075" cy="1704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310" y="4003062"/>
            <a:ext cx="5334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033965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语言一行中可以书写多条语句，但每条语句之间要用“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”隔开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                                        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一般是以新行作为一条语句的结束符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中使用“</a:t>
            </a:r>
            <a:r>
              <a:rPr lang="en-US" altLang="zh-CN" sz="1600" dirty="0" smtClean="0"/>
              <a:t>\</a:t>
            </a:r>
            <a:r>
              <a:rPr lang="zh-CN" altLang="en-US" sz="1600" dirty="0" smtClean="0"/>
              <a:t>”符号可以将一条语句分为多行显示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                   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90" y="1388542"/>
            <a:ext cx="3162300" cy="476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896" y="2423503"/>
            <a:ext cx="1581150" cy="69532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96702" y="1203395"/>
            <a:ext cx="3481754" cy="646833"/>
          </a:xfrm>
          <a:prstGeom prst="wedgeEllipseCallout">
            <a:avLst>
              <a:gd name="adj1" fmla="val -71002"/>
              <a:gd name="adj2" fmla="val 2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两条</a:t>
            </a:r>
            <a:r>
              <a:rPr lang="en-US" altLang="zh-CN" sz="1200" dirty="0" smtClean="0">
                <a:solidFill>
                  <a:schemeClr val="tx1"/>
                </a:solidFill>
              </a:rPr>
              <a:t>print</a:t>
            </a:r>
            <a:r>
              <a:rPr lang="zh-CN" altLang="en-US" sz="1200" dirty="0" smtClean="0">
                <a:solidFill>
                  <a:schemeClr val="tx1"/>
                </a:solidFill>
              </a:rPr>
              <a:t>之间使用“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r>
              <a:rPr lang="zh-CN" altLang="en-US" sz="1200" dirty="0" smtClean="0">
                <a:solidFill>
                  <a:schemeClr val="tx1"/>
                </a:solidFill>
              </a:rPr>
              <a:t>”隔开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4396702" y="2305364"/>
            <a:ext cx="3481754" cy="646833"/>
          </a:xfrm>
          <a:prstGeom prst="wedgeEllipseCallout">
            <a:avLst>
              <a:gd name="adj1" fmla="val -71002"/>
              <a:gd name="adj2" fmla="val 2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区别于</a:t>
            </a:r>
            <a:r>
              <a:rPr lang="en-US" altLang="zh-CN" sz="1200" dirty="0">
                <a:solidFill>
                  <a:schemeClr val="tx1"/>
                </a:solidFill>
              </a:rPr>
              <a:t>Java</a:t>
            </a:r>
            <a:r>
              <a:rPr lang="zh-CN" altLang="en-US" sz="1200" dirty="0">
                <a:solidFill>
                  <a:schemeClr val="tx1"/>
                </a:solidFill>
              </a:rPr>
              <a:t>中是以“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r>
              <a:rPr lang="zh-CN" altLang="en-US" sz="1200" dirty="0">
                <a:solidFill>
                  <a:schemeClr val="tx1"/>
                </a:solidFill>
              </a:rPr>
              <a:t>”作为一条语句的结束符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96" y="3918226"/>
            <a:ext cx="2743200" cy="14954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446" y="3854871"/>
            <a:ext cx="2133600" cy="1495425"/>
          </a:xfrm>
          <a:prstGeom prst="rect">
            <a:avLst/>
          </a:prstGeom>
        </p:spPr>
      </p:pic>
      <p:sp>
        <p:nvSpPr>
          <p:cNvPr id="14" name="椭圆形标注 13"/>
          <p:cNvSpPr/>
          <p:nvPr/>
        </p:nvSpPr>
        <p:spPr>
          <a:xfrm>
            <a:off x="5645834" y="3531454"/>
            <a:ext cx="3481754" cy="646833"/>
          </a:xfrm>
          <a:prstGeom prst="wedgeEllipseCallout">
            <a:avLst>
              <a:gd name="adj1" fmla="val -71002"/>
              <a:gd name="adj2" fmla="val 27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rgbClr val="C00000"/>
                </a:solidFill>
              </a:rPr>
              <a:t>区别于</a:t>
            </a:r>
            <a:r>
              <a:rPr lang="en-US" altLang="zh-CN" sz="1200" dirty="0" smtClean="0">
                <a:solidFill>
                  <a:srgbClr val="C00000"/>
                </a:solidFill>
              </a:rPr>
              <a:t>Java</a:t>
            </a:r>
            <a:r>
              <a:rPr lang="zh-CN" altLang="en-US" sz="1200" dirty="0" smtClean="0">
                <a:solidFill>
                  <a:srgbClr val="C00000"/>
                </a:solidFill>
              </a:rPr>
              <a:t>中字符串的分行使用</a:t>
            </a:r>
            <a:r>
              <a:rPr lang="en-US" altLang="zh-CN" sz="1200" dirty="0" smtClean="0">
                <a:solidFill>
                  <a:srgbClr val="C00000"/>
                </a:solidFill>
              </a:rPr>
              <a:t>”+”</a:t>
            </a:r>
            <a:r>
              <a:rPr lang="zh-CN" altLang="en-US" sz="1200" dirty="0" smtClean="0">
                <a:solidFill>
                  <a:srgbClr val="C00000"/>
                </a:solidFill>
              </a:rPr>
              <a:t>，语句分行显示不需要多余符号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338" y="509675"/>
            <a:ext cx="3524250" cy="1143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840" y="1909300"/>
            <a:ext cx="6886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4186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引号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语言中可以使用单引号</a:t>
            </a:r>
            <a:r>
              <a:rPr lang="en-US" altLang="zh-CN" sz="1600" dirty="0" smtClean="0"/>
              <a:t>’Python’</a:t>
            </a:r>
            <a:r>
              <a:rPr lang="zh-CN" altLang="en-US" sz="1600" dirty="0" smtClean="0"/>
              <a:t>、双引号</a:t>
            </a:r>
            <a:r>
              <a:rPr lang="en-US" altLang="zh-CN" sz="1600" dirty="0" smtClean="0"/>
              <a:t>”Python”</a:t>
            </a:r>
            <a:r>
              <a:rPr lang="zh-CN" altLang="en-US" sz="1600" dirty="0" smtClean="0"/>
              <a:t>、三引号</a:t>
            </a:r>
            <a:r>
              <a:rPr lang="en-US" altLang="zh-CN" sz="1600" dirty="0" smtClean="0"/>
              <a:t>’’’Python’’’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”””Python”””</a:t>
            </a:r>
            <a:r>
              <a:rPr lang="zh-CN" altLang="en-US" sz="1600" dirty="0" smtClean="0"/>
              <a:t>来表示字符串，引号的开始和结束必须是相同类型。</a:t>
            </a:r>
            <a:r>
              <a:rPr lang="en-US" altLang="zh-CN" sz="1600" dirty="0" smtClean="0"/>
              <a:t>’</a:t>
            </a:r>
            <a:r>
              <a:rPr lang="en-US" altLang="zh-CN" sz="1600" dirty="0" err="1" smtClean="0"/>
              <a:t>Pyhon</a:t>
            </a:r>
            <a:r>
              <a:rPr lang="en-US" altLang="zh-CN" sz="1600" dirty="0" smtClean="0"/>
              <a:t>” </a:t>
            </a:r>
            <a:r>
              <a:rPr lang="en-US" altLang="zh-CN" sz="1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Wingdings" panose="05000000000000000000" pitchFamily="2" charset="2"/>
              </a:rPr>
              <a:t>三</a:t>
            </a:r>
            <a:r>
              <a:rPr lang="zh-CN" altLang="en-US" sz="1600" dirty="0" smtClean="0">
                <a:sym typeface="Wingdings" panose="05000000000000000000" pitchFamily="2" charset="2"/>
              </a:rPr>
              <a:t>引号一般用来当做注释</a:t>
            </a:r>
            <a:endParaRPr lang="en-US" altLang="zh-CN" sz="1600" dirty="0" smtClean="0"/>
          </a:p>
        </p:txBody>
      </p:sp>
      <p:sp>
        <p:nvSpPr>
          <p:cNvPr id="16" name="文本框 20"/>
          <p:cNvSpPr txBox="1"/>
          <p:nvPr/>
        </p:nvSpPr>
        <p:spPr>
          <a:xfrm>
            <a:off x="493526" y="2576101"/>
            <a:ext cx="3497233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—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注释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" y="3278850"/>
            <a:ext cx="797169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单</a:t>
            </a:r>
            <a:r>
              <a:rPr lang="zh-CN" altLang="en-US" sz="1600" dirty="0" smtClean="0"/>
              <a:t>行注释使用</a:t>
            </a:r>
            <a:r>
              <a:rPr lang="en-US" altLang="zh-CN" sz="1600" dirty="0" smtClean="0"/>
              <a:t>”#”</a:t>
            </a:r>
            <a:r>
              <a:rPr lang="zh-CN" altLang="en-US" sz="1600" dirty="0" smtClean="0"/>
              <a:t>符号开头，可以用在语句或表达式的行末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多</a:t>
            </a:r>
            <a:r>
              <a:rPr lang="zh-CN" altLang="en-US" sz="1600" dirty="0" smtClean="0"/>
              <a:t>行注释使用三个单引号</a:t>
            </a:r>
            <a:r>
              <a:rPr lang="en-US" altLang="zh-CN" sz="1600" dirty="0" smtClean="0"/>
              <a:t>’’’ ’’’</a:t>
            </a:r>
            <a:r>
              <a:rPr lang="zh-CN" altLang="en-US" sz="1600" dirty="0" smtClean="0"/>
              <a:t>或三个双引号</a:t>
            </a:r>
            <a:r>
              <a:rPr lang="en-US" altLang="zh-CN" sz="1600" dirty="0" smtClean="0"/>
              <a:t>””” ”””</a:t>
            </a:r>
          </a:p>
        </p:txBody>
      </p:sp>
    </p:spTree>
    <p:extLst>
      <p:ext uri="{BB962C8B-B14F-4D97-AF65-F5344CB8AC3E}">
        <p14:creationId xmlns:p14="http://schemas.microsoft.com/office/powerpoint/2010/main" val="21925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4186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语言中使用</a:t>
            </a:r>
            <a:r>
              <a:rPr lang="en-US" altLang="zh-CN" sz="1600" dirty="0" smtClean="0"/>
              <a:t>print()</a:t>
            </a:r>
            <a:r>
              <a:rPr lang="zh-CN" altLang="en-US" sz="1600" dirty="0" smtClean="0"/>
              <a:t>函数输出指定文字，括号中可以写入要输入的字符串或者表达式；比如：</a:t>
            </a:r>
            <a:r>
              <a:rPr lang="en-US" altLang="zh-CN" sz="1600" dirty="0" smtClean="0"/>
              <a:t>print(“python”)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print(100 + 200)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         ：</a:t>
            </a:r>
            <a:r>
              <a:rPr lang="en-US" altLang="zh-CN" sz="1600" dirty="0" smtClean="0"/>
              <a:t>print(100 + ‘200’) </a:t>
            </a: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中数字型与字符串相加会报错，而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中会将数字型转为字符串类型，进行拼接。</a:t>
            </a:r>
            <a:endParaRPr lang="en-US" altLang="zh-CN" sz="1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7438"/>
            <a:ext cx="2562225" cy="1514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56" y="1837438"/>
            <a:ext cx="2571750" cy="126682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5461445" y="1392833"/>
            <a:ext cx="3119847" cy="726831"/>
          </a:xfrm>
          <a:prstGeom prst="wedgeEllipseCallout">
            <a:avLst>
              <a:gd name="adj1" fmla="val -74191"/>
              <a:gd name="adj2" fmla="val 138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对于</a:t>
            </a:r>
            <a:r>
              <a:rPr lang="en-US" altLang="zh-CN" sz="1200" dirty="0" smtClean="0">
                <a:solidFill>
                  <a:schemeClr val="tx1"/>
                </a:solidFill>
              </a:rPr>
              <a:t>100+200</a:t>
            </a:r>
            <a:r>
              <a:rPr lang="zh-CN" altLang="en-US" sz="1200" dirty="0" smtClean="0">
                <a:solidFill>
                  <a:schemeClr val="tx1"/>
                </a:solidFill>
              </a:rPr>
              <a:t>，</a:t>
            </a:r>
            <a:r>
              <a:rPr lang="en-US" altLang="zh-CN" sz="1200" dirty="0" smtClean="0">
                <a:solidFill>
                  <a:schemeClr val="tx1"/>
                </a:solidFill>
              </a:rPr>
              <a:t>Python</a:t>
            </a:r>
            <a:r>
              <a:rPr lang="zh-CN" altLang="en-US" sz="1200" dirty="0" smtClean="0">
                <a:solidFill>
                  <a:schemeClr val="tx1"/>
                </a:solidFill>
              </a:rPr>
              <a:t>解释器会直接计算出结果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7" y="4345289"/>
            <a:ext cx="5172075" cy="1152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095" y="4368715"/>
            <a:ext cx="2952750" cy="962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9600" y="3510047"/>
            <a:ext cx="737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注意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0175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4186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输出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print()</a:t>
            </a:r>
            <a:r>
              <a:rPr lang="zh-CN" altLang="en-US" sz="1600" dirty="0" smtClean="0"/>
              <a:t>函数也可以接受多个字符串，字符串之间使用</a:t>
            </a:r>
            <a:r>
              <a:rPr lang="en-US" altLang="zh-CN" sz="1600" dirty="0" smtClean="0"/>
              <a:t>”,”</a:t>
            </a:r>
            <a:r>
              <a:rPr lang="zh-CN" altLang="en-US" sz="1600" dirty="0" smtClean="0"/>
              <a:t>逗号隔开，输出结果会是一条完整的字符串。</a:t>
            </a:r>
            <a:r>
              <a:rPr lang="zh-CN" altLang="en-US" sz="1600" dirty="0" smtClean="0">
                <a:solidFill>
                  <a:srgbClr val="C00000"/>
                </a:solidFill>
              </a:rPr>
              <a:t>注意</a:t>
            </a:r>
            <a:r>
              <a:rPr lang="zh-CN" altLang="en-US" sz="1600" dirty="0" smtClean="0"/>
              <a:t>：输出的字符串中会使用空格代替逗号分隔符。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区别于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中输出函数中多个字符串之间使用“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”作连接符，且输出的字符串之间无空格填充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14400" y="1664677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"like"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"learning"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10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"python"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84" y="1770356"/>
            <a:ext cx="2943225" cy="86677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305931"/>
              </p:ext>
            </p:extLst>
          </p:nvPr>
        </p:nvGraphicFramePr>
        <p:xfrm>
          <a:off x="914400" y="2853753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learning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 flipH="1">
            <a:off x="1371600" y="1998224"/>
            <a:ext cx="93785" cy="8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1582615" y="1998224"/>
            <a:ext cx="433754" cy="82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922585" y="1998224"/>
            <a:ext cx="914400" cy="8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33599" y="1998224"/>
            <a:ext cx="1617786" cy="83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10" y="4162425"/>
            <a:ext cx="3714750" cy="981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4374173"/>
            <a:ext cx="647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6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4186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输入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语言中使用</a:t>
            </a:r>
            <a:r>
              <a:rPr lang="en-US" altLang="zh-CN" sz="1600" dirty="0" smtClean="0"/>
              <a:t>input()</a:t>
            </a:r>
            <a:r>
              <a:rPr lang="zh-CN" altLang="en-US" sz="1600" dirty="0" smtClean="0"/>
              <a:t>函数输入</a:t>
            </a:r>
            <a:r>
              <a:rPr lang="zh-CN" altLang="en-US" sz="1600" dirty="0"/>
              <a:t>数据</a:t>
            </a:r>
            <a:r>
              <a:rPr lang="zh-CN" altLang="en-US" sz="1600" dirty="0" smtClean="0"/>
              <a:t>，并存放到一个变量中，比如输入用户名：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执行以上</a:t>
            </a:r>
            <a:r>
              <a:rPr lang="en-US" altLang="zh-CN" sz="1600" dirty="0" smtClean="0"/>
              <a:t>input()</a:t>
            </a:r>
            <a:r>
              <a:rPr lang="zh-CN" altLang="en-US" sz="1600" dirty="0" smtClean="0"/>
              <a:t>函数没有任何语句提示，很不友好，我们可以在</a:t>
            </a:r>
            <a:r>
              <a:rPr lang="en-US" altLang="zh-CN" sz="1600" dirty="0" smtClean="0"/>
              <a:t>input()</a:t>
            </a:r>
            <a:r>
              <a:rPr lang="zh-CN" altLang="en-US" sz="1600" dirty="0" smtClean="0"/>
              <a:t>加入一些提示语句来提示用户，比如：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区别于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语言的</a:t>
            </a:r>
            <a:r>
              <a:rPr lang="en-US" altLang="zh-CN" sz="1600" dirty="0" smtClean="0"/>
              <a:t>Scanner</a:t>
            </a:r>
            <a:r>
              <a:rPr lang="zh-CN" altLang="en-US" sz="1600" dirty="0" smtClean="0"/>
              <a:t>类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1" y="1427795"/>
            <a:ext cx="2828925" cy="771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71" y="3131193"/>
            <a:ext cx="2847975" cy="781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760" y="3131193"/>
            <a:ext cx="5029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2312614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661245"/>
            <a:ext cx="7971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中的变量赋值不需要类型声明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每个变量在使用前都需要赋值，赋值完后该变量才会被创建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使用等号</a:t>
            </a:r>
            <a:r>
              <a:rPr lang="en-US" altLang="zh-CN" sz="1600" dirty="0" smtClean="0"/>
              <a:t>’=’</a:t>
            </a:r>
            <a:r>
              <a:rPr lang="zh-CN" altLang="en-US" sz="1600" dirty="0" smtClean="0"/>
              <a:t>为变量赋值 </a:t>
            </a:r>
            <a:endParaRPr lang="en-US" altLang="zh-CN" sz="1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9600" y="1756067"/>
            <a:ext cx="810064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 smtClean="0"/>
              <a:t>为单个变量赋值：变量</a:t>
            </a:r>
            <a:r>
              <a:rPr lang="zh-CN" altLang="en-US" sz="1600" dirty="0"/>
              <a:t>名 </a:t>
            </a:r>
            <a:r>
              <a:rPr lang="en-US" altLang="zh-CN" sz="1600" dirty="0"/>
              <a:t>= </a:t>
            </a:r>
            <a:r>
              <a:rPr lang="zh-CN" altLang="en-US" sz="1600" dirty="0" smtClean="0"/>
              <a:t>值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/>
              <a:t>为多个变量赋值：变量</a:t>
            </a:r>
            <a:r>
              <a:rPr lang="en-US" altLang="zh-CN" sz="1600" dirty="0"/>
              <a:t>1, </a:t>
            </a:r>
            <a:r>
              <a:rPr lang="zh-CN" altLang="en-US" sz="1600" dirty="0"/>
              <a:t>变量</a:t>
            </a:r>
            <a:r>
              <a:rPr lang="en-US" altLang="zh-CN" sz="1600" dirty="0"/>
              <a:t>2 = </a:t>
            </a:r>
            <a:r>
              <a:rPr lang="zh-CN" altLang="en-US" sz="1600" dirty="0"/>
              <a:t>值</a:t>
            </a:r>
            <a:r>
              <a:rPr lang="en-US" altLang="zh-CN" sz="1600" dirty="0"/>
              <a:t>1, </a:t>
            </a:r>
            <a:r>
              <a:rPr lang="zh-CN" altLang="en-US" sz="1600" dirty="0"/>
              <a:t>值</a:t>
            </a:r>
            <a:r>
              <a:rPr lang="en-US" altLang="zh-CN" sz="1600" dirty="0" smtClean="0"/>
              <a:t>2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91231" y="3595396"/>
            <a:ext cx="314701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length, width, hight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(width)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(hight)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91231" y="2187684"/>
            <a:ext cx="16209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shape =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'square'</a:t>
            </a:r>
            <a:b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(length)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(shape)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4188127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全局变量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661245"/>
            <a:ext cx="797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在函数外部创建的变量为全局变量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全局变量在函数内部和外部都可以使用</a:t>
            </a:r>
            <a:endParaRPr lang="en-US" altLang="zh-CN" sz="16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609600" y="1375011"/>
            <a:ext cx="8100646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 smtClean="0"/>
              <a:t>在函数内部引用全局变量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 smtClean="0"/>
              <a:t>创建于全局变量同名的局部变量，全局变量不受影响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91231" y="1733709"/>
            <a:ext cx="53014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get_length() -&gt;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'在函数内部引用全局变量得到的值为：'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get_length())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289" y="2079987"/>
            <a:ext cx="2800350" cy="70485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1231" y="3280847"/>
            <a:ext cx="422423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get_length() -&gt;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length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length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'局部变量length的值为：'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get_length())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'全局变量length的值为：'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length)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89" y="3795478"/>
            <a:ext cx="22955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4188127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变量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全局变量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3527" y="880190"/>
            <a:ext cx="810064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600" dirty="0" smtClean="0"/>
              <a:t>在函数内部创建全局变量</a:t>
            </a:r>
            <a:r>
              <a:rPr lang="en-US" altLang="zh-CN" sz="1600" dirty="0" smtClean="0"/>
              <a:t>—global</a:t>
            </a:r>
            <a:r>
              <a:rPr lang="zh-CN" altLang="en-US" sz="1600" dirty="0" smtClean="0"/>
              <a:t>关键字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Tx/>
              <a:buAutoNum type="arabicPeriod" startAt="3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C00000"/>
                </a:solidFill>
              </a:rPr>
              <a:t>       注意：不能直接这样写  </a:t>
            </a:r>
            <a:r>
              <a:rPr lang="en-US" altLang="zh-CN" sz="1600" dirty="0" smtClean="0">
                <a:solidFill>
                  <a:srgbClr val="C00000"/>
                </a:solidFill>
              </a:rPr>
              <a:t>global width = 10 </a:t>
            </a:r>
            <a:r>
              <a:rPr lang="zh-CN" altLang="en-US" sz="1600" dirty="0" smtClean="0">
                <a:solidFill>
                  <a:srgbClr val="C00000"/>
                </a:solidFill>
              </a:rPr>
              <a:t>语法错误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11694" y="1266568"/>
            <a:ext cx="440377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get_width() -&gt;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global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width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'调用函数获取width的值为：'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get_width())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'直接输出width的值为：'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width)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631" y="1314198"/>
            <a:ext cx="20955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8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082055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661245"/>
            <a:ext cx="797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拥有以下内置数据类型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可以使用</a:t>
            </a:r>
            <a:r>
              <a:rPr lang="en-US" altLang="zh-CN" sz="1600" dirty="0" smtClean="0"/>
              <a:t>type()</a:t>
            </a:r>
            <a:r>
              <a:rPr lang="zh-CN" altLang="en-US" sz="1600" dirty="0" smtClean="0"/>
              <a:t>函数来查看变量的类型</a:t>
            </a:r>
            <a:endParaRPr lang="en-US" altLang="zh-CN" sz="1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95059"/>
              </p:ext>
            </p:extLst>
          </p:nvPr>
        </p:nvGraphicFramePr>
        <p:xfrm>
          <a:off x="1348154" y="1296000"/>
          <a:ext cx="6072554" cy="2625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47"/>
                <a:gridCol w="4717907"/>
              </a:tblGrid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文本类型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数值类型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int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float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complex</a:t>
                      </a:r>
                      <a:endParaRPr lang="zh-CN" altLang="en-US" dirty="0"/>
                    </a:p>
                  </a:txBody>
                  <a:tcPr anchor="ctr" anchorCtr="1">
                    <a:solidFill>
                      <a:srgbClr val="D2DEEF"/>
                    </a:solidFill>
                  </a:tcPr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序列类型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list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tuple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range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映射类型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dict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集合类型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set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frozenset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布尔类型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bool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506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二进制类型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bytes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bytearray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err="1" smtClean="0"/>
                        <a:t>memoryview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98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81685" y="1132205"/>
            <a:ext cx="1967607" cy="400110"/>
            <a:chOff x="781685" y="1132205"/>
            <a:chExt cx="1967607" cy="400110"/>
          </a:xfrm>
        </p:grpSpPr>
        <p:sp>
          <p:nvSpPr>
            <p:cNvPr id="4" name="矩形 3"/>
            <p:cNvSpPr/>
            <p:nvPr/>
          </p:nvSpPr>
          <p:spPr>
            <a:xfrm>
              <a:off x="781685" y="1271270"/>
              <a:ext cx="142240" cy="142240"/>
            </a:xfrm>
            <a:prstGeom prst="rect">
              <a:avLst/>
            </a:prstGeom>
            <a:solidFill>
              <a:srgbClr val="5CB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80465" y="1132205"/>
              <a:ext cx="156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5CB53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Python</a:t>
              </a:r>
              <a:r>
                <a:rPr lang="zh-CN" altLang="en-US" sz="2000" dirty="0" smtClean="0">
                  <a:solidFill>
                    <a:srgbClr val="5CB53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简介</a:t>
              </a:r>
              <a:endParaRPr lang="en-US" altLang="zh-CN" sz="2000" dirty="0" smtClean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1685" y="1978025"/>
            <a:ext cx="1967607" cy="400110"/>
            <a:chOff x="781685" y="1978025"/>
            <a:chExt cx="1967607" cy="400110"/>
          </a:xfrm>
        </p:grpSpPr>
        <p:sp>
          <p:nvSpPr>
            <p:cNvPr id="5" name="矩形 4"/>
            <p:cNvSpPr/>
            <p:nvPr/>
          </p:nvSpPr>
          <p:spPr>
            <a:xfrm>
              <a:off x="781685" y="2106295"/>
              <a:ext cx="142240" cy="142240"/>
            </a:xfrm>
            <a:prstGeom prst="rect">
              <a:avLst/>
            </a:prstGeom>
            <a:solidFill>
              <a:srgbClr val="5CB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80465" y="1978025"/>
              <a:ext cx="156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5CB531"/>
                  </a:solidFill>
                  <a:latin typeface="微软雅黑" panose="020B0503020204020204" charset="-122"/>
                  <a:ea typeface="微软雅黑" panose="020B0503020204020204" charset="-122"/>
                </a:rPr>
                <a:t>Python</a:t>
              </a:r>
              <a:r>
                <a:rPr lang="zh-CN" altLang="en-US" sz="2000" dirty="0">
                  <a:solidFill>
                    <a:srgbClr val="5CB531"/>
                  </a:solidFill>
                  <a:latin typeface="微软雅黑" panose="020B0503020204020204" charset="-122"/>
                  <a:ea typeface="微软雅黑" panose="020B0503020204020204" charset="-122"/>
                </a:rPr>
                <a:t>安装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779145" y="2924175"/>
            <a:ext cx="142240" cy="142240"/>
          </a:xfrm>
          <a:prstGeom prst="rect">
            <a:avLst/>
          </a:prstGeom>
          <a:solidFill>
            <a:srgbClr val="5CB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0055" y="165100"/>
            <a:ext cx="936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77925" y="2795240"/>
            <a:ext cx="2081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 dirty="0">
                <a:solidFill>
                  <a:srgbClr val="5CB531"/>
                </a:solidFill>
                <a:latin typeface="微软雅黑" panose="020B0503020204020204" charset="-122"/>
                <a:ea typeface="微软雅黑" panose="020B0503020204020204" charset="-122"/>
              </a:rPr>
              <a:t>基础知识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4572848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数值型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661245"/>
            <a:ext cx="797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提供三种数值类型：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float</a:t>
            </a:r>
            <a:r>
              <a:rPr lang="zh-CN" altLang="en-US" sz="1600" dirty="0" smtClean="0"/>
              <a:t>、                ：</a:t>
            </a:r>
            <a:r>
              <a:rPr lang="en-US" altLang="zh-CN" sz="1600" dirty="0" smtClean="0"/>
              <a:t>a + </a:t>
            </a:r>
            <a:r>
              <a:rPr lang="en-US" altLang="zh-CN" sz="1600" dirty="0" err="1" smtClean="0"/>
              <a:t>bj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1600" dirty="0" err="1"/>
              <a:t>i</a:t>
            </a:r>
            <a:r>
              <a:rPr lang="en-US" altLang="zh-CN" sz="1600" dirty="0" err="1" smtClean="0"/>
              <a:t>nt</a:t>
            </a:r>
            <a:r>
              <a:rPr lang="zh-CN" altLang="en-US" sz="1600" dirty="0" smtClean="0"/>
              <a:t>型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可以用来表示正整数、负整数，没有小数位，长度不限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zh-CN" altLang="en-US" sz="1600" dirty="0" smtClean="0"/>
              <a:t>也可以使用十六进制数表示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类型的数值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1600" dirty="0" smtClean="0"/>
              <a:t>float</a:t>
            </a:r>
            <a:r>
              <a:rPr lang="zh-CN" altLang="en-US" sz="1600" dirty="0" smtClean="0"/>
              <a:t>型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  float</a:t>
            </a:r>
            <a:r>
              <a:rPr lang="zh-CN" altLang="en-US" sz="1600" dirty="0" smtClean="0"/>
              <a:t>用来表示包含小数的正数或负数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1835" y="2175810"/>
            <a:ext cx="1441420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0x01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(a))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90" y="2264154"/>
            <a:ext cx="1666875" cy="5619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1835" y="3648565"/>
            <a:ext cx="1441420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0.01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 = 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1.00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(b))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type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(c))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490" y="3882730"/>
            <a:ext cx="1562100" cy="485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" y="4747846"/>
            <a:ext cx="664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C00000"/>
                </a:solidFill>
              </a:rPr>
              <a:t>注意</a:t>
            </a:r>
            <a:r>
              <a:rPr lang="zh-CN" altLang="en-US" sz="1600" dirty="0" smtClean="0"/>
              <a:t>：在</a:t>
            </a:r>
            <a:r>
              <a:rPr lang="en-US" altLang="zh-CN" sz="1600" dirty="0" smtClean="0"/>
              <a:t>python2.x</a:t>
            </a:r>
            <a:r>
              <a:rPr lang="zh-CN" altLang="en-US" sz="1600" dirty="0" smtClean="0"/>
              <a:t>中还存在</a:t>
            </a:r>
            <a:r>
              <a:rPr lang="en-US" altLang="zh-CN" sz="1600" dirty="0" smtClean="0"/>
              <a:t>long</a:t>
            </a:r>
            <a:r>
              <a:rPr lang="zh-CN" altLang="en-US" sz="1600" dirty="0" smtClean="0"/>
              <a:t>类型，但</a:t>
            </a:r>
            <a:r>
              <a:rPr lang="en-US" altLang="zh-CN" sz="1600" dirty="0" smtClean="0"/>
              <a:t>python3.x</a:t>
            </a:r>
            <a:r>
              <a:rPr lang="zh-CN" altLang="en-US" sz="1600" dirty="0" smtClean="0"/>
              <a:t>中已丢弃，被</a:t>
            </a:r>
            <a:r>
              <a:rPr lang="en-US" altLang="zh-CN" sz="1600" dirty="0" err="1" smtClean="0"/>
              <a:t>int</a:t>
            </a:r>
            <a:r>
              <a:rPr lang="zh-CN" altLang="en-US" sz="1600" dirty="0" smtClean="0"/>
              <a:t>取代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297134" y="719668"/>
            <a:ext cx="11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complex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27" y="1068766"/>
            <a:ext cx="7038975" cy="23907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27" y="3604715"/>
            <a:ext cx="31242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293713"/>
            <a:ext cx="4572848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6" y="884252"/>
            <a:ext cx="7971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</a:t>
            </a:r>
            <a:r>
              <a:rPr lang="en-US" altLang="zh-CN" sz="1600" dirty="0" smtClean="0"/>
              <a:t>ython </a:t>
            </a:r>
            <a:r>
              <a:rPr lang="zh-CN" altLang="en-US" sz="1600" dirty="0"/>
              <a:t>中的</a:t>
            </a:r>
            <a:r>
              <a:rPr lang="zh-CN" altLang="en-US" sz="1600" dirty="0" smtClean="0"/>
              <a:t>字符串由</a:t>
            </a:r>
            <a:r>
              <a:rPr lang="zh-CN" altLang="en-US" sz="1600" dirty="0"/>
              <a:t>单引号或双引号括</a:t>
            </a:r>
            <a:r>
              <a:rPr lang="zh-CN" altLang="en-US" sz="1600" dirty="0" smtClean="0"/>
              <a:t>起来的任意文本（三引号一般用来作注释）；</a:t>
            </a:r>
            <a:r>
              <a:rPr lang="en-US" altLang="zh-CN" sz="1600" dirty="0" smtClean="0"/>
              <a:t>’Python’</a:t>
            </a:r>
            <a:r>
              <a:rPr lang="zh-CN" altLang="en-US" sz="1600" dirty="0" smtClean="0"/>
              <a:t>等同于</a:t>
            </a:r>
            <a:r>
              <a:rPr lang="en-US" altLang="zh-CN" sz="1600" dirty="0" smtClean="0"/>
              <a:t>”Python”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没有字符数据类型，单个字符就表示长度为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的字符串；</a:t>
            </a:r>
            <a:r>
              <a:rPr lang="en-US" altLang="zh-CN" sz="1600" dirty="0" smtClean="0"/>
              <a:t>’A’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Python </a:t>
            </a:r>
            <a:r>
              <a:rPr lang="zh-CN" altLang="en-US" sz="1600" dirty="0"/>
              <a:t>中的字符串是表示 </a:t>
            </a:r>
            <a:r>
              <a:rPr lang="en-US" altLang="zh-CN" sz="1600" dirty="0" err="1"/>
              <a:t>unicode</a:t>
            </a:r>
            <a:r>
              <a:rPr lang="en-US" altLang="zh-CN" sz="1600" dirty="0"/>
              <a:t> </a:t>
            </a:r>
            <a:r>
              <a:rPr lang="zh-CN" altLang="en-US" sz="1600" dirty="0"/>
              <a:t>字符的字节</a:t>
            </a:r>
            <a:r>
              <a:rPr lang="zh-CN" altLang="en-US" sz="1600" dirty="0" smtClean="0"/>
              <a:t>数组，意味可通过索引获取字符串的子字符串；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支持两种索引方式，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125701" y="2721066"/>
            <a:ext cx="3281083" cy="1368245"/>
            <a:chOff x="3425833" y="2613815"/>
            <a:chExt cx="3281083" cy="1368245"/>
          </a:xfrm>
        </p:grpSpPr>
        <p:sp>
          <p:nvSpPr>
            <p:cNvPr id="4" name="文本框 3"/>
            <p:cNvSpPr txBox="1"/>
            <p:nvPr/>
          </p:nvSpPr>
          <p:spPr>
            <a:xfrm>
              <a:off x="3425833" y="2613815"/>
              <a:ext cx="3281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/>
                <a:t>PYTHON</a:t>
              </a:r>
              <a:endParaRPr lang="zh-CN" altLang="en-US" sz="48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23129" y="3245224"/>
              <a:ext cx="205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0    1   2    3      4     5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23129" y="3612728"/>
              <a:ext cx="2133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</a:rPr>
                <a:t>-6  -5  -4  -3      -2   -1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02099" y="4135478"/>
            <a:ext cx="1641796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string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(string[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(string[-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242" y="4140717"/>
            <a:ext cx="1400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293713"/>
            <a:ext cx="5342289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字符串转义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6" y="884252"/>
            <a:ext cx="7971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若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字符串中本身就包含一些符号（比如</a:t>
            </a:r>
            <a:r>
              <a:rPr lang="en-US" altLang="zh-CN" sz="1600" dirty="0" smtClean="0"/>
              <a:t>’’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””</a:t>
            </a:r>
            <a:r>
              <a:rPr lang="zh-CN" altLang="en-US" sz="1600" dirty="0" smtClean="0"/>
              <a:t>），这是我们就需要将这些符号进行转义，可以将这些符合用转义字符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\ </a:t>
            </a:r>
            <a:r>
              <a:rPr lang="zh-CN" altLang="en-US" sz="1600" dirty="0" smtClean="0"/>
              <a:t>来标识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若字符串中有较多需要转义的字符，就需要加很多标识符 </a:t>
            </a:r>
            <a:r>
              <a:rPr lang="en-US" altLang="zh-CN" sz="1600" dirty="0" smtClean="0"/>
              <a:t>\ </a:t>
            </a:r>
            <a:r>
              <a:rPr lang="zh-CN" altLang="en-US" sz="1600" dirty="0" smtClean="0"/>
              <a:t>，为了简化，可以在字符串前加 </a:t>
            </a:r>
            <a:r>
              <a:rPr lang="en-US" altLang="zh-CN" sz="1600" dirty="0" smtClean="0"/>
              <a:t>r </a:t>
            </a:r>
            <a:r>
              <a:rPr lang="zh-CN" altLang="en-US" sz="1600" dirty="0" smtClean="0"/>
              <a:t>标识字符串中的字符默认不转义</a:t>
            </a:r>
            <a:endParaRPr lang="en-US" altLang="zh-CN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23365" y="1826974"/>
            <a:ext cx="334739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string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'You are the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apple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of my eye.'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72" y="1826974"/>
            <a:ext cx="3228975" cy="54292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23365" y="3161799"/>
            <a:ext cx="1191352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string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\\\t\\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67" y="3157810"/>
            <a:ext cx="1828800" cy="561975"/>
          </a:xfrm>
          <a:prstGeom prst="rect">
            <a:avLst/>
          </a:prstGeom>
        </p:spPr>
      </p:pic>
      <p:sp>
        <p:nvSpPr>
          <p:cNvPr id="13" name="云形标注 12"/>
          <p:cNvSpPr/>
          <p:nvPr/>
        </p:nvSpPr>
        <p:spPr>
          <a:xfrm>
            <a:off x="4936733" y="2777199"/>
            <a:ext cx="2967318" cy="678981"/>
          </a:xfrm>
          <a:prstGeom prst="cloudCallout">
            <a:avLst>
              <a:gd name="adj1" fmla="val -60410"/>
              <a:gd name="adj2" fmla="val 70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就想输出字符串</a:t>
            </a:r>
            <a:r>
              <a:rPr lang="en-US" altLang="zh-CN" sz="1200" dirty="0" smtClean="0">
                <a:solidFill>
                  <a:schemeClr val="tx1"/>
                </a:solidFill>
                <a:hlinkClick r:id="rId4" action="ppaction://hlinkfile"/>
              </a:rPr>
              <a:t>\\\t\\</a:t>
            </a:r>
            <a:r>
              <a:rPr lang="zh-CN" altLang="en-US" sz="1200" dirty="0" smtClean="0">
                <a:solidFill>
                  <a:schemeClr val="tx1"/>
                </a:solidFill>
              </a:rPr>
              <a:t>，怎么办？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23365" y="3873688"/>
            <a:ext cx="143981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string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\\\\\\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\\\\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23365" y="4554799"/>
            <a:ext cx="1250663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string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r'\\\t\\'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(string)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767" y="4137197"/>
            <a:ext cx="1714500" cy="5905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936733" y="3981409"/>
            <a:ext cx="330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C00000"/>
                </a:solidFill>
              </a:rPr>
              <a:t>\n</a:t>
            </a:r>
            <a:r>
              <a:rPr lang="zh-CN" altLang="en-US" sz="1400" dirty="0" smtClean="0">
                <a:solidFill>
                  <a:srgbClr val="C00000"/>
                </a:solidFill>
              </a:rPr>
              <a:t>标识换行、</a:t>
            </a:r>
            <a:r>
              <a:rPr lang="en-US" altLang="zh-CN" sz="1400" dirty="0" smtClean="0">
                <a:solidFill>
                  <a:srgbClr val="C00000"/>
                </a:solidFill>
              </a:rPr>
              <a:t>\t</a:t>
            </a:r>
            <a:r>
              <a:rPr lang="zh-CN" altLang="en-US" sz="1400" dirty="0" smtClean="0">
                <a:solidFill>
                  <a:srgbClr val="C00000"/>
                </a:solidFill>
              </a:rPr>
              <a:t>标识制表符、</a:t>
            </a:r>
            <a:r>
              <a:rPr lang="en-US" altLang="zh-CN" sz="1400" dirty="0" smtClean="0">
                <a:solidFill>
                  <a:srgbClr val="C00000"/>
                </a:solidFill>
              </a:rPr>
              <a:t>\\</a:t>
            </a:r>
            <a:r>
              <a:rPr lang="zh-CN" altLang="en-US" sz="1400" dirty="0" smtClean="0">
                <a:solidFill>
                  <a:srgbClr val="C00000"/>
                </a:solidFill>
              </a:rPr>
              <a:t>标识</a:t>
            </a:r>
            <a:r>
              <a:rPr lang="en-US" altLang="zh-CN" sz="1400" dirty="0" smtClean="0">
                <a:solidFill>
                  <a:srgbClr val="C00000"/>
                </a:solidFill>
              </a:rPr>
              <a:t>\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080" y="0"/>
            <a:ext cx="4833899" cy="518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3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293713"/>
            <a:ext cx="572701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字符串操作符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762365"/>
            <a:ext cx="797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提供了一些字符串操作符，如下表：</a:t>
            </a:r>
            <a:endParaRPr lang="en-US" altLang="zh-CN" sz="1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97265"/>
              </p:ext>
            </p:extLst>
          </p:nvPr>
        </p:nvGraphicFramePr>
        <p:xfrm>
          <a:off x="493526" y="1265235"/>
          <a:ext cx="8157883" cy="3530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22"/>
                <a:gridCol w="3601964"/>
                <a:gridCol w="1972235"/>
                <a:gridCol w="1856162"/>
              </a:tblGrid>
              <a:tr h="50630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操作符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操作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执行结果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字符串拼接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'Kyle' </a:t>
                      </a:r>
                      <a:r>
                        <a:rPr lang="en-US" altLang="zh-CN" dirty="0" smtClean="0"/>
                        <a:t>+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'Wong'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(name)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KyleWong</a:t>
                      </a:r>
                      <a:endParaRPr lang="en-US" altLang="zh-CN" dirty="0" smtClean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重复指定字符串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expression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</a:t>
                      </a:r>
                      <a:r>
                        <a:rPr lang="zh-CN" altLang="en-US" dirty="0" smtClean="0">
                          <a:solidFill>
                            <a:srgbClr val="6A8759"/>
                          </a:solidFill>
                          <a:effectLst/>
                        </a:rPr>
                        <a:t>哈哈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(expression * </a:t>
                      </a:r>
                      <a:r>
                        <a:rPr lang="en-US" altLang="zh-CN" dirty="0" smtClean="0">
                          <a:solidFill>
                            <a:srgbClr val="6897BB"/>
                          </a:solidFill>
                          <a:effectLst/>
                        </a:rPr>
                        <a:t>3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哈哈哈哈哈哈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获取字符串中的索引出的字符串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 like Python'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(subject[</a:t>
                      </a:r>
                      <a:r>
                        <a:rPr lang="en-US" altLang="zh-CN" dirty="0" smtClean="0">
                          <a:solidFill>
                            <a:srgbClr val="6897BB"/>
                          </a:solidFill>
                          <a:effectLst/>
                        </a:rPr>
                        <a:t>0</a:t>
                      </a:r>
                      <a:r>
                        <a:rPr lang="en-US" altLang="zh-CN" dirty="0" smtClean="0"/>
                        <a:t>])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[:]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截取字符串，遵循左闭右开原则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 like Python'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(subject[</a:t>
                      </a:r>
                      <a:r>
                        <a:rPr lang="en-US" altLang="zh-CN" dirty="0" smtClean="0">
                          <a:solidFill>
                            <a:srgbClr val="6897BB"/>
                          </a:solidFill>
                          <a:effectLst/>
                        </a:rPr>
                        <a:t>0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en-US" altLang="zh-CN" dirty="0" smtClean="0">
                          <a:solidFill>
                            <a:srgbClr val="6897BB"/>
                          </a:solidFill>
                          <a:effectLst/>
                        </a:rPr>
                        <a:t>6</a:t>
                      </a:r>
                      <a:r>
                        <a:rPr lang="en-US" altLang="zh-CN" dirty="0" smtClean="0"/>
                        <a:t>])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 like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06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如果字符串中包含指定的字符串，则返回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，否则返回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 like Python'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'I' </a:t>
                      </a:r>
                      <a:r>
                        <a:rPr lang="en-US" altLang="zh-CN" dirty="0" smtClean="0">
                          <a:solidFill>
                            <a:srgbClr val="CC7832"/>
                          </a:solidFill>
                          <a:effectLst/>
                        </a:rPr>
                        <a:t>in </a:t>
                      </a:r>
                      <a:r>
                        <a:rPr lang="en-US" altLang="zh-CN" dirty="0" smtClean="0"/>
                        <a:t>subject)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4982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not 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与 </a:t>
                      </a:r>
                      <a:r>
                        <a:rPr lang="en-US" altLang="zh-CN" dirty="0" smtClean="0"/>
                        <a:t>in </a:t>
                      </a:r>
                      <a:r>
                        <a:rPr lang="zh-CN" altLang="en-US" dirty="0" smtClean="0"/>
                        <a:t>相反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subject = 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 like Python'</a:t>
                      </a:r>
                      <a:b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</a:br>
                      <a:r>
                        <a:rPr lang="en-US" altLang="zh-CN" dirty="0" smtClean="0">
                          <a:solidFill>
                            <a:srgbClr val="8888C6"/>
                          </a:solidFill>
                          <a:effectLst/>
                        </a:rPr>
                        <a:t>print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smtClean="0">
                          <a:solidFill>
                            <a:srgbClr val="6A8759"/>
                          </a:solidFill>
                          <a:effectLst/>
                        </a:rPr>
                        <a:t>'I' </a:t>
                      </a:r>
                      <a:r>
                        <a:rPr lang="en-US" altLang="zh-CN" dirty="0" smtClean="0">
                          <a:solidFill>
                            <a:srgbClr val="CC7832"/>
                          </a:solidFill>
                          <a:effectLst/>
                        </a:rPr>
                        <a:t>not in </a:t>
                      </a:r>
                      <a:r>
                        <a:rPr lang="en-US" altLang="zh-CN" dirty="0" smtClean="0"/>
                        <a:t>subject)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5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293713"/>
            <a:ext cx="608448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字符串格式化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%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834083"/>
            <a:ext cx="7971692" cy="152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 smtClean="0">
                <a:latin typeface="+mj-ea"/>
                <a:ea typeface="+mj-ea"/>
              </a:rPr>
              <a:t>我们经常会输出类似</a:t>
            </a:r>
            <a:r>
              <a:rPr lang="zh-CN" altLang="zh-CN" sz="1600" dirty="0" smtClean="0">
                <a:solidFill>
                  <a:srgbClr val="DD0055"/>
                </a:solidFill>
                <a:latin typeface="+mj-ea"/>
                <a:ea typeface="+mj-ea"/>
                <a:cs typeface="Consolas" panose="020B0609020204030204" pitchFamily="49" charset="0"/>
              </a:rPr>
              <a:t>‘亲爱的xxx你好！你xx月的话费是xx，余额是xx’</a:t>
            </a:r>
            <a:r>
              <a:rPr lang="zh-CN" altLang="zh-CN" sz="1600" dirty="0" smtClean="0">
                <a:latin typeface="+mj-ea"/>
                <a:ea typeface="+mj-ea"/>
              </a:rPr>
              <a:t>之类</a:t>
            </a:r>
            <a:r>
              <a:rPr lang="zh-CN" altLang="zh-CN" sz="1600" dirty="0">
                <a:latin typeface="+mj-ea"/>
                <a:ea typeface="+mj-ea"/>
              </a:rPr>
              <a:t>的字符串，而xxx的</a:t>
            </a:r>
            <a:r>
              <a:rPr lang="zh-CN" altLang="zh-CN" sz="1600" dirty="0" smtClean="0">
                <a:latin typeface="+mj-ea"/>
                <a:ea typeface="+mj-ea"/>
              </a:rPr>
              <a:t>内容都是</a:t>
            </a:r>
            <a:r>
              <a:rPr lang="zh-CN" altLang="zh-CN" sz="1600" dirty="0">
                <a:latin typeface="+mj-ea"/>
                <a:ea typeface="+mj-ea"/>
              </a:rPr>
              <a:t>根据变量变化的，所以，需要一种简便的格式化字符串的方式 </a:t>
            </a:r>
            <a:r>
              <a:rPr lang="zh-CN" altLang="en-US" sz="1600" dirty="0" smtClean="0">
                <a:latin typeface="+mj-ea"/>
                <a:ea typeface="+mj-ea"/>
              </a:rPr>
              <a:t>。</a:t>
            </a:r>
            <a:r>
              <a:rPr lang="en-US" altLang="zh-CN" sz="1600" dirty="0" smtClean="0">
                <a:latin typeface="+mj-ea"/>
                <a:ea typeface="+mj-ea"/>
              </a:rPr>
              <a:t>Python</a:t>
            </a:r>
            <a:r>
              <a:rPr lang="zh-CN" altLang="en-US" sz="1600" dirty="0" smtClean="0">
                <a:latin typeface="+mj-ea"/>
                <a:ea typeface="+mj-ea"/>
              </a:rPr>
              <a:t>提供了</a:t>
            </a:r>
            <a:r>
              <a:rPr lang="en-US" altLang="zh-CN" sz="1600" dirty="0" smtClean="0">
                <a:latin typeface="+mj-ea"/>
                <a:ea typeface="+mj-ea"/>
              </a:rPr>
              <a:t>’</a:t>
            </a:r>
            <a:r>
              <a:rPr lang="en-US" altLang="zh-CN" sz="1400" dirty="0">
                <a:solidFill>
                  <a:srgbClr val="DD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altLang="zh-CN" sz="1600" dirty="0" smtClean="0">
                <a:latin typeface="+mj-ea"/>
                <a:ea typeface="+mj-ea"/>
              </a:rPr>
              <a:t>’</a:t>
            </a:r>
            <a:r>
              <a:rPr lang="zh-CN" altLang="en-US" sz="1600" dirty="0" smtClean="0">
                <a:latin typeface="+mj-ea"/>
                <a:ea typeface="+mj-ea"/>
              </a:rPr>
              <a:t>来进行格式化（与</a:t>
            </a:r>
            <a:r>
              <a:rPr lang="en-US" altLang="zh-CN" sz="1600" dirty="0" smtClean="0">
                <a:latin typeface="+mj-ea"/>
                <a:ea typeface="+mj-ea"/>
              </a:rPr>
              <a:t>Java</a:t>
            </a:r>
            <a:r>
              <a:rPr lang="zh-CN" altLang="en-US" sz="1600" dirty="0" smtClean="0">
                <a:latin typeface="+mj-ea"/>
                <a:ea typeface="+mj-ea"/>
              </a:rPr>
              <a:t>类似），</a:t>
            </a:r>
            <a:r>
              <a:rPr lang="zh-CN" altLang="zh-CN" sz="1600" dirty="0">
                <a:latin typeface="+mj-ea"/>
                <a:ea typeface="+mj-ea"/>
              </a:rPr>
              <a:t>有几个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%?</a:t>
            </a:r>
            <a:r>
              <a:rPr lang="zh-CN" altLang="zh-CN" sz="1600" dirty="0">
                <a:latin typeface="+mj-ea"/>
                <a:ea typeface="+mj-ea"/>
              </a:rPr>
              <a:t>占位符，后面就跟几个变量或者值，顺序要对应好。如果只有一个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%?</a:t>
            </a:r>
            <a:r>
              <a:rPr lang="zh-CN" altLang="zh-CN" sz="1600" dirty="0">
                <a:latin typeface="+mj-ea"/>
                <a:ea typeface="+mj-ea"/>
              </a:rPr>
              <a:t>，括号可以省略</a:t>
            </a:r>
            <a:r>
              <a:rPr lang="zh-CN" altLang="zh-CN" sz="1600" dirty="0" smtClean="0">
                <a:latin typeface="+mj-ea"/>
                <a:ea typeface="+mj-ea"/>
              </a:rPr>
              <a:t>。</a:t>
            </a:r>
            <a:endParaRPr lang="en-US" altLang="zh-CN" sz="1600" dirty="0" smtClean="0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33731"/>
              </p:ext>
            </p:extLst>
          </p:nvPr>
        </p:nvGraphicFramePr>
        <p:xfrm>
          <a:off x="843025" y="2364785"/>
          <a:ext cx="2930991" cy="19057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522"/>
                <a:gridCol w="2203469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占位符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 smtClean="0">
                          <a:solidFill>
                            <a:schemeClr val="tx1"/>
                          </a:solidFill>
                        </a:rPr>
                        <a:t>替换内容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063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整数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浮点数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字符串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7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%x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十六进制整数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105836" y="2350479"/>
            <a:ext cx="229421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age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 am %d'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%age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 years'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05836" y="3027839"/>
            <a:ext cx="2026517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age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 am'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+ age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 years'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6598025" y="2807098"/>
            <a:ext cx="2061882" cy="441481"/>
          </a:xfrm>
          <a:prstGeom prst="cloudCallout">
            <a:avLst>
              <a:gd name="adj1" fmla="val -70833"/>
              <a:gd name="adj2" fmla="val 54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这样拼接可以吗？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88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293713"/>
            <a:ext cx="7361432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字符串格式化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format()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772063"/>
            <a:ext cx="797169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+mj-ea"/>
                <a:ea typeface="+mj-ea"/>
              </a:rPr>
              <a:t>除了使用</a:t>
            </a:r>
            <a:r>
              <a:rPr lang="en-US" altLang="zh-CN" sz="1600" dirty="0" smtClean="0">
                <a:latin typeface="+mj-ea"/>
                <a:ea typeface="+mj-ea"/>
              </a:rPr>
              <a:t>’%’</a:t>
            </a:r>
            <a:r>
              <a:rPr lang="zh-CN" altLang="en-US" sz="1600" dirty="0" smtClean="0">
                <a:latin typeface="+mj-ea"/>
                <a:ea typeface="+mj-ea"/>
              </a:rPr>
              <a:t>格式化字符串外，</a:t>
            </a:r>
            <a:r>
              <a:rPr lang="en-US" altLang="zh-CN" sz="1600" dirty="0" smtClean="0">
                <a:latin typeface="+mj-ea"/>
                <a:ea typeface="+mj-ea"/>
              </a:rPr>
              <a:t>Python</a:t>
            </a:r>
            <a:r>
              <a:rPr lang="zh-CN" altLang="en-US" sz="1600" dirty="0" smtClean="0">
                <a:latin typeface="+mj-ea"/>
                <a:ea typeface="+mj-ea"/>
              </a:rPr>
              <a:t>还提供了</a:t>
            </a:r>
            <a:r>
              <a:rPr lang="en-US" altLang="zh-CN" sz="1600" dirty="0" smtClean="0">
                <a:solidFill>
                  <a:srgbClr val="C00000"/>
                </a:solidFill>
                <a:latin typeface="+mj-ea"/>
                <a:ea typeface="+mj-ea"/>
              </a:rPr>
              <a:t>format()</a:t>
            </a:r>
            <a:r>
              <a:rPr lang="zh-CN" altLang="en-US" sz="1600" dirty="0" smtClean="0">
                <a:latin typeface="+mj-ea"/>
                <a:ea typeface="+mj-ea"/>
              </a:rPr>
              <a:t>函数来实现字符串格式化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/>
              <a:t>使用 </a:t>
            </a:r>
            <a:r>
              <a:rPr lang="en-US" altLang="zh-CN" sz="1400" dirty="0"/>
              <a:t>format() </a:t>
            </a:r>
            <a:r>
              <a:rPr lang="zh-CN" altLang="en-US" sz="1400" dirty="0"/>
              <a:t>方法将数字插入字符串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smtClean="0"/>
              <a:t>format</a:t>
            </a:r>
            <a:r>
              <a:rPr lang="en-US" altLang="zh-CN" sz="1400" dirty="0"/>
              <a:t>() </a:t>
            </a:r>
            <a:r>
              <a:rPr lang="zh-CN" altLang="en-US" sz="1400" dirty="0"/>
              <a:t>方法接受不限数量的参数，并放在各自的占位符中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可以</a:t>
            </a:r>
            <a:r>
              <a:rPr lang="zh-CN" altLang="en-US" sz="1400" dirty="0"/>
              <a:t>使用索引号 </a:t>
            </a:r>
            <a:r>
              <a:rPr lang="en-US" altLang="zh-CN" sz="1400" dirty="0"/>
              <a:t>{0}</a:t>
            </a:r>
            <a:r>
              <a:rPr lang="zh-CN" altLang="en-US" sz="1400" dirty="0"/>
              <a:t> 来确保参数被放在正确的占位符中</a:t>
            </a:r>
            <a:r>
              <a:rPr lang="zh-CN" altLang="en-US" sz="1400" dirty="0" smtClean="0"/>
              <a:t>：</a:t>
            </a: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sz="1400" dirty="0"/>
          </a:p>
          <a:p>
            <a:endParaRPr lang="en-US" altLang="zh-CN" sz="1600" dirty="0" smtClean="0">
              <a:latin typeface="+mj-ea"/>
              <a:ea typeface="+mj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21977" y="1513613"/>
            <a:ext cx="192552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age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content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 am {} years'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(content.format(age))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6" y="1498640"/>
            <a:ext cx="1733550" cy="6762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21977" y="2509514"/>
            <a:ext cx="312938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age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'China'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content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 am {} years, and I come from {}'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(content.format(age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81" y="2648787"/>
            <a:ext cx="3076575" cy="55245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21977" y="3748541"/>
            <a:ext cx="490551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age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'China'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years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content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 am {0} years, and I come from {2}, I live in here {1} years.'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(content.format(age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years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977" y="4715034"/>
            <a:ext cx="499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188127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布尔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15908"/>
            <a:ext cx="797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个布尔值只有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（</a:t>
            </a:r>
            <a:r>
              <a:rPr lang="zh-CN" altLang="en-US" sz="1600" dirty="0" smtClean="0">
                <a:solidFill>
                  <a:srgbClr val="C00000"/>
                </a:solidFill>
              </a:rPr>
              <a:t>注意大小写</a:t>
            </a:r>
            <a:r>
              <a:rPr lang="zh-CN" altLang="en-US" sz="1600" dirty="0" smtClean="0"/>
              <a:t>）俩个值，在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中，可以直接使用</a:t>
            </a:r>
            <a:r>
              <a:rPr lang="en-US" altLang="zh-CN" sz="1600" dirty="0" smtClean="0"/>
              <a:t>True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False</a:t>
            </a:r>
            <a:r>
              <a:rPr lang="zh-CN" altLang="en-US" sz="1600" dirty="0" smtClean="0"/>
              <a:t>表示布尔值，也可以通过布尔运算计算出结果；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布尔值之间可以使用</a:t>
            </a:r>
            <a:r>
              <a:rPr lang="en-US" altLang="zh-CN" sz="1600" dirty="0" smtClean="0"/>
              <a:t>and</a:t>
            </a:r>
            <a:r>
              <a:rPr lang="zh-CN" altLang="en-US" sz="1600" dirty="0" smtClean="0"/>
              <a:t>（与运算）、</a:t>
            </a:r>
            <a:r>
              <a:rPr lang="en-US" altLang="zh-CN" sz="1600" dirty="0" smtClean="0"/>
              <a:t>or</a:t>
            </a:r>
            <a:r>
              <a:rPr lang="zh-CN" altLang="en-US" sz="1600" dirty="0" smtClean="0"/>
              <a:t>（或运算）、</a:t>
            </a:r>
            <a:r>
              <a:rPr lang="en-US" altLang="zh-CN" sz="1600" dirty="0" smtClean="0"/>
              <a:t>not</a:t>
            </a:r>
            <a:r>
              <a:rPr lang="zh-CN" altLang="en-US" sz="1600" dirty="0" smtClean="0"/>
              <a:t>（非运算）运算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布尔</a:t>
            </a:r>
            <a:r>
              <a:rPr lang="zh-CN" altLang="en-US" sz="1600" dirty="0" smtClean="0"/>
              <a:t>值常用于条件判断语句中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7150" y="1345487"/>
            <a:ext cx="126609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3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3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&lt;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08" y="1293904"/>
            <a:ext cx="1219200" cy="1057275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27150" y="2736023"/>
            <a:ext cx="1853392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True and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True or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not 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464" y="2736023"/>
            <a:ext cx="1285875" cy="857250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20737" y="3857647"/>
            <a:ext cx="1859805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85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&gt;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90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"优秀"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elif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80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&lt; score &lt;=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90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"良好"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08" y="4289254"/>
            <a:ext cx="1419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0"/>
            <a:ext cx="3851497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数据类型转换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434519"/>
            <a:ext cx="797169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有时可能</a:t>
            </a:r>
            <a:r>
              <a:rPr lang="zh-CN" altLang="en-US" sz="1600" dirty="0"/>
              <a:t>需要为变量指定</a:t>
            </a:r>
            <a:r>
              <a:rPr lang="zh-CN" altLang="en-US" sz="1600" dirty="0" smtClean="0"/>
              <a:t>类型，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提供了</a:t>
            </a:r>
            <a:r>
              <a:rPr lang="en-US" altLang="zh-CN" sz="1600" dirty="0" smtClean="0"/>
              <a:t>casting</a:t>
            </a:r>
            <a:r>
              <a:rPr lang="zh-CN" altLang="en-US" sz="1600" dirty="0" smtClean="0"/>
              <a:t>，使用构造函数完成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中数据类型的转换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将整数、浮点数、整数字符串转为整数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f</a:t>
            </a:r>
            <a:r>
              <a:rPr lang="en-US" altLang="zh-CN" sz="1400" dirty="0" smtClean="0"/>
              <a:t>loat() </a:t>
            </a:r>
            <a:r>
              <a:rPr lang="zh-CN" altLang="en-US" sz="1400" dirty="0" smtClean="0"/>
              <a:t>将整数、浮点数、整数或浮点数字符串转为浮点数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/>
              <a:t>s</a:t>
            </a:r>
            <a:r>
              <a:rPr lang="en-US" altLang="zh-CN" sz="1400" dirty="0" err="1" smtClean="0"/>
              <a:t>tr</a:t>
            </a:r>
            <a:r>
              <a:rPr lang="en-US" altLang="zh-CN" sz="1400" dirty="0" smtClean="0"/>
              <a:t>() </a:t>
            </a:r>
            <a:r>
              <a:rPr lang="zh-CN" altLang="en-US" sz="1400" dirty="0" smtClean="0"/>
              <a:t>将字符串、整数、浮点数转为字符串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3006" y="1525079"/>
            <a:ext cx="933269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x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16.57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'12'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43" y="1566586"/>
            <a:ext cx="1104900" cy="571500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4309577" y="972268"/>
            <a:ext cx="2548835" cy="552811"/>
          </a:xfrm>
          <a:prstGeom prst="wedgeEllipseCallout">
            <a:avLst>
              <a:gd name="adj1" fmla="val -91618"/>
              <a:gd name="adj2" fmla="val 9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正的浮点数会向下取整，负的浮点数会向上取整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63006" y="2519875"/>
            <a:ext cx="1116011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x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16.57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'12'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'12.56'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880" y="2522734"/>
            <a:ext cx="1990725" cy="504825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63006" y="3798197"/>
            <a:ext cx="2324675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x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12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16.57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'12'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'12.56'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(x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z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(x)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(y)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(z)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(w))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687" y="3820253"/>
            <a:ext cx="4467225" cy="485775"/>
          </a:xfrm>
          <a:prstGeom prst="rect">
            <a:avLst/>
          </a:prstGeom>
        </p:spPr>
      </p:pic>
      <p:sp>
        <p:nvSpPr>
          <p:cNvPr id="15" name="爆炸形 1 14"/>
          <p:cNvSpPr/>
          <p:nvPr/>
        </p:nvSpPr>
        <p:spPr>
          <a:xfrm>
            <a:off x="6669742" y="1875368"/>
            <a:ext cx="1372012" cy="1316067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C00000"/>
                </a:solidFill>
              </a:rPr>
              <a:t>bool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63006" y="1403341"/>
            <a:ext cx="3319461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bool_int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(bool_int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(bool_int))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int_bool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bool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(int_bool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(int_bool))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bool_float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(bool_int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(bool_float))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float_bool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bool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1.0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(float_bool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(float_bool))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024" y="1403341"/>
            <a:ext cx="19907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8597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15908"/>
            <a:ext cx="7971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列表</a:t>
            </a:r>
            <a:r>
              <a:rPr lang="en-US" altLang="zh-CN" sz="1600" dirty="0" smtClean="0"/>
              <a:t>list</a:t>
            </a:r>
            <a:r>
              <a:rPr lang="zh-CN" altLang="en-US" sz="1600" dirty="0" smtClean="0"/>
              <a:t>是一个有序的，允许重复的成员；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中，列表用</a:t>
            </a:r>
            <a:r>
              <a:rPr lang="en-US" altLang="zh-CN" sz="1600" dirty="0" smtClean="0"/>
              <a:t>[]</a:t>
            </a:r>
            <a:r>
              <a:rPr lang="zh-CN" altLang="en-US" sz="1600" dirty="0" smtClean="0"/>
              <a:t>表示，元素之间用逗号隔开；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和字符串一样，列表同样可以被索引和</a:t>
            </a:r>
            <a:r>
              <a:rPr lang="zh-CN" altLang="en-US" sz="1600" dirty="0" smtClean="0"/>
              <a:t>截取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从</a:t>
            </a:r>
            <a:r>
              <a:rPr lang="zh-CN" altLang="en-US" sz="1600" dirty="0"/>
              <a:t>左往右默认从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开始，从右往左默认从</a:t>
            </a:r>
            <a:r>
              <a:rPr lang="en-US" altLang="zh-CN" sz="1600" dirty="0"/>
              <a:t>-1</a:t>
            </a:r>
            <a:r>
              <a:rPr lang="zh-CN" altLang="en-US" sz="1600" dirty="0"/>
              <a:t>开始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480468" y="2085568"/>
            <a:ext cx="7997809" cy="1569661"/>
            <a:chOff x="3425833" y="2613815"/>
            <a:chExt cx="3395822" cy="1569661"/>
          </a:xfrm>
        </p:grpSpPr>
        <p:sp>
          <p:nvSpPr>
            <p:cNvPr id="14" name="文本框 13"/>
            <p:cNvSpPr txBox="1"/>
            <p:nvPr/>
          </p:nvSpPr>
          <p:spPr>
            <a:xfrm>
              <a:off x="3425833" y="2613815"/>
              <a:ext cx="32810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err="1" smtClean="0">
                  <a:solidFill>
                    <a:srgbClr val="FF0000"/>
                  </a:solidFill>
                </a:rPr>
                <a:t>first_list</a:t>
              </a:r>
              <a:r>
                <a:rPr lang="en-US" altLang="zh-CN" sz="4800" dirty="0" smtClean="0">
                  <a:solidFill>
                    <a:srgbClr val="FF0000"/>
                  </a:solidFill>
                </a:rPr>
                <a:t> = [‘I’, ‘LIKE’, ‘PYTHON’]</a:t>
              </a:r>
              <a:endParaRPr lang="zh-CN" altLang="en-US" sz="48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88056" y="3428062"/>
              <a:ext cx="205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0                   1                                   2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55287" y="3814144"/>
              <a:ext cx="216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</a:rPr>
                <a:t> 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-3                  -2                                  -1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45459" y="3847220"/>
            <a:ext cx="3094117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'列表中第一个元素：'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+ first_list[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'列表中最后一个元素：'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+ first_list[-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'超出索引范围：'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+ first_list[-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576" y="3847220"/>
            <a:ext cx="5943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8597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15908"/>
            <a:ext cx="797169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列表</a:t>
            </a:r>
            <a:r>
              <a:rPr lang="en-US" altLang="zh-CN" sz="1600" dirty="0" smtClean="0"/>
              <a:t>list</a:t>
            </a:r>
            <a:r>
              <a:rPr lang="zh-CN" altLang="en-US" sz="1600" dirty="0" smtClean="0"/>
              <a:t>可以随时添加和删除其中的元素；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append()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的末尾追加元素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insert()</a:t>
            </a:r>
            <a:r>
              <a:rPr lang="zh-CN" altLang="en-US" sz="1400" dirty="0" smtClean="0"/>
              <a:t>向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的指定位置添加元素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pop()</a:t>
            </a:r>
            <a:r>
              <a:rPr lang="zh-CN" altLang="en-US" sz="1400" dirty="0" smtClean="0"/>
              <a:t>删除</a:t>
            </a:r>
            <a:r>
              <a:rPr lang="en-US" altLang="zh-CN" sz="1400" dirty="0" smtClean="0"/>
              <a:t>list</a:t>
            </a:r>
            <a:r>
              <a:rPr lang="zh-CN" altLang="en-US" sz="1400" dirty="0" smtClean="0"/>
              <a:t>中末尾元素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62" y="1687317"/>
            <a:ext cx="1733550" cy="3810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50258" y="2916565"/>
            <a:ext cx="28664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first_list.insert(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'DO'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'在索引1出插入字符串：'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042" y="3049228"/>
            <a:ext cx="4486275" cy="38100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50258" y="4209227"/>
            <a:ext cx="232467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first_list.pop()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'删除末尾元素：'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40" y="4408567"/>
            <a:ext cx="2486025" cy="24765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50258" y="1369986"/>
            <a:ext cx="262604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'初始长度为：'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(first_list))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'JAVA'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'追加后的长度：'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(first_list))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0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92685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简介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3527" y="764850"/>
            <a:ext cx="8279266" cy="52629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1600" dirty="0"/>
              <a:t>Python </a:t>
            </a:r>
            <a:r>
              <a:rPr lang="zh-CN" altLang="en-US" sz="1600" dirty="0"/>
              <a:t>是一个高层次的结合了解释性、编译性、互动性和面向对象的脚本</a:t>
            </a:r>
            <a:r>
              <a:rPr lang="zh-CN" altLang="en-US" sz="1600" dirty="0" smtClean="0"/>
              <a:t>语言。</a:t>
            </a:r>
            <a:endParaRPr lang="en-US" altLang="zh-CN" sz="1600" dirty="0" smtClean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Python </a:t>
            </a:r>
            <a:r>
              <a:rPr lang="zh-CN" altLang="en-US" sz="1600" b="1" dirty="0"/>
              <a:t>是一种解释型语言：</a:t>
            </a:r>
            <a:r>
              <a:rPr lang="zh-CN" altLang="en-US" sz="1600" dirty="0"/>
              <a:t> 这意味着开发过程中没有了编译这个环节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Python </a:t>
            </a:r>
            <a:r>
              <a:rPr lang="zh-CN" altLang="en-US" sz="1600" b="1" dirty="0"/>
              <a:t>是交互式语言：</a:t>
            </a:r>
            <a:r>
              <a:rPr lang="zh-CN" altLang="en-US" sz="1600" dirty="0"/>
              <a:t> 这意味着，您可以在一个 </a:t>
            </a:r>
            <a:r>
              <a:rPr lang="en-US" altLang="zh-CN" sz="1600" dirty="0"/>
              <a:t>Python </a:t>
            </a:r>
            <a:r>
              <a:rPr lang="zh-CN" altLang="en-US" sz="1600" dirty="0"/>
              <a:t>提示符 </a:t>
            </a:r>
            <a:r>
              <a:rPr lang="en-US" altLang="zh-CN" sz="1600" b="1" dirty="0"/>
              <a:t>&gt;&gt;&gt;</a:t>
            </a:r>
            <a:r>
              <a:rPr lang="zh-CN" altLang="en-US" sz="1600" dirty="0"/>
              <a:t> 后直接执行代码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Python </a:t>
            </a:r>
            <a:r>
              <a:rPr lang="zh-CN" altLang="en-US" sz="1600" b="1" dirty="0"/>
              <a:t>是面向对象语言</a:t>
            </a:r>
            <a:r>
              <a:rPr lang="en-US" altLang="zh-CN" sz="1600" b="1" dirty="0"/>
              <a:t>:</a:t>
            </a:r>
            <a:r>
              <a:rPr lang="zh-CN" altLang="en-US" sz="1600" dirty="0"/>
              <a:t> 这意味着</a:t>
            </a:r>
            <a:r>
              <a:rPr lang="en-US" altLang="zh-CN" sz="1600" dirty="0"/>
              <a:t>Python</a:t>
            </a:r>
            <a:r>
              <a:rPr lang="zh-CN" altLang="en-US" sz="1600" dirty="0"/>
              <a:t>支持面向对象的风格或代码封装在对象的编程技术。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/>
              <a:t>Python </a:t>
            </a:r>
            <a:r>
              <a:rPr lang="zh-CN" altLang="en-US" sz="1600" b="1" dirty="0"/>
              <a:t>是初学者的语言：</a:t>
            </a:r>
            <a:r>
              <a:rPr lang="en-US" altLang="zh-CN" sz="1600" dirty="0"/>
              <a:t>Python </a:t>
            </a:r>
            <a:r>
              <a:rPr lang="zh-CN" altLang="en-US" sz="1600" dirty="0"/>
              <a:t>对初级程序员而言，是一种伟大的语言，它支持广泛的应用程序开发，从简单的文字处理到 </a:t>
            </a:r>
            <a:r>
              <a:rPr lang="en-US" altLang="zh-CN" sz="1600" dirty="0"/>
              <a:t>WWW </a:t>
            </a:r>
            <a:r>
              <a:rPr lang="zh-CN" altLang="en-US" sz="1600" dirty="0"/>
              <a:t>浏览器再到游戏。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 latinLnBrk="1">
              <a:lnSpc>
                <a:spcPct val="150000"/>
              </a:lnSpc>
            </a:pPr>
            <a:endParaRPr lang="en-US" altLang="zh-CN" sz="1600" dirty="0" smtClean="0"/>
          </a:p>
          <a:p>
            <a:pPr latinLnBrk="1"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29" y="1846750"/>
            <a:ext cx="56578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8597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97923"/>
            <a:ext cx="797169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pop(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删除索引处的元素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400" dirty="0" smtClean="0"/>
              <a:t>修改某个元素的值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400" dirty="0" smtClean="0"/>
              <a:t>列表拼接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4252" y="1020860"/>
            <a:ext cx="413606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‘I’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‘DONNOT’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‘LIKE’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‘PYTHON’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‘原始列表：’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first_list.pop(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‘删除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索引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为1位置的元素：'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1020860"/>
            <a:ext cx="3971925" cy="533400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974252" y="2274794"/>
            <a:ext cx="3135795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'DONNOT'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'原始列表：'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'DO'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'修改索引为1位置的元素：'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384" y="2268757"/>
            <a:ext cx="4467225" cy="628650"/>
          </a:xfrm>
          <a:prstGeom prst="rect">
            <a:avLst/>
          </a:prstGeom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74252" y="3646161"/>
            <a:ext cx="360387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'DONNOT'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second_list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'OFF'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'COURSE'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'IT`S'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'JOKE'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'拼接列表：'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+ second_list)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52" y="4391673"/>
            <a:ext cx="6477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8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85978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列表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List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97923"/>
            <a:ext cx="7971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循环迭代列表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1294" y="1043952"/>
            <a:ext cx="4211409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 = 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'I'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'DONNOT'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'LIKE'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'PYTHON'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first_list: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"第%s个元素是 %s"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(first_list.index(ele)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ele))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1822077"/>
            <a:ext cx="22764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5243865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元组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15908"/>
            <a:ext cx="7971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元组也是个有序；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中，元祖用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表示，元素之间用逗号隔开；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和字符串一样</a:t>
            </a:r>
            <a:r>
              <a:rPr lang="zh-CN" altLang="en-US" sz="1600" dirty="0" smtClean="0"/>
              <a:t>，元祖同样</a:t>
            </a:r>
            <a:r>
              <a:rPr lang="zh-CN" altLang="en-US" sz="1600" dirty="0"/>
              <a:t>可以被索引和</a:t>
            </a:r>
            <a:r>
              <a:rPr lang="zh-CN" altLang="en-US" sz="1600" dirty="0" smtClean="0"/>
              <a:t>截取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从</a:t>
            </a:r>
            <a:r>
              <a:rPr lang="zh-CN" altLang="en-US" sz="1600" dirty="0"/>
              <a:t>左往右默认从</a:t>
            </a:r>
            <a:r>
              <a:rPr lang="en-US" altLang="zh-CN" sz="1600" dirty="0"/>
              <a:t>0</a:t>
            </a:r>
            <a:r>
              <a:rPr lang="zh-CN" altLang="en-US" sz="1600" dirty="0"/>
              <a:t>开始，从右往左默认从</a:t>
            </a:r>
            <a:r>
              <a:rPr lang="en-US" altLang="zh-CN" sz="1600" dirty="0"/>
              <a:t>-1</a:t>
            </a:r>
            <a:r>
              <a:rPr lang="zh-CN" altLang="en-US" sz="1600" dirty="0"/>
              <a:t>开始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199893" y="2085568"/>
            <a:ext cx="8558959" cy="1569661"/>
            <a:chOff x="3425833" y="2613815"/>
            <a:chExt cx="3395822" cy="1569661"/>
          </a:xfrm>
        </p:grpSpPr>
        <p:sp>
          <p:nvSpPr>
            <p:cNvPr id="14" name="文本框 13"/>
            <p:cNvSpPr txBox="1"/>
            <p:nvPr/>
          </p:nvSpPr>
          <p:spPr>
            <a:xfrm>
              <a:off x="3425833" y="2613815"/>
              <a:ext cx="339027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rgbClr val="FF0000"/>
                  </a:solidFill>
                </a:rPr>
                <a:t>student = (‘Kyle’, ‘Armand’, ‘Gary’)</a:t>
              </a:r>
              <a:endParaRPr lang="zh-CN" altLang="en-US" sz="48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688056" y="3428062"/>
              <a:ext cx="2052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0070C0"/>
                  </a:solidFill>
                </a:rPr>
                <a:t>    0                                1                                        2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655287" y="3814144"/>
              <a:ext cx="2166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92D050"/>
                  </a:solidFill>
                </a:rPr>
                <a:t>     </a:t>
              </a:r>
              <a:r>
                <a:rPr lang="en-US" altLang="zh-CN" dirty="0" smtClean="0">
                  <a:solidFill>
                    <a:srgbClr val="00B050"/>
                  </a:solidFill>
                </a:rPr>
                <a:t>-3                               -2                                       -1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9893" y="3745574"/>
            <a:ext cx="2994731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'Armand'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'元组的长度为：%d'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len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'元组中第一个元素：'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'元组中最后一个元素：'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student[-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'超出索引范围：'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24" y="3745574"/>
            <a:ext cx="5972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5243865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元组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15908"/>
            <a:ext cx="7971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元组和列表相似，但列表一旦创建就无法直接更改其中的值（也无法插入和删除）；</a:t>
            </a:r>
            <a:endParaRPr lang="en-US" altLang="zh-CN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8541" y="1056278"/>
            <a:ext cx="2481770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'Armand'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'Lily'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41" y="1612744"/>
            <a:ext cx="6019800" cy="82867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268940" y="2849141"/>
            <a:ext cx="2146087" cy="939598"/>
          </a:xfrm>
          <a:prstGeom prst="cloudCallout">
            <a:avLst>
              <a:gd name="adj1" fmla="val 52611"/>
              <a:gd name="adj2" fmla="val -5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 </a:t>
            </a:r>
            <a:r>
              <a:rPr lang="zh-CN" altLang="en-US" sz="1200" dirty="0" smtClean="0">
                <a:solidFill>
                  <a:schemeClr val="tx1"/>
                </a:solidFill>
              </a:rPr>
              <a:t>如何更改元组的元素呢？列表</a:t>
            </a:r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r>
              <a:rPr lang="zh-CN" altLang="en-US" sz="1200" dirty="0" smtClean="0">
                <a:solidFill>
                  <a:schemeClr val="tx1"/>
                </a:solidFill>
              </a:rPr>
              <a:t>元组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01153" y="2588410"/>
            <a:ext cx="248177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'Armand'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'更改前的元组为：'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student_list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list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student_list[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'Lily'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tuple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(student_list)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'更改后的元组为：'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153" y="3905267"/>
            <a:ext cx="3667125" cy="657225"/>
          </a:xfrm>
          <a:prstGeom prst="rect">
            <a:avLst/>
          </a:prstGeom>
        </p:spPr>
      </p:pic>
      <p:sp>
        <p:nvSpPr>
          <p:cNvPr id="10" name="爆炸形 1 9"/>
          <p:cNvSpPr/>
          <p:nvPr/>
        </p:nvSpPr>
        <p:spPr>
          <a:xfrm>
            <a:off x="7503459" y="1009819"/>
            <a:ext cx="1757083" cy="1452283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 </a:t>
            </a:r>
            <a:r>
              <a:rPr lang="zh-CN" altLang="en-US" sz="1400" dirty="0" smtClean="0">
                <a:solidFill>
                  <a:srgbClr val="FFC000"/>
                </a:solidFill>
              </a:rPr>
              <a:t>注意！！！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68940" y="1056278"/>
            <a:ext cx="7091084" cy="28983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当</a:t>
            </a:r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元组中只有一个元素时，需要在元素后面加逗号，如下</a:t>
            </a:r>
            <a:r>
              <a:rPr lang="zh-CN" altLang="en-US" dirty="0" smtClean="0">
                <a:solidFill>
                  <a:schemeClr val="tx1"/>
                </a:solidFill>
              </a:rPr>
              <a:t>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不应该使用如下方式创建：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这是因为括号</a:t>
            </a:r>
            <a:r>
              <a:rPr lang="en-US" altLang="zh-CN" dirty="0">
                <a:solidFill>
                  <a:schemeClr val="tx1"/>
                </a:solidFill>
              </a:rPr>
              <a:t>()</a:t>
            </a:r>
            <a:r>
              <a:rPr lang="zh-CN" altLang="en-US" dirty="0">
                <a:solidFill>
                  <a:schemeClr val="tx1"/>
                </a:solidFill>
              </a:rPr>
              <a:t>既可以表示</a:t>
            </a:r>
            <a:r>
              <a:rPr lang="en-US" altLang="zh-CN" dirty="0">
                <a:solidFill>
                  <a:schemeClr val="tx1"/>
                </a:solidFill>
              </a:rPr>
              <a:t>tuple</a:t>
            </a:r>
            <a:r>
              <a:rPr lang="zh-CN" altLang="en-US" dirty="0">
                <a:solidFill>
                  <a:schemeClr val="tx1"/>
                </a:solidFill>
              </a:rPr>
              <a:t>，又可以表示数学公式中的小括号，这就产生了歧义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9623" y="1570081"/>
            <a:ext cx="150393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"Kyle"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419" y="1572891"/>
            <a:ext cx="1457325" cy="457200"/>
          </a:xfrm>
          <a:prstGeom prst="rect">
            <a:avLst/>
          </a:prstGeom>
        </p:spPr>
      </p:pic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49623" y="2581642"/>
            <a:ext cx="1481496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"Kyle"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type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419" y="2579760"/>
            <a:ext cx="1457325" cy="46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2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96398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</a:t>
            </a:r>
            <a:r>
              <a:rPr lang="en-US" altLang="zh-CN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97923"/>
            <a:ext cx="79716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字典是无序、可变的；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字典用花括号</a:t>
            </a:r>
            <a:r>
              <a:rPr lang="en-US" altLang="zh-CN" sz="1600" dirty="0" smtClean="0"/>
              <a:t>{}</a:t>
            </a:r>
            <a:r>
              <a:rPr lang="zh-CN" altLang="en-US" sz="1600" dirty="0" smtClean="0"/>
              <a:t>表示，拥有键和值，键和值用冒号</a:t>
            </a:r>
            <a:r>
              <a:rPr lang="en-US" altLang="zh-CN" sz="1600" dirty="0" smtClean="0"/>
              <a:t>(:)</a:t>
            </a:r>
            <a:r>
              <a:rPr lang="zh-CN" altLang="en-US" sz="1600" dirty="0" smtClean="0"/>
              <a:t>分割，每对键值对之间用逗号隔开；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字典的键值唯一；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通过键值访问字典中的元素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向字典中添加值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726609" y="2044473"/>
            <a:ext cx="887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dictionary = {key1:value1, key2:value2, key3:value3}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9929" y="2784897"/>
            <a:ext cx="358944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num1 = 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'学生编号为：'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num1)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05" y="2786797"/>
            <a:ext cx="1638300" cy="52387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89929" y="3753513"/>
            <a:ext cx="35894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'Armand'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4012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'添加元素后的字典：'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29" y="4648518"/>
            <a:ext cx="6200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4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496398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</a:t>
            </a:r>
            <a:r>
              <a:rPr lang="en-US" altLang="zh-CN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021" y="475020"/>
            <a:ext cx="8773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400" dirty="0" smtClean="0"/>
              <a:t>修改字典中的元素（通过索引键值来更改其值）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400" dirty="0" smtClean="0"/>
              <a:t>删除字典中的元素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</a:t>
            </a:r>
            <a:r>
              <a:rPr lang="en-US" altLang="zh-CN" sz="1200" dirty="0" smtClean="0">
                <a:latin typeface="+mn-ea"/>
              </a:rPr>
              <a:t>4.1 </a:t>
            </a:r>
            <a:r>
              <a:rPr lang="zh-CN" altLang="en-US" sz="1200" dirty="0" smtClean="0">
                <a:latin typeface="+mn-ea"/>
              </a:rPr>
              <a:t>使用</a:t>
            </a:r>
            <a:r>
              <a:rPr lang="en-US" altLang="zh-CN" sz="1200" dirty="0" smtClean="0">
                <a:latin typeface="+mn-ea"/>
              </a:rPr>
              <a:t>pop()</a:t>
            </a:r>
            <a:r>
              <a:rPr lang="zh-CN" altLang="en-US" sz="1200" dirty="0" smtClean="0">
                <a:latin typeface="+mn-ea"/>
              </a:rPr>
              <a:t>方法删除指定键值的元素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4.2 </a:t>
            </a:r>
            <a:r>
              <a:rPr lang="zh-CN" altLang="en-US" sz="1200" dirty="0" smtClean="0">
                <a:latin typeface="+mn-ea"/>
              </a:rPr>
              <a:t>使用</a:t>
            </a:r>
            <a:r>
              <a:rPr lang="en-US" altLang="zh-CN" sz="1200" dirty="0" smtClean="0">
                <a:latin typeface="+mn-ea"/>
              </a:rPr>
              <a:t>del</a:t>
            </a:r>
            <a:r>
              <a:rPr lang="zh-CN" altLang="en-US" sz="1200" dirty="0" smtClean="0">
                <a:latin typeface="+mn-ea"/>
              </a:rPr>
              <a:t>关键字删除指定键值对应的元素或删除整个字典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8841" y="909054"/>
            <a:ext cx="35894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'修改元素后的字典：'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82" y="924909"/>
            <a:ext cx="5000625" cy="6381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6209" y="2457061"/>
            <a:ext cx="35894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student.pop(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'删除元素后的字典：'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653" y="2457061"/>
            <a:ext cx="4286250" cy="514350"/>
          </a:xfrm>
          <a:prstGeom prst="rect">
            <a:avLst/>
          </a:prstGeom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0" y="3528005"/>
            <a:ext cx="4487126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'删除元素后的字典：'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del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\033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[1;31;40m删除整个字典，报错，字典未定义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\033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[0m'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(student)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70" y="3547375"/>
            <a:ext cx="59626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496398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字典</a:t>
            </a:r>
            <a:r>
              <a:rPr lang="en-US" altLang="zh-CN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Dict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8021" y="597923"/>
            <a:ext cx="87737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CN" altLang="en-US" sz="1400" dirty="0"/>
              <a:t>遍历</a:t>
            </a:r>
            <a:r>
              <a:rPr lang="zh-CN" altLang="en-US" sz="1400" dirty="0" smtClean="0"/>
              <a:t>字典中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    </a:t>
            </a:r>
            <a:r>
              <a:rPr lang="en-US" altLang="zh-CN" sz="1200" dirty="0" smtClean="0">
                <a:latin typeface="+mn-ea"/>
              </a:rPr>
              <a:t>5.1 </a:t>
            </a:r>
            <a:r>
              <a:rPr lang="zh-CN" altLang="en-US" sz="1200" dirty="0" smtClean="0">
                <a:latin typeface="+mn-ea"/>
              </a:rPr>
              <a:t>使用</a:t>
            </a:r>
            <a:r>
              <a:rPr lang="en-US" altLang="zh-CN" sz="1200" dirty="0" smtClean="0">
                <a:latin typeface="+mn-ea"/>
              </a:rPr>
              <a:t>for</a:t>
            </a:r>
            <a:r>
              <a:rPr lang="zh-CN" altLang="en-US" sz="1200" dirty="0" smtClean="0">
                <a:latin typeface="+mn-ea"/>
              </a:rPr>
              <a:t>循环遍历字典中的键值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5.2 </a:t>
            </a:r>
            <a:r>
              <a:rPr lang="zh-CN" altLang="en-US" sz="1200" dirty="0" smtClean="0">
                <a:latin typeface="+mn-ea"/>
              </a:rPr>
              <a:t>使用</a:t>
            </a:r>
            <a:r>
              <a:rPr lang="en-US" altLang="zh-CN" sz="1200" dirty="0">
                <a:latin typeface="+mn-ea"/>
              </a:rPr>
              <a:t>for</a:t>
            </a:r>
            <a:r>
              <a:rPr lang="zh-CN" altLang="en-US" sz="1200" dirty="0">
                <a:latin typeface="+mn-ea"/>
              </a:rPr>
              <a:t>循环遍历字典中</a:t>
            </a:r>
            <a:r>
              <a:rPr lang="zh-CN" altLang="en-US" sz="1200" dirty="0" smtClean="0">
                <a:latin typeface="+mn-ea"/>
              </a:rPr>
              <a:t>的值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+mn-ea"/>
              </a:rPr>
              <a:t>     5.3 </a:t>
            </a:r>
            <a:r>
              <a:rPr lang="zh-CN" altLang="en-US" sz="1200" dirty="0" smtClean="0">
                <a:latin typeface="+mn-ea"/>
              </a:rPr>
              <a:t>使用</a:t>
            </a:r>
            <a:r>
              <a:rPr lang="en-US" altLang="zh-CN" sz="1200" dirty="0" smtClean="0">
                <a:latin typeface="+mn-ea"/>
              </a:rPr>
              <a:t>items()</a:t>
            </a:r>
            <a:r>
              <a:rPr lang="zh-CN" altLang="en-US" sz="1200" dirty="0" smtClean="0">
                <a:latin typeface="+mn-ea"/>
              </a:rPr>
              <a:t>方法获取键和值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5788" y="1345053"/>
            <a:ext cx="358944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'字典中的键：'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key)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487" y="1345053"/>
            <a:ext cx="1819275" cy="7143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15788" y="2524487"/>
            <a:ext cx="358944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key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'字典中的键：'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student[key])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87" y="2847652"/>
            <a:ext cx="1781175" cy="685800"/>
          </a:xfrm>
          <a:prstGeom prst="rect">
            <a:avLst/>
          </a:prstGeom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15788" y="3290281"/>
            <a:ext cx="358944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value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student.values():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'字典中的值：'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value)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15788" y="4321676"/>
            <a:ext cx="37737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'Kyle'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4007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'Hope'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4018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'Gary'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4020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value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student.items():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'字典中的 %s 对应的值为 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(key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value))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315" y="4321676"/>
            <a:ext cx="24288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802078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527" y="597923"/>
            <a:ext cx="797169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集合是无序的、无索引的；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集合用花括号</a:t>
            </a:r>
            <a:r>
              <a:rPr lang="en-US" altLang="zh-CN" sz="1600" dirty="0" smtClean="0"/>
              <a:t>{}</a:t>
            </a:r>
            <a:r>
              <a:rPr lang="zh-CN" altLang="en-US" sz="1600" dirty="0" smtClean="0"/>
              <a:t>表示，各元素之间用逗号隔开；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集合中的元素不重复；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由于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集合无索引，所以无法一旦创建就无法修改其元素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add()</a:t>
            </a:r>
            <a:r>
              <a:rPr lang="zh-CN" altLang="en-US" sz="1400" dirty="0" smtClean="0"/>
              <a:t>方法向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集合中添加元素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1099860" y="1691064"/>
            <a:ext cx="887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</a:rPr>
              <a:t>fruit = {‘apple’, ‘banana’, ’cherry’}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9860" y="2881153"/>
            <a:ext cx="2375971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'apple'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'watermelon'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81" y="2826028"/>
            <a:ext cx="6067425" cy="8191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9860" y="3886012"/>
            <a:ext cx="237597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'apple'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fruit.add(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'watermelon'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'添加元素后的集合：'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81" y="3886012"/>
            <a:ext cx="4991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496398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214" y="597923"/>
            <a:ext cx="87737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remove()</a:t>
            </a:r>
            <a:r>
              <a:rPr lang="zh-CN" altLang="en-US" sz="1400" dirty="0" smtClean="0"/>
              <a:t>方法删除</a:t>
            </a:r>
            <a:r>
              <a:rPr lang="en-US" altLang="zh-CN" sz="1400" dirty="0" smtClean="0"/>
              <a:t>Set</a:t>
            </a:r>
            <a:r>
              <a:rPr lang="zh-CN" altLang="en-US" sz="1400" dirty="0" smtClean="0"/>
              <a:t>集合中的元素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1400" dirty="0" smtClean="0">
                <a:latin typeface="+mn-ea"/>
              </a:rPr>
              <a:t>使用</a:t>
            </a:r>
            <a:r>
              <a:rPr lang="en-US" altLang="zh-CN" sz="1400" dirty="0" smtClean="0">
                <a:latin typeface="+mn-ea"/>
              </a:rPr>
              <a:t>pop()</a:t>
            </a:r>
            <a:r>
              <a:rPr lang="zh-CN" altLang="en-US" sz="1400" dirty="0" smtClean="0">
                <a:latin typeface="+mn-ea"/>
              </a:rPr>
              <a:t>方法删除元素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4753" y="1050231"/>
            <a:ext cx="237597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'apple'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fruit.remove(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'删除元素后的集合：'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304" y="1050231"/>
            <a:ext cx="3295650" cy="56197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4753" y="2466975"/>
            <a:ext cx="237597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'apple'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'原始集合：'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fruit.pop()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'删除元素后的集合：'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04" y="2330024"/>
            <a:ext cx="3333750" cy="5524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304" y="3031832"/>
            <a:ext cx="3209925" cy="485775"/>
          </a:xfrm>
          <a:prstGeom prst="rect">
            <a:avLst/>
          </a:prstGeom>
        </p:spPr>
      </p:pic>
      <p:sp>
        <p:nvSpPr>
          <p:cNvPr id="13" name="爆炸形 1 12"/>
          <p:cNvSpPr/>
          <p:nvPr/>
        </p:nvSpPr>
        <p:spPr>
          <a:xfrm>
            <a:off x="6947646" y="2330024"/>
            <a:ext cx="1541929" cy="1273788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r>
              <a:rPr lang="zh-CN" altLang="en-US" dirty="0" smtClean="0"/>
              <a:t>注意！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24753" y="3702425"/>
            <a:ext cx="6355976" cy="5996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600" dirty="0">
                <a:solidFill>
                  <a:schemeClr val="tx1"/>
                </a:solidFill>
              </a:rPr>
              <a:t>p</a:t>
            </a:r>
            <a:r>
              <a:rPr lang="en-US" altLang="zh-CN" sz="1600" dirty="0" smtClean="0">
                <a:solidFill>
                  <a:schemeClr val="tx1"/>
                </a:solidFill>
              </a:rPr>
              <a:t>op()</a:t>
            </a:r>
            <a:r>
              <a:rPr lang="zh-CN" altLang="en-US" sz="1600" dirty="0" smtClean="0">
                <a:solidFill>
                  <a:schemeClr val="tx1"/>
                </a:solidFill>
              </a:rPr>
              <a:t>总是删除集合中的最后一个元素，但是由于</a:t>
            </a:r>
            <a:r>
              <a:rPr lang="en-US" altLang="zh-CN" sz="1600" dirty="0" smtClean="0">
                <a:solidFill>
                  <a:schemeClr val="tx1"/>
                </a:solidFill>
              </a:rPr>
              <a:t>Set</a:t>
            </a:r>
            <a:r>
              <a:rPr lang="zh-CN" altLang="en-US" sz="1600" dirty="0" smtClean="0">
                <a:solidFill>
                  <a:schemeClr val="tx1"/>
                </a:solidFill>
              </a:rPr>
              <a:t>集合时无序的，所以每次调用</a:t>
            </a:r>
            <a:r>
              <a:rPr lang="en-US" altLang="zh-CN" sz="1600" dirty="0" smtClean="0">
                <a:solidFill>
                  <a:schemeClr val="tx1"/>
                </a:solidFill>
              </a:rPr>
              <a:t>pop()</a:t>
            </a:r>
            <a:r>
              <a:rPr lang="zh-CN" altLang="en-US" sz="1600" dirty="0" smtClean="0">
                <a:solidFill>
                  <a:schemeClr val="tx1"/>
                </a:solidFill>
              </a:rPr>
              <a:t>方法删除的元素会存在差异性（如例）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1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496398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数据类型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集合</a:t>
            </a:r>
            <a:r>
              <a:rPr lang="en-US" altLang="zh-CN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Set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0214" y="595211"/>
            <a:ext cx="8773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1400" dirty="0" smtClean="0">
                <a:latin typeface="+mn-ea"/>
              </a:rPr>
              <a:t>Set</a:t>
            </a:r>
            <a:r>
              <a:rPr lang="zh-CN" altLang="en-US" sz="1400" dirty="0" smtClean="0">
                <a:latin typeface="+mn-ea"/>
              </a:rPr>
              <a:t>集合之间可以做数学意义上的交集、并集等</a:t>
            </a: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sz="1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06823" y="1009000"/>
            <a:ext cx="3235181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A9B7C6"/>
                </a:solidFill>
                <a:latin typeface="Arial Unicode MS" panose="020B0604020202020204" pitchFamily="34" charset="-122"/>
                <a:ea typeface="幼圆" panose="02010509060101010101" pitchFamily="49" charset="-122"/>
              </a:rPr>
              <a:t>f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ruit_01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'apple'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'cherry'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'lemon'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fruit_02 = {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'watermelon'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'grape'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'lemon'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total_fruit = fruit_01.union(fruit_02)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'两个集合的并集：'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total_fruit)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diff_fruit = fruit_01.intersection(fruit_02)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'两个集合的交集：'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diff_fruit)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2308837"/>
            <a:ext cx="61436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92685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3527" y="706874"/>
            <a:ext cx="8279266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要</a:t>
            </a:r>
            <a:r>
              <a:rPr lang="zh-CN" altLang="en-US" sz="1600" dirty="0"/>
              <a:t>开始学习</a:t>
            </a:r>
            <a:r>
              <a:rPr lang="en-US" altLang="zh-CN" sz="1600" dirty="0"/>
              <a:t>Python</a:t>
            </a:r>
            <a:r>
              <a:rPr lang="zh-CN" altLang="en-US" sz="1600" dirty="0"/>
              <a:t>编程，首先就得把</a:t>
            </a:r>
            <a:r>
              <a:rPr lang="en-US" altLang="zh-CN" sz="1600" dirty="0"/>
              <a:t>Python</a:t>
            </a:r>
            <a:r>
              <a:rPr lang="zh-CN" altLang="en-US" sz="1600" dirty="0"/>
              <a:t>安装到你的电脑里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下载路径：</a:t>
            </a:r>
            <a:r>
              <a:rPr lang="en-US" altLang="zh-CN" sz="1600" dirty="0" smtClean="0">
                <a:hlinkClick r:id="rId2"/>
              </a:rPr>
              <a:t>https</a:t>
            </a:r>
            <a:r>
              <a:rPr lang="en-US" altLang="zh-CN" sz="1600" dirty="0">
                <a:hlinkClick r:id="rId2"/>
              </a:rPr>
              <a:t>://www.python.org/downloads/windows</a:t>
            </a:r>
            <a:r>
              <a:rPr lang="en-US" altLang="zh-CN" sz="1600" dirty="0" smtClean="0">
                <a:hlinkClick r:id="rId2"/>
              </a:rPr>
              <a:t>/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00" y="1569061"/>
            <a:ext cx="5901048" cy="31553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527" y="1399893"/>
            <a:ext cx="260017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en-US" sz="1600" dirty="0" smtClean="0"/>
              <a:t>安装包安装：直接运行安装包，即可出现如图界面，勾选‘</a:t>
            </a:r>
            <a:r>
              <a:rPr lang="en-US" altLang="zh-CN" sz="1600" dirty="0" smtClean="0"/>
              <a:t>Add Python 3.6 to PATH</a:t>
            </a:r>
            <a:r>
              <a:rPr lang="zh-CN" altLang="en-US" sz="1600" dirty="0" smtClean="0"/>
              <a:t>’，无需配置环境变量；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压缩</a:t>
            </a:r>
            <a:r>
              <a:rPr lang="zh-CN" altLang="en-US" sz="1600" dirty="0" smtClean="0"/>
              <a:t>包安装：直接将下载好的安装包进行解压，需要配置环境变量，将</a:t>
            </a:r>
            <a:r>
              <a:rPr lang="en-US" altLang="zh-CN" sz="1600" dirty="0" smtClean="0"/>
              <a:t>python.exe</a:t>
            </a:r>
            <a:r>
              <a:rPr lang="zh-CN" altLang="en-US" sz="1600" dirty="0" smtClean="0"/>
              <a:t>所在路径添加到</a:t>
            </a:r>
            <a:r>
              <a:rPr lang="en-US" altLang="zh-CN" sz="1600" dirty="0" smtClean="0"/>
              <a:t>path</a:t>
            </a:r>
            <a:r>
              <a:rPr lang="zh-CN" altLang="en-US" sz="1600" dirty="0" smtClean="0"/>
              <a:t>中。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42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57553"/>
            <a:ext cx="4957569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运算符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算数运算符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435805"/>
              </p:ext>
            </p:extLst>
          </p:nvPr>
        </p:nvGraphicFramePr>
        <p:xfrm>
          <a:off x="493527" y="1138293"/>
          <a:ext cx="808616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17"/>
                <a:gridCol w="1873623"/>
                <a:gridCol w="2747683"/>
                <a:gridCol w="20215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名称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+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-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*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除（区别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Java</a:t>
                      </a:r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x /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0.8333333333333334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求模取余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%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幂运算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**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15625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除取整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//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5951" y="684858"/>
            <a:ext cx="80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设有变量</a:t>
            </a:r>
            <a:r>
              <a:rPr lang="en-US" altLang="zh-CN" dirty="0" smtClean="0"/>
              <a:t>x = 5,  y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4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85951" y="-76917"/>
            <a:ext cx="4957569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运算符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赋值运算符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899269"/>
              </p:ext>
            </p:extLst>
          </p:nvPr>
        </p:nvGraphicFramePr>
        <p:xfrm>
          <a:off x="448704" y="832785"/>
          <a:ext cx="808616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17"/>
                <a:gridCol w="1873623"/>
                <a:gridCol w="2747683"/>
                <a:gridCol w="2021541"/>
              </a:tblGrid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等同于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=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+=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+=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x +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- 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x -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*=y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*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/=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x /=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x =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x /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0.8333333333333334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%=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%=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x %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**=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**=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**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15625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//=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//=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x =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en-US" altLang="zh-CN" baseline="0" dirty="0" smtClean="0">
                          <a:solidFill>
                            <a:srgbClr val="C00000"/>
                          </a:solidFill>
                        </a:rPr>
                        <a:t> // y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&amp;=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 &amp;= 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&amp; 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|=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 |= 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| 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 ^= 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^ 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&gt;&gt;=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 &gt;&gt;= 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&gt;&gt; 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&lt;&lt;=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x &lt;&lt;= y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x = x</a:t>
                      </a:r>
                      <a:r>
                        <a:rPr lang="en-US" altLang="zh-CN" baseline="0" dirty="0" smtClean="0"/>
                        <a:t> &lt;&lt; y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320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6304" y="463453"/>
            <a:ext cx="80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设有变量</a:t>
            </a:r>
            <a:r>
              <a:rPr lang="en-US" altLang="zh-CN" dirty="0" smtClean="0"/>
              <a:t>x = 5,  y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5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85951" y="111342"/>
            <a:ext cx="7265893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运算符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比较运算符、逻辑运算符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47611"/>
              </p:ext>
            </p:extLst>
          </p:nvPr>
        </p:nvGraphicFramePr>
        <p:xfrm>
          <a:off x="502493" y="1173443"/>
          <a:ext cx="808616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17"/>
                <a:gridCol w="2473790"/>
                <a:gridCol w="2147516"/>
                <a:gridCol w="2021541"/>
              </a:tblGrid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运算符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示例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==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不等于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!= 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&gt;y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&lt;y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大于等于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&gt;=y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小于等于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r>
                        <a:rPr lang="en-US" altLang="zh-CN" baseline="0" dirty="0" smtClean="0"/>
                        <a:t> &lt;=y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and</a:t>
                      </a:r>
                      <a:r>
                        <a:rPr lang="zh-CN" altLang="en-US" dirty="0" smtClean="0"/>
                        <a:t>两边语句都为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，则返回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&gt;1 and y &lt; 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若</a:t>
                      </a:r>
                      <a:r>
                        <a:rPr lang="en-US" altLang="zh-CN" dirty="0" smtClean="0"/>
                        <a:t>or</a:t>
                      </a:r>
                      <a:r>
                        <a:rPr lang="zh-CN" altLang="en-US" dirty="0" smtClean="0"/>
                        <a:t>两边语句只要一个为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，则返回</a:t>
                      </a:r>
                      <a:r>
                        <a:rPr lang="en-US" altLang="zh-CN" dirty="0" smtClean="0"/>
                        <a:t>True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 &gt;</a:t>
                      </a:r>
                      <a:r>
                        <a:rPr lang="en-US" altLang="zh-CN" baseline="0" dirty="0" smtClean="0"/>
                        <a:t> 1 or y &gt;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True</a:t>
                      </a:r>
                      <a:endParaRPr lang="zh-CN" altLang="en-US" dirty="0"/>
                    </a:p>
                  </a:txBody>
                  <a:tcPr/>
                </a:tc>
              </a:tr>
              <a:tr h="26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若语句为</a:t>
                      </a:r>
                      <a:r>
                        <a:rPr lang="en-US" altLang="zh-CN" dirty="0" smtClean="0"/>
                        <a:t>True</a:t>
                      </a:r>
                      <a:r>
                        <a:rPr lang="zh-CN" altLang="en-US" dirty="0" smtClean="0"/>
                        <a:t>，则返回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not x &gt;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85951" y="657965"/>
            <a:ext cx="80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比较运算符、逻辑运算符的返回值为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，设有变量</a:t>
            </a:r>
            <a:r>
              <a:rPr lang="en-US" altLang="zh-CN" dirty="0" smtClean="0"/>
              <a:t>x = 5,  y =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5323053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条件控制语句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--if else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597923"/>
            <a:ext cx="7971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i</a:t>
            </a:r>
            <a:r>
              <a:rPr lang="en-US" altLang="zh-CN" sz="1600" dirty="0" smtClean="0"/>
              <a:t>f else</a:t>
            </a:r>
            <a:r>
              <a:rPr lang="zh-CN" altLang="en-US" sz="1600" dirty="0" smtClean="0"/>
              <a:t>条件语句通过布尔值来决定要执行的代码块；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每个条件后面都要有冒号来表示满足条件要执行的代码块；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使用缩进来划分代码块；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中使用</a:t>
            </a:r>
            <a:r>
              <a:rPr lang="en-US" altLang="zh-CN" sz="1600" dirty="0" err="1" smtClean="0"/>
              <a:t>elif</a:t>
            </a:r>
            <a:r>
              <a:rPr lang="zh-CN" altLang="en-US" sz="1600" dirty="0" smtClean="0"/>
              <a:t>表示</a:t>
            </a:r>
            <a:r>
              <a:rPr lang="en-US" altLang="zh-CN" sz="1600" dirty="0" smtClean="0"/>
              <a:t>else if</a:t>
            </a:r>
            <a:r>
              <a:rPr lang="zh-CN" altLang="en-US" sz="1600" dirty="0" smtClean="0"/>
              <a:t>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if else</a:t>
            </a:r>
            <a:r>
              <a:rPr lang="zh-CN" altLang="en-US" sz="1600" dirty="0" smtClean="0"/>
              <a:t>条件语句的一般格式如下：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 if condition_01: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    statement_01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 smtClean="0"/>
              <a:t>elif</a:t>
            </a:r>
            <a:r>
              <a:rPr lang="en-US" altLang="zh-CN" sz="1600" dirty="0" smtClean="0"/>
              <a:t> condition_02: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    statement_02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    statement_03    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42447" y="2602031"/>
            <a:ext cx="2340705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95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90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and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&lt;=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'成绩优秀'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80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and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&lt;=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90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'成绩良好'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'还需要继续努力'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7" y="4046116"/>
            <a:ext cx="14382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57553"/>
            <a:ext cx="5215653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--while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597923"/>
            <a:ext cx="79716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使用</a:t>
            </a:r>
            <a:r>
              <a:rPr lang="en-US" altLang="zh-CN" sz="1600" dirty="0" smtClean="0"/>
              <a:t>while</a:t>
            </a:r>
            <a:r>
              <a:rPr lang="zh-CN" altLang="en-US" sz="1600" dirty="0" smtClean="0"/>
              <a:t>循环，只要条件为真，就可以执行其后的代码块；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While</a:t>
            </a:r>
            <a:r>
              <a:rPr lang="zh-CN" altLang="en-US" sz="1600" dirty="0" smtClean="0"/>
              <a:t>循环语句的一般格式如下：</a:t>
            </a:r>
            <a:endParaRPr lang="en-US" altLang="zh-CN" sz="1600" dirty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while condition_01: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    statement_01  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while</a:t>
            </a:r>
            <a:r>
              <a:rPr lang="zh-CN" altLang="en-US" sz="1600" dirty="0" smtClean="0"/>
              <a:t>可以和</a:t>
            </a:r>
            <a:r>
              <a:rPr lang="en-US" altLang="zh-CN" sz="1600" dirty="0" smtClean="0"/>
              <a:t>else</a:t>
            </a:r>
            <a:r>
              <a:rPr lang="zh-CN" altLang="en-US" sz="1600" dirty="0" smtClean="0"/>
              <a:t>配合使用，格式如下：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while condition_01: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    statement_01  </a:t>
            </a:r>
            <a:endParaRPr lang="en-US" altLang="zh-CN" sz="1600" dirty="0" smtClean="0"/>
          </a:p>
          <a:p>
            <a:pPr lvl="2">
              <a:lnSpc>
                <a:spcPct val="150000"/>
              </a:lnSpc>
            </a:pPr>
            <a:r>
              <a:rPr lang="en-US" altLang="zh-CN" sz="1600" dirty="0" smtClean="0"/>
              <a:t>else: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statement_02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97984" y="2634299"/>
            <a:ext cx="1585690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58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score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60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'你真棒'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'你还要努力'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80" y="2634299"/>
            <a:ext cx="1400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0"/>
            <a:ext cx="476040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语句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--for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循环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475939"/>
            <a:ext cx="79716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for</a:t>
            </a:r>
            <a:r>
              <a:rPr lang="zh-CN" altLang="en-US" sz="1600" dirty="0" smtClean="0"/>
              <a:t>循环一般用来迭代序列（即列表、元组、字典、集合和字符串）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for</a:t>
            </a:r>
            <a:r>
              <a:rPr lang="zh-CN" altLang="en-US" sz="1600" dirty="0"/>
              <a:t>循环</a:t>
            </a:r>
            <a:r>
              <a:rPr lang="zh-CN" altLang="en-US" sz="1600" dirty="0" smtClean="0"/>
              <a:t>语句的一般格式为：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for &lt;variable&gt; in &lt;sequence&gt;: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 &lt;statements</a:t>
            </a:r>
            <a:r>
              <a:rPr lang="en-US" altLang="zh-CN" sz="1600" dirty="0" smtClean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可以和</a:t>
            </a:r>
            <a:r>
              <a:rPr lang="en-US" altLang="zh-CN" sz="1600" dirty="0" smtClean="0"/>
              <a:t>else</a:t>
            </a:r>
            <a:r>
              <a:rPr lang="zh-CN" altLang="en-US" sz="1600" dirty="0" smtClean="0"/>
              <a:t>配合使用，格式如下：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for &lt;variable&gt; in &lt;sequence&gt;: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 &lt;statements&gt;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else: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    &lt;statements&gt;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for</a:t>
            </a:r>
            <a:r>
              <a:rPr lang="zh-CN" altLang="en-US" sz="1600" dirty="0" smtClean="0"/>
              <a:t>循环语句不能为空，为了保证程序结构的完整性，使用</a:t>
            </a:r>
            <a:r>
              <a:rPr lang="en-US" altLang="zh-CN" sz="1600" dirty="0" smtClean="0"/>
              <a:t>pass</a:t>
            </a:r>
            <a:r>
              <a:rPr lang="zh-CN" altLang="en-US" sz="1600" dirty="0" smtClean="0"/>
              <a:t>语句做占位语句</a:t>
            </a:r>
            <a:r>
              <a:rPr lang="en-US" altLang="zh-CN" sz="1600" dirty="0" smtClean="0"/>
              <a:t>						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38257" y="1342044"/>
            <a:ext cx="4826962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char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'在位置%d处的字符串为：%s'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(fruit.index(char)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char))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38257" y="2738097"/>
            <a:ext cx="4826962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'banana'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char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fruit: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'在位置%d处的字符串为：%s'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(fruit.index(char)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char))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'遍历结束'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38257" y="4127837"/>
            <a:ext cx="1980029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for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[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3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4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]: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 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pass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"%d是奇数"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i)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1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68021" y="8571"/>
            <a:ext cx="736662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退出循环语句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--break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continue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021" y="548941"/>
            <a:ext cx="7971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在循环</a:t>
            </a:r>
            <a:r>
              <a:rPr lang="zh-CN" altLang="en-US" sz="1600" dirty="0" smtClean="0"/>
              <a:t>中，</a:t>
            </a:r>
            <a:r>
              <a:rPr lang="en-US" altLang="zh-CN" sz="1600" dirty="0" smtClean="0"/>
              <a:t>break</a:t>
            </a:r>
            <a:r>
              <a:rPr lang="zh-CN" altLang="en-US" sz="1600" dirty="0" smtClean="0"/>
              <a:t>语句可以提前退出整个迭代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在循环中，</a:t>
            </a:r>
            <a:r>
              <a:rPr lang="en-US" altLang="zh-CN" sz="1600" dirty="0" smtClean="0"/>
              <a:t>continue</a:t>
            </a:r>
            <a:r>
              <a:rPr lang="zh-CN" altLang="en-US" sz="1600" dirty="0" smtClean="0"/>
              <a:t>语句用来退出当前迭代，继续下一次迭代</a:t>
            </a:r>
            <a:r>
              <a:rPr lang="en-US" altLang="zh-CN" sz="1600" dirty="0" smtClean="0"/>
              <a:t>			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0964" y="999561"/>
            <a:ext cx="2991525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 &lt;=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# 判断当前数值i是否大于10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5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break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# 如果大于10，直接退出循环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"当前数值为%d"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% i)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i +=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"遍历结束"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478" y="988772"/>
            <a:ext cx="1352550" cy="132397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08211" y="3204508"/>
            <a:ext cx="502413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while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 &lt;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n = n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1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# 如果n是偶数，执行continue语句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 %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==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# continue语句会直接继续下一轮循环，后续的print()语句不会执行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continue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"不会执行"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"遍历结束"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673" y="3204508"/>
            <a:ext cx="14382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0"/>
            <a:ext cx="2312614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472531"/>
            <a:ext cx="797169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中，使用</a:t>
            </a:r>
            <a:r>
              <a:rPr lang="en-US" altLang="zh-CN" sz="1600" dirty="0" err="1" smtClean="0"/>
              <a:t>def</a:t>
            </a:r>
            <a:r>
              <a:rPr lang="zh-CN" altLang="en-US" sz="1600" dirty="0" smtClean="0"/>
              <a:t>关键字定义函数，后接函数名、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和冒号</a:t>
            </a:r>
            <a:r>
              <a:rPr lang="en-US" altLang="zh-CN" sz="1600" dirty="0" smtClean="0"/>
              <a:t>”:”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()</a:t>
            </a:r>
            <a:r>
              <a:rPr lang="zh-CN" altLang="en-US" sz="1600" dirty="0" smtClean="0"/>
              <a:t>内用于定义函数的入参；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在缩进块中编写函数体；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函数的返回值用</a:t>
            </a:r>
            <a:r>
              <a:rPr lang="en-US" altLang="zh-CN" sz="1600" dirty="0" smtClean="0"/>
              <a:t>return</a:t>
            </a:r>
            <a:r>
              <a:rPr lang="zh-CN" altLang="en-US" sz="1600" dirty="0" smtClean="0"/>
              <a:t>语句返回；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创建函数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创建函数时为</a:t>
            </a:r>
            <a:r>
              <a:rPr lang="zh-CN" altLang="en-US" sz="1400" dirty="0"/>
              <a:t>参数添加默认值，调用方法时不传该参数将使用默认</a:t>
            </a:r>
            <a:r>
              <a:rPr lang="zh-CN" altLang="en-US" sz="1400" dirty="0" smtClean="0"/>
              <a:t>值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调用函数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32329" y="2341149"/>
            <a:ext cx="292419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my_function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address):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"姓名："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name)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"国籍："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"地址："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address)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32329" y="4866501"/>
            <a:ext cx="2529860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my_function(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"王帆"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"中国"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"西安"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32329" y="3644677"/>
            <a:ext cx="455284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def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my_function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(name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"中国"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address=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"陕西省西安市"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"姓名："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name)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"国籍："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nation)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print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"地址："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address)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17786" y="4866500"/>
            <a:ext cx="1523174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my_function(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"王帆"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82451"/>
            <a:ext cx="594021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--try…except…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622821"/>
            <a:ext cx="797169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中，使用</a:t>
            </a:r>
            <a:r>
              <a:rPr lang="en-US" altLang="zh-CN" sz="1600" dirty="0" smtClean="0"/>
              <a:t>try… except…</a:t>
            </a:r>
            <a:r>
              <a:rPr lang="zh-CN" altLang="en-US" sz="1600" dirty="0" smtClean="0"/>
              <a:t>进行异常的处理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try/except</a:t>
            </a:r>
            <a:r>
              <a:rPr lang="zh-CN" altLang="en-US" sz="1400" dirty="0" smtClean="0"/>
              <a:t>进行异常处理的形式</a:t>
            </a:r>
            <a:r>
              <a:rPr lang="en-US" altLang="zh-CN" sz="1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try/except…else</a:t>
            </a:r>
            <a:r>
              <a:rPr lang="zh-CN" altLang="en-US" sz="1400" dirty="0" smtClean="0"/>
              <a:t>进行异常处理的形式：</a:t>
            </a:r>
            <a:endParaRPr lang="en-US" altLang="zh-CN" sz="1400" dirty="0" smtClean="0"/>
          </a:p>
          <a:p>
            <a:pPr latinLnBrk="1"/>
            <a:r>
              <a:rPr lang="en-US" altLang="zh-CN" sz="1400" b="1" dirty="0" smtClean="0"/>
              <a:t>         try/except</a:t>
            </a:r>
            <a:r>
              <a:rPr lang="en-US" altLang="zh-CN" sz="1400" dirty="0" smtClean="0"/>
              <a:t> </a:t>
            </a:r>
            <a:r>
              <a:rPr lang="zh-CN" altLang="en-US" sz="1400" dirty="0" smtClean="0"/>
              <a:t>语句还有一个可选的 </a:t>
            </a:r>
            <a:r>
              <a:rPr lang="en-US" altLang="zh-CN" sz="1400" b="1" dirty="0" smtClean="0"/>
              <a:t>else</a:t>
            </a:r>
            <a:r>
              <a:rPr lang="en-US" altLang="zh-CN" sz="1400" dirty="0" smtClean="0"/>
              <a:t> </a:t>
            </a:r>
            <a:r>
              <a:rPr lang="zh-CN" altLang="en-US" sz="1400" dirty="0" smtClean="0"/>
              <a:t>子句，如果使用这个子句，那么必须放在所有的 </a:t>
            </a:r>
            <a:r>
              <a:rPr lang="en-US" altLang="zh-CN" sz="1400" dirty="0" smtClean="0"/>
              <a:t>except </a:t>
            </a:r>
            <a:r>
              <a:rPr lang="zh-CN" altLang="en-US" sz="1400" dirty="0" smtClean="0"/>
              <a:t>子句之后。</a:t>
            </a:r>
            <a:r>
              <a:rPr lang="en-US" altLang="zh-CN" sz="1400" dirty="0" smtClean="0"/>
              <a:t>else </a:t>
            </a:r>
            <a:r>
              <a:rPr lang="zh-CN" altLang="en-US" sz="1400" dirty="0" smtClean="0"/>
              <a:t>子句将在 </a:t>
            </a:r>
            <a:r>
              <a:rPr lang="en-US" altLang="zh-CN" sz="1400" dirty="0" smtClean="0"/>
              <a:t>try </a:t>
            </a:r>
            <a:r>
              <a:rPr lang="zh-CN" altLang="en-US" sz="1400" dirty="0" smtClean="0"/>
              <a:t>子句没有发生任何异常的时候执行。</a:t>
            </a:r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</p:txBody>
      </p:sp>
      <p:sp>
        <p:nvSpPr>
          <p:cNvPr id="8" name="圆角矩形 7"/>
          <p:cNvSpPr/>
          <p:nvPr/>
        </p:nvSpPr>
        <p:spPr>
          <a:xfrm>
            <a:off x="2698376" y="1506071"/>
            <a:ext cx="896471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ry: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290047" y="2142565"/>
            <a:ext cx="2070847" cy="4884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执行代码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占位符 6"/>
          <p:cNvSpPr>
            <a:spLocks noGrp="1"/>
          </p:cNvSpPr>
          <p:nvPr>
            <p:ph type="body" idx="1"/>
          </p:nvPr>
        </p:nvSpPr>
        <p:spPr>
          <a:xfrm>
            <a:off x="2698376" y="2857500"/>
            <a:ext cx="906108" cy="43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xcept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290046" y="3523079"/>
            <a:ext cx="2070847" cy="4884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发生异常时执行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114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82451"/>
            <a:ext cx="594021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--try…except…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96353" y="779929"/>
            <a:ext cx="896471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</a:t>
            </a:r>
            <a:r>
              <a:rPr lang="en-US" altLang="zh-CN" dirty="0" smtClean="0"/>
              <a:t>ry: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88024" y="1416423"/>
            <a:ext cx="2393576" cy="4884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执行代码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文本占位符 6"/>
          <p:cNvSpPr>
            <a:spLocks noGrp="1"/>
          </p:cNvSpPr>
          <p:nvPr>
            <p:ph type="body" idx="1"/>
          </p:nvPr>
        </p:nvSpPr>
        <p:spPr>
          <a:xfrm>
            <a:off x="2196353" y="2131358"/>
            <a:ext cx="906108" cy="4358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altLang="zh-CN" sz="1800" dirty="0"/>
              <a:t>e</a:t>
            </a:r>
            <a:r>
              <a:rPr lang="en-US" altLang="zh-CN" sz="1800" dirty="0" smtClean="0"/>
              <a:t>xcept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2788023" y="2796937"/>
            <a:ext cx="2393577" cy="4884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发生异常时执行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196353" y="3515185"/>
            <a:ext cx="896471" cy="430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else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788024" y="4151679"/>
            <a:ext cx="2393576" cy="48847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没有发生异常时执行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6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157473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0308" y="211443"/>
            <a:ext cx="171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安装测试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0308" y="681683"/>
            <a:ext cx="8358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安装完成后，打开命令窗口</a:t>
            </a:r>
            <a:r>
              <a:rPr lang="en-US" altLang="zh-CN" sz="1600" dirty="0" err="1" smtClean="0"/>
              <a:t>cmd</a:t>
            </a:r>
            <a:r>
              <a:rPr lang="zh-CN" altLang="en-US" sz="1600" dirty="0" smtClean="0"/>
              <a:t>，测试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是否安装成功。如果安装成功，输入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，将返回当前</a:t>
            </a:r>
            <a:r>
              <a:rPr lang="en-US" altLang="zh-CN" sz="1600" dirty="0"/>
              <a:t>P</a:t>
            </a:r>
            <a:r>
              <a:rPr lang="en-US" altLang="zh-CN" sz="1600" dirty="0" smtClean="0"/>
              <a:t>ython</a:t>
            </a:r>
            <a:r>
              <a:rPr lang="zh-CN" altLang="en-US" sz="1600" dirty="0" smtClean="0"/>
              <a:t>的版本号，如图示：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72" y="1502856"/>
            <a:ext cx="7667625" cy="9429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0308" y="2690805"/>
            <a:ext cx="171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错误解决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10307" y="3161045"/>
            <a:ext cx="8358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安装成功，输入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，可能会出现如下俩个错误：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直接报运行时错误（</a:t>
            </a:r>
            <a:r>
              <a:rPr lang="en-US" altLang="zh-CN" sz="1600" dirty="0" smtClean="0"/>
              <a:t>Runtime Error</a:t>
            </a:r>
            <a:r>
              <a:rPr lang="zh-CN" altLang="en-US" sz="1600" dirty="0" smtClean="0"/>
              <a:t>），提示缺失</a:t>
            </a:r>
            <a:r>
              <a:rPr lang="en-US" altLang="zh-CN" sz="1600" dirty="0" smtClean="0"/>
              <a:t>xxx</a:t>
            </a:r>
            <a:r>
              <a:rPr lang="zh-CN" altLang="en-US" sz="1600" dirty="0" smtClean="0"/>
              <a:t>程序，是由于</a:t>
            </a:r>
            <a:r>
              <a:rPr lang="en-US" altLang="zh-CN" sz="1600" dirty="0" smtClean="0"/>
              <a:t>windows</a:t>
            </a:r>
            <a:r>
              <a:rPr lang="zh-CN" altLang="en-US" sz="1600" dirty="0" smtClean="0"/>
              <a:t>缺少相关补丁，下载补丁安装即可；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报“不是内部或外部命令”，可能是环境变量未配置或配置错误（</a:t>
            </a:r>
            <a:r>
              <a:rPr lang="zh-CN" altLang="en-US" sz="1600" dirty="0" smtClean="0">
                <a:solidFill>
                  <a:srgbClr val="FF0000"/>
                </a:solidFill>
              </a:rPr>
              <a:t>要配置在系统变量中才会生效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433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82451"/>
            <a:ext cx="594021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--try…except…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622821"/>
            <a:ext cx="7971692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1400" dirty="0" smtClean="0"/>
              <a:t>try-finally</a:t>
            </a:r>
            <a:r>
              <a:rPr lang="zh-CN" altLang="en-US" sz="1400" dirty="0" smtClean="0"/>
              <a:t>语句</a:t>
            </a:r>
            <a:r>
              <a:rPr lang="en-US" altLang="zh-CN" sz="1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zh-CN" sz="1400" dirty="0"/>
          </a:p>
        </p:txBody>
      </p:sp>
      <p:sp>
        <p:nvSpPr>
          <p:cNvPr id="9" name="圆角矩形 8"/>
          <p:cNvSpPr/>
          <p:nvPr/>
        </p:nvSpPr>
        <p:spPr>
          <a:xfrm>
            <a:off x="1228162" y="1067891"/>
            <a:ext cx="708215" cy="29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</a:t>
            </a:r>
            <a:r>
              <a:rPr lang="en-US" altLang="zh-CN" sz="1200" dirty="0" smtClean="0"/>
              <a:t>ry:</a:t>
            </a:r>
            <a:endParaRPr lang="zh-CN" altLang="en-US" sz="1200" dirty="0"/>
          </a:p>
        </p:txBody>
      </p:sp>
      <p:sp>
        <p:nvSpPr>
          <p:cNvPr id="13" name="圆角矩形 12"/>
          <p:cNvSpPr/>
          <p:nvPr/>
        </p:nvSpPr>
        <p:spPr>
          <a:xfrm>
            <a:off x="1595715" y="1496466"/>
            <a:ext cx="1981202" cy="329863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执行代码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占位符 6"/>
          <p:cNvSpPr>
            <a:spLocks noGrp="1"/>
          </p:cNvSpPr>
          <p:nvPr>
            <p:ph type="body" idx="1"/>
          </p:nvPr>
        </p:nvSpPr>
        <p:spPr>
          <a:xfrm>
            <a:off x="1219866" y="1961310"/>
            <a:ext cx="708215" cy="275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altLang="zh-CN" sz="1200" dirty="0"/>
              <a:t>e</a:t>
            </a:r>
            <a:r>
              <a:rPr lang="en-US" altLang="zh-CN" sz="1200" dirty="0" smtClean="0"/>
              <a:t>xcept</a:t>
            </a:r>
            <a:r>
              <a:rPr lang="en-US" altLang="zh-CN" sz="1200" dirty="0"/>
              <a:t>:</a:t>
            </a:r>
            <a:endParaRPr lang="zh-CN" alt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1595715" y="2563898"/>
            <a:ext cx="1981202" cy="378648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发生异常时执行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228162" y="3130196"/>
            <a:ext cx="708215" cy="2752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else</a:t>
            </a:r>
            <a:r>
              <a:rPr lang="en-US" altLang="zh-CN" sz="1200" dirty="0" smtClean="0"/>
              <a:t>:</a:t>
            </a:r>
            <a:endParaRPr lang="zh-CN" altLang="en-US" sz="1200" dirty="0"/>
          </a:p>
        </p:txBody>
      </p:sp>
      <p:sp>
        <p:nvSpPr>
          <p:cNvPr id="18" name="圆角矩形 17"/>
          <p:cNvSpPr/>
          <p:nvPr/>
        </p:nvSpPr>
        <p:spPr>
          <a:xfrm>
            <a:off x="1595715" y="3718498"/>
            <a:ext cx="1981202" cy="387504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没有发生异常时执行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211570" y="4224280"/>
            <a:ext cx="716511" cy="29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finally</a:t>
            </a:r>
            <a:r>
              <a:rPr lang="en-US" altLang="zh-CN" sz="1200" dirty="0" smtClean="0"/>
              <a:t>:</a:t>
            </a:r>
            <a:endParaRPr lang="zh-CN" altLang="en-US" sz="1200" dirty="0"/>
          </a:p>
        </p:txBody>
      </p:sp>
      <p:sp>
        <p:nvSpPr>
          <p:cNvPr id="20" name="圆角矩形 19"/>
          <p:cNvSpPr/>
          <p:nvPr/>
        </p:nvSpPr>
        <p:spPr>
          <a:xfrm>
            <a:off x="1595715" y="4738480"/>
            <a:ext cx="1981202" cy="370251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有无异常发生都会执行</a:t>
            </a:r>
            <a:endParaRPr lang="zh-CN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5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82451"/>
            <a:ext cx="5940210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--try…except…</a:t>
            </a:r>
            <a:endParaRPr lang="en-US" altLang="zh-CN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527" y="622821"/>
            <a:ext cx="79716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zh-CN" altLang="en-US" sz="1400" dirty="0" smtClean="0"/>
              <a:t>使用</a:t>
            </a:r>
            <a:r>
              <a:rPr lang="en-US" altLang="zh-CN" sz="1400" dirty="0" smtClean="0"/>
              <a:t>raise</a:t>
            </a:r>
            <a:r>
              <a:rPr lang="zh-CN" altLang="en-US" sz="1400" dirty="0" smtClean="0"/>
              <a:t>关键字抛出指定异常</a:t>
            </a: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68189" y="1153735"/>
            <a:ext cx="231826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x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5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x &gt;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2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: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raise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Exception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"数值大于2"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 panose="020B0604020202020204" pitchFamily="34" charset="-122"/>
                <a:ea typeface="幼圆" panose="02010509060101010101" pitchFamily="49" charset="-122"/>
              </a:rPr>
              <a:t>)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3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71436" y="1948312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1696291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小牛试刀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527" y="681683"/>
            <a:ext cx="81006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使用</a:t>
            </a:r>
            <a:r>
              <a:rPr lang="en-US" altLang="zh-CN" sz="1600" dirty="0" smtClean="0">
                <a:solidFill>
                  <a:srgbClr val="FF0000"/>
                </a:solidFill>
              </a:rPr>
              <a:t>Python</a:t>
            </a:r>
            <a:r>
              <a:rPr lang="zh-CN" altLang="en-US" sz="1600" dirty="0">
                <a:solidFill>
                  <a:srgbClr val="FF0000"/>
                </a:solidFill>
              </a:rPr>
              <a:t>命令行</a:t>
            </a:r>
            <a:r>
              <a:rPr lang="zh-CN" altLang="en-US" sz="1600" dirty="0" smtClean="0"/>
              <a:t>编辑代码，直接双击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安装包下的</a:t>
            </a:r>
            <a:r>
              <a:rPr lang="en-US" altLang="zh-CN" sz="1600" dirty="0" smtClean="0"/>
              <a:t>python.exe</a:t>
            </a:r>
            <a:r>
              <a:rPr lang="zh-CN" altLang="en-US" sz="1600" dirty="0" smtClean="0"/>
              <a:t>即可进入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命令行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直接在 </a:t>
            </a:r>
            <a:r>
              <a:rPr lang="en-US" altLang="zh-CN" sz="1600" dirty="0" smtClean="0"/>
              <a:t>&gt;&gt;&gt; </a:t>
            </a:r>
            <a:r>
              <a:rPr lang="zh-CN" altLang="en-US" sz="1600" dirty="0" smtClean="0"/>
              <a:t>符号后输入要运行的</a:t>
            </a:r>
            <a:r>
              <a:rPr lang="en-US" altLang="zh-CN" sz="1600" dirty="0" smtClean="0"/>
              <a:t>python </a:t>
            </a:r>
            <a:r>
              <a:rPr lang="zh-CN" altLang="en-US" sz="1600" dirty="0" smtClean="0"/>
              <a:t>语句回车就可运行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执</a:t>
            </a:r>
            <a:r>
              <a:rPr lang="zh-CN" altLang="en-US" sz="1600" dirty="0" smtClean="0"/>
              <a:t>入</a:t>
            </a:r>
            <a:r>
              <a:rPr lang="en-US" altLang="zh-CN" sz="1600" dirty="0" smtClean="0"/>
              <a:t>exit()</a:t>
            </a:r>
            <a:r>
              <a:rPr lang="zh-CN" altLang="en-US" sz="1600" dirty="0" smtClean="0"/>
              <a:t>函数即可退出命令行。</a:t>
            </a:r>
            <a:endParaRPr lang="en-US" altLang="zh-CN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5" y="1222053"/>
            <a:ext cx="6419850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25" y="2912440"/>
            <a:ext cx="16097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3527" y="681683"/>
            <a:ext cx="81006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使用</a:t>
            </a:r>
            <a:r>
              <a:rPr lang="zh-CN" altLang="en-US" sz="1600" dirty="0" smtClean="0">
                <a:solidFill>
                  <a:srgbClr val="FF0000"/>
                </a:solidFill>
              </a:rPr>
              <a:t>文本编辑器</a:t>
            </a:r>
            <a:r>
              <a:rPr lang="zh-CN" altLang="en-US" sz="1600" dirty="0" smtClean="0"/>
              <a:t>编辑代码，并保存为</a:t>
            </a:r>
            <a:r>
              <a:rPr lang="en-US" altLang="zh-CN" sz="1600" dirty="0" smtClean="0">
                <a:solidFill>
                  <a:srgbClr val="FF0000"/>
                </a:solidFill>
              </a:rPr>
              <a:t>.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py</a:t>
            </a:r>
            <a:r>
              <a:rPr lang="zh-CN" altLang="en-US" sz="1600" dirty="0" smtClean="0"/>
              <a:t>文件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打开命令行窗口，将目录切换到</a:t>
            </a:r>
            <a:r>
              <a:rPr lang="en-US" altLang="zh-CN" sz="1600" dirty="0" smtClean="0"/>
              <a:t>test.py</a:t>
            </a:r>
            <a:r>
              <a:rPr lang="zh-CN" altLang="en-US" sz="1600" dirty="0" smtClean="0"/>
              <a:t>所在目录，输入</a:t>
            </a:r>
            <a:r>
              <a:rPr lang="en-US" altLang="zh-CN" sz="1600" dirty="0" smtClean="0"/>
              <a:t>python test.py</a:t>
            </a:r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rgbClr val="FF0000"/>
                </a:solidFill>
              </a:rPr>
              <a:t>注意</a:t>
            </a:r>
            <a:r>
              <a:rPr lang="zh-CN" altLang="en-US" sz="1600" dirty="0" smtClean="0"/>
              <a:t>：在使用编辑器编写代码时不要使用</a:t>
            </a:r>
            <a:r>
              <a:rPr lang="en-US" altLang="zh-CN" sz="1600" dirty="0" smtClean="0"/>
              <a:t>word</a:t>
            </a:r>
            <a:r>
              <a:rPr lang="zh-CN" altLang="en-US" sz="1600" dirty="0" smtClean="0"/>
              <a:t>、记事本编写，会出现编码错误。</a:t>
            </a:r>
            <a:endParaRPr lang="en-US" altLang="zh-CN" sz="1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75" y="1303014"/>
            <a:ext cx="2781300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198" y="1226929"/>
            <a:ext cx="1543050" cy="1066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475" y="2990007"/>
            <a:ext cx="3629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352850" y="141313"/>
            <a:ext cx="3851497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集成开发环境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2850" y="681683"/>
            <a:ext cx="560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个人使用过的：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Eclipse + </a:t>
            </a:r>
            <a:r>
              <a:rPr lang="en-US" altLang="zh-CN" sz="1600" dirty="0" err="1" smtClean="0"/>
              <a:t>PyDev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Pycharm</a:t>
            </a:r>
            <a:r>
              <a:rPr lang="en-US" altLang="zh-CN" sz="1600" dirty="0" smtClean="0"/>
              <a:t>  </a:t>
            </a:r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://www.jetbrains.com/pycharm/download/#section=windows</a:t>
            </a:r>
            <a:endParaRPr lang="en-US" altLang="zh-CN" sz="12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0" y="2104751"/>
            <a:ext cx="5215610" cy="24351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55323" y="141313"/>
            <a:ext cx="31886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/>
              <a:t>PyCharm</a:t>
            </a:r>
            <a:r>
              <a:rPr lang="zh-CN" altLang="en-US" sz="1600" dirty="0"/>
              <a:t>是最好的一个（也是唯一一个）专门面向于</a:t>
            </a:r>
            <a:r>
              <a:rPr lang="en-US" altLang="zh-CN" sz="1600" dirty="0"/>
              <a:t>Python</a:t>
            </a:r>
            <a:r>
              <a:rPr lang="zh-CN" altLang="en-US" sz="1600" dirty="0"/>
              <a:t>的全功能集成开发环境。同样拥有付费版（专业版）和免费开源版（社区版），</a:t>
            </a:r>
            <a:r>
              <a:rPr lang="en-US" altLang="zh-CN" sz="1600" dirty="0" err="1"/>
              <a:t>PyCharm</a:t>
            </a:r>
            <a:r>
              <a:rPr lang="zh-CN" altLang="en-US" sz="1600" dirty="0"/>
              <a:t>不论是在</a:t>
            </a:r>
            <a:r>
              <a:rPr lang="en-US" altLang="zh-CN" sz="1600" dirty="0"/>
              <a:t>Windows, Mac OS X</a:t>
            </a:r>
            <a:r>
              <a:rPr lang="zh-CN" altLang="en-US" sz="1600" dirty="0"/>
              <a:t>系统中</a:t>
            </a:r>
            <a:r>
              <a:rPr lang="en-US" altLang="zh-CN" sz="1600" dirty="0"/>
              <a:t>, </a:t>
            </a:r>
            <a:r>
              <a:rPr lang="zh-CN" altLang="en-US" sz="1600" dirty="0"/>
              <a:t>还是在</a:t>
            </a:r>
            <a:r>
              <a:rPr lang="en-US" altLang="zh-CN" sz="1600" dirty="0"/>
              <a:t>Linux</a:t>
            </a:r>
            <a:r>
              <a:rPr lang="zh-CN" altLang="en-US" sz="1600" dirty="0"/>
              <a:t>系统中都支持快速安装和使用</a:t>
            </a:r>
            <a:r>
              <a:rPr lang="zh-CN" altLang="en-US" sz="1600" dirty="0" smtClean="0"/>
              <a:t>。开</a:t>
            </a:r>
            <a:r>
              <a:rPr lang="zh-CN" altLang="en-US" sz="1600" dirty="0"/>
              <a:t>箱即</a:t>
            </a:r>
            <a:r>
              <a:rPr lang="zh-CN" altLang="en-US" sz="1600" dirty="0" smtClean="0"/>
              <a:t>用</a:t>
            </a:r>
            <a:r>
              <a:rPr lang="en-US" altLang="zh-CN" sz="1600" dirty="0" smtClean="0"/>
              <a:t>,</a:t>
            </a:r>
            <a:r>
              <a:rPr lang="en-US" altLang="zh-CN" sz="1600" dirty="0" err="1" smtClean="0"/>
              <a:t>PyCharm</a:t>
            </a:r>
            <a:r>
              <a:rPr lang="zh-CN" altLang="en-US" sz="1600" dirty="0"/>
              <a:t>直接支持</a:t>
            </a:r>
            <a:r>
              <a:rPr lang="en-US" altLang="zh-CN" sz="1600" dirty="0"/>
              <a:t>Python</a:t>
            </a:r>
            <a:r>
              <a:rPr lang="zh-CN" altLang="en-US" sz="1600" dirty="0"/>
              <a:t>开发环境，打开一个新的文件然后就可以开始编写代码。你也可以在</a:t>
            </a:r>
            <a:r>
              <a:rPr lang="en-US" altLang="zh-CN" sz="1600" dirty="0" err="1"/>
              <a:t>PyCharm</a:t>
            </a:r>
            <a:r>
              <a:rPr lang="zh-CN" altLang="en-US" sz="1600" dirty="0"/>
              <a:t>中直接运行和调试</a:t>
            </a:r>
            <a:r>
              <a:rPr lang="en-US" altLang="zh-CN" sz="1600" dirty="0"/>
              <a:t>Python</a:t>
            </a:r>
            <a:r>
              <a:rPr lang="zh-CN" altLang="en-US" sz="1600" dirty="0"/>
              <a:t>程序，并且它支持源码管理和项目。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5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20"/>
          <p:cNvSpPr txBox="1"/>
          <p:nvPr/>
        </p:nvSpPr>
        <p:spPr>
          <a:xfrm>
            <a:off x="493527" y="141313"/>
            <a:ext cx="3803406" cy="540370"/>
          </a:xfrm>
          <a:prstGeom prst="rect">
            <a:avLst/>
          </a:prstGeom>
          <a:noFill/>
        </p:spPr>
        <p:txBody>
          <a:bodyPr wrap="none" lIns="77943" tIns="38972" rIns="77943" bIns="38972" rtlCol="0" anchor="t">
            <a:spAutoFit/>
          </a:bodyPr>
          <a:lstStyle/>
          <a:p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</a:t>
            </a:r>
            <a:r>
              <a:rPr lang="en-US" altLang="zh-CN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--</a:t>
            </a:r>
            <a:r>
              <a:rPr lang="zh-CN" alt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标识符</a:t>
            </a:r>
            <a:endParaRPr lang="zh-CN" altLang="en-US" sz="3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" y="844062"/>
            <a:ext cx="79716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中，标识符只能由</a:t>
            </a:r>
            <a:r>
              <a:rPr lang="zh-CN" altLang="en-US" sz="1600" dirty="0" smtClean="0">
                <a:solidFill>
                  <a:srgbClr val="FF0000"/>
                </a:solidFill>
              </a:rPr>
              <a:t>字母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数字</a:t>
            </a:r>
            <a:r>
              <a:rPr lang="zh-CN" altLang="en-US" sz="1600" dirty="0" smtClean="0"/>
              <a:t>、</a:t>
            </a:r>
            <a:r>
              <a:rPr lang="zh-CN" altLang="en-US" sz="1600" dirty="0" smtClean="0">
                <a:solidFill>
                  <a:srgbClr val="FF0000"/>
                </a:solidFill>
              </a:rPr>
              <a:t>下划线</a:t>
            </a:r>
            <a:r>
              <a:rPr lang="en-US" altLang="zh-CN" sz="1600" dirty="0" smtClean="0">
                <a:solidFill>
                  <a:srgbClr val="FF0000"/>
                </a:solidFill>
              </a:rPr>
              <a:t>_</a:t>
            </a:r>
            <a:r>
              <a:rPr lang="zh-CN" altLang="en-US" sz="1600" dirty="0" smtClean="0"/>
              <a:t>组成；比如</a:t>
            </a:r>
            <a:r>
              <a:rPr lang="en-US" altLang="zh-CN" sz="1600" dirty="0" smtClean="0"/>
              <a:t>python_test_01 </a:t>
            </a:r>
            <a:r>
              <a:rPr lang="en-US" altLang="zh-CN" sz="1600" dirty="0" smtClean="0">
                <a:solidFill>
                  <a:srgbClr val="5CB531"/>
                </a:solidFill>
                <a:sym typeface="Wingdings" panose="05000000000000000000" pitchFamily="2" charset="2"/>
              </a:rPr>
              <a:t></a:t>
            </a:r>
            <a:endParaRPr lang="en-US" altLang="zh-CN" sz="16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Python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标识符</a:t>
            </a:r>
            <a:r>
              <a:rPr lang="zh-CN" altLang="en-US" sz="1600" dirty="0" smtClean="0"/>
              <a:t>不能以数字开头；比如</a:t>
            </a:r>
            <a:r>
              <a:rPr lang="en-US" altLang="zh-CN" sz="1600" dirty="0" smtClean="0"/>
              <a:t>01_python </a:t>
            </a:r>
            <a:r>
              <a:rPr lang="en-US" altLang="zh-CN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/>
              <a:t>Python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，标识符严格区分</a:t>
            </a:r>
            <a:r>
              <a:rPr lang="zh-CN" altLang="en-US" sz="1600" dirty="0"/>
              <a:t>大小写</a:t>
            </a:r>
            <a:r>
              <a:rPr lang="zh-CN" altLang="en-US" sz="1600" dirty="0" smtClean="0"/>
              <a:t>；比如 </a:t>
            </a:r>
            <a:r>
              <a:rPr lang="en-US" altLang="zh-CN" sz="1600" dirty="0" err="1" smtClean="0"/>
              <a:t>num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Num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NUM</a:t>
            </a:r>
            <a:r>
              <a:rPr lang="zh-CN" altLang="en-US" sz="1600" dirty="0" smtClean="0"/>
              <a:t>是不同的变量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中，可以采用驼峰式和下划线式俩种命名方式；比如</a:t>
            </a:r>
            <a:r>
              <a:rPr lang="en-US" altLang="zh-CN" sz="1600" dirty="0" err="1" smtClean="0"/>
              <a:t>pythonTest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python_test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推荐使用下划线式）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Python</a:t>
            </a:r>
            <a:r>
              <a:rPr lang="zh-CN" altLang="en-US" sz="1600" dirty="0" smtClean="0"/>
              <a:t>中，不能使用关键字作为标识符。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     </a:t>
            </a:r>
            <a:endParaRPr lang="zh-CN" altLang="en-US" sz="1600" dirty="0"/>
          </a:p>
        </p:txBody>
      </p:sp>
      <p:sp>
        <p:nvSpPr>
          <p:cNvPr id="4" name="云形标注 3"/>
          <p:cNvSpPr/>
          <p:nvPr/>
        </p:nvSpPr>
        <p:spPr>
          <a:xfrm>
            <a:off x="6391275" y="2367556"/>
            <a:ext cx="2637692" cy="726830"/>
          </a:xfrm>
          <a:prstGeom prst="cloudCallout">
            <a:avLst>
              <a:gd name="adj1" fmla="val -105233"/>
              <a:gd name="adj2" fmla="val 22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如何查看</a:t>
            </a:r>
            <a:r>
              <a:rPr lang="en-US" altLang="zh-CN" sz="1200" dirty="0">
                <a:solidFill>
                  <a:srgbClr val="C00000"/>
                </a:solidFill>
              </a:rPr>
              <a:t>Python</a:t>
            </a:r>
            <a:r>
              <a:rPr lang="zh-CN" altLang="en-US" sz="1200" dirty="0">
                <a:solidFill>
                  <a:srgbClr val="C00000"/>
                </a:solidFill>
              </a:rPr>
              <a:t>的关键字？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0"/>
            <a:ext cx="62293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4181C5-1772-40F8-9265-03F072D449A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786367-76A5-4222-A0EE-4FB9E9346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13C3D-D95B-4F6A-BC60-52E376E4C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30803</TotalTime>
  <Words>3937</Words>
  <Application>Microsoft Office PowerPoint</Application>
  <PresentationFormat>全屏显示(16:9)</PresentationFormat>
  <Paragraphs>705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Arial Unicode MS</vt:lpstr>
      <vt:lpstr>黑体</vt:lpstr>
      <vt:lpstr>宋体</vt:lpstr>
      <vt:lpstr>微软雅黑</vt:lpstr>
      <vt:lpstr>幼圆</vt:lpstr>
      <vt:lpstr>Arial</vt:lpstr>
      <vt:lpstr>Calibri</vt:lpstr>
      <vt:lpstr>Calibri Light</vt:lpstr>
      <vt:lpstr>Consolas</vt:lpstr>
      <vt:lpstr>Wingdings</vt:lpstr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20131101111</dc:creator>
  <cp:lastModifiedBy>Kyle Wang王帆</cp:lastModifiedBy>
  <cp:revision>773</cp:revision>
  <dcterms:created xsi:type="dcterms:W3CDTF">2016-11-07T02:31:00Z</dcterms:created>
  <dcterms:modified xsi:type="dcterms:W3CDTF">2020-07-24T03:30:11Z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