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388" r:id="rId3"/>
    <p:sldId id="339" r:id="rId4"/>
    <p:sldId id="407" r:id="rId5"/>
    <p:sldId id="420" r:id="rId6"/>
    <p:sldId id="411" r:id="rId7"/>
    <p:sldId id="422" r:id="rId8"/>
    <p:sldId id="418" r:id="rId9"/>
    <p:sldId id="421" r:id="rId10"/>
    <p:sldId id="410" r:id="rId11"/>
    <p:sldId id="423" r:id="rId12"/>
    <p:sldId id="412" r:id="rId13"/>
    <p:sldId id="414" r:id="rId14"/>
    <p:sldId id="417" r:id="rId15"/>
    <p:sldId id="419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47"/>
    <a:srgbClr val="BA8D2D"/>
    <a:srgbClr val="105A80"/>
    <a:srgbClr val="FEBF00"/>
    <a:srgbClr val="105A7F"/>
    <a:srgbClr val="DF213B"/>
    <a:srgbClr val="2C3E50"/>
    <a:srgbClr val="FC4349"/>
    <a:srgbClr val="C9452E"/>
    <a:srgbClr val="D7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6" autoAdjust="0"/>
    <p:restoredTop sz="64871" autoAdjust="0"/>
  </p:normalViewPr>
  <p:slideViewPr>
    <p:cSldViewPr>
      <p:cViewPr varScale="1">
        <p:scale>
          <a:sx n="98" d="100"/>
          <a:sy n="98" d="100"/>
        </p:scale>
        <p:origin x="1908" y="78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8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4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1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下半部分其實就是用一個卷積層來實現</a:t>
            </a:r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kernel size</a:t>
            </a:r>
            <a:r>
              <a:rPr lang="zh-TW" altLang="en-US" dirty="0"/>
              <a:t>是</a:t>
            </a:r>
            <a:r>
              <a:rPr lang="en-US" altLang="zh-TW" dirty="0"/>
              <a:t>16*16</a:t>
            </a:r>
            <a:r>
              <a:rPr lang="zh-TW" altLang="en-US" dirty="0"/>
              <a:t> 步距也是</a:t>
            </a:r>
            <a:r>
              <a:rPr lang="en-US" altLang="zh-TW" dirty="0"/>
              <a:t>16</a:t>
            </a:r>
            <a:r>
              <a:rPr lang="zh-TW" altLang="en-US" dirty="0"/>
              <a:t>卷積核數量是</a:t>
            </a:r>
            <a:r>
              <a:rPr lang="en-US" altLang="zh-TW" dirty="0"/>
              <a:t>768 </a:t>
            </a:r>
            <a:r>
              <a:rPr lang="en-US" altLang="zh-TW" dirty="0" err="1"/>
              <a:t>classtoken</a:t>
            </a:r>
            <a:r>
              <a:rPr lang="en-US" altLang="zh-TW" dirty="0"/>
              <a:t> </a:t>
            </a:r>
            <a:r>
              <a:rPr lang="zh-TW" altLang="en-US" dirty="0"/>
              <a:t>是參考</a:t>
            </a:r>
            <a:r>
              <a:rPr lang="en-US" altLang="zh-TW" dirty="0"/>
              <a:t>BERT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9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有無使用</a:t>
            </a:r>
            <a:r>
              <a:rPr lang="en-US" altLang="zh-TW" dirty="0" err="1"/>
              <a:t>postion</a:t>
            </a:r>
            <a:r>
              <a:rPr lang="en-US" altLang="zh-TW" dirty="0"/>
              <a:t> embedding </a:t>
            </a:r>
            <a:r>
              <a:rPr lang="zh-TW" altLang="en-US" dirty="0"/>
              <a:t>有沒有用差很多 但怎麼用沒什麼差 </a:t>
            </a:r>
            <a:r>
              <a:rPr lang="en-US" altLang="zh-TW" dirty="0"/>
              <a:t>(1D 2D relative) </a:t>
            </a:r>
            <a:r>
              <a:rPr lang="zh-TW" altLang="en-US" dirty="0"/>
              <a:t>這篇的改良版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是用</a:t>
            </a:r>
            <a:r>
              <a:rPr lang="en-US" altLang="zh-TW" dirty="0"/>
              <a:t>relative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6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論文中有這張圖 怎麼理解這張圖呢 就是自己這個點跟其他點的</a:t>
            </a:r>
            <a:r>
              <a:rPr lang="en-US" altLang="zh-TW" dirty="0"/>
              <a:t>position embedding</a:t>
            </a:r>
            <a:r>
              <a:rPr lang="zh-TW" altLang="en-US" dirty="0"/>
              <a:t>去求一個餘弦相似度，所以看到他們自己跟自己都是最高的也就是黃色，這張圖基本是想講，最後訓練出來的</a:t>
            </a:r>
            <a:r>
              <a:rPr lang="en-US" altLang="zh-TW" dirty="0" err="1"/>
              <a:t>postion</a:t>
            </a:r>
            <a:r>
              <a:rPr lang="en-US" altLang="zh-TW" dirty="0"/>
              <a:t> embedding</a:t>
            </a:r>
            <a:r>
              <a:rPr lang="zh-TW" altLang="en-US" dirty="0"/>
              <a:t> 其實會跟自己同行同列的相似度比較高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4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下半部分其實就是用一個卷積層來實現</a:t>
            </a:r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kernel size</a:t>
            </a:r>
            <a:r>
              <a:rPr lang="zh-TW" altLang="en-US" dirty="0"/>
              <a:t>是</a:t>
            </a:r>
            <a:r>
              <a:rPr lang="en-US" altLang="zh-TW" dirty="0"/>
              <a:t>16*16</a:t>
            </a:r>
            <a:r>
              <a:rPr lang="zh-TW" altLang="en-US" dirty="0"/>
              <a:t> 步距也是</a:t>
            </a:r>
            <a:r>
              <a:rPr lang="en-US" altLang="zh-TW" dirty="0"/>
              <a:t>16</a:t>
            </a:r>
            <a:r>
              <a:rPr lang="zh-TW" altLang="en-US" dirty="0"/>
              <a:t>卷積核數量是</a:t>
            </a:r>
            <a:r>
              <a:rPr lang="en-US" altLang="zh-TW" dirty="0"/>
              <a:t>768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395536" y="0"/>
            <a:ext cx="9144000" cy="51435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87D3837-FBFC-4035-81D2-7AEDD6528F48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11240219" cy="338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en-US" altLang="zh-TW" sz="2400" b="1" dirty="0"/>
              <a:t>Vision Transformer</a:t>
            </a:r>
            <a:endParaRPr lang="en-US" altLang="zh-TW" sz="2800" b="1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1600" dirty="0"/>
              <a:t>CVPR 2020 </a:t>
            </a:r>
            <a:r>
              <a:rPr lang="en-US" altLang="zh-TW" sz="1600" b="1" dirty="0"/>
              <a:t>Google Brain</a:t>
            </a:r>
          </a:p>
          <a:p>
            <a:pPr algn="l"/>
            <a:endParaRPr lang="es-ES" altLang="zh-TW" sz="1600" dirty="0"/>
          </a:p>
          <a:p>
            <a:pPr algn="l"/>
            <a:r>
              <a:rPr lang="zh-TW" altLang="en-US" sz="1600" dirty="0"/>
              <a:t>報告者：楊朝凱</a:t>
            </a:r>
            <a:endParaRPr lang="en-US" altLang="zh-TW" sz="1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336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Method-MLP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BFDB6A1-8BF9-4EA4-8C71-BE5819C6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68706"/>
            <a:ext cx="5021879" cy="37568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1C49F1E-8CF5-49F2-BB57-705F0A6A7280}"/>
              </a:ext>
            </a:extLst>
          </p:cNvPr>
          <p:cNvSpPr txBox="1"/>
          <p:nvPr/>
        </p:nvSpPr>
        <p:spPr>
          <a:xfrm>
            <a:off x="3882189" y="185167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Linear-&gt;Activation function(tanh)-&gt;Linear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2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585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</a:t>
              </a:r>
              <a:r>
                <a:rPr lang="en-US" altLang="zh-TW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-Hybrid Module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A62F535-DF14-454D-8E8F-D998606F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951064"/>
            <a:ext cx="2883181" cy="35798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450CB9A-C066-4D03-A29A-85C795D0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112" y="1614754"/>
            <a:ext cx="2883173" cy="22524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5151D1-DF27-42CA-8353-8EC02BFAE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0" y="1068245"/>
            <a:ext cx="2812177" cy="37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170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Result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8D90E2A-8A0A-4B4D-8BBA-07A43B91F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0" y="987574"/>
            <a:ext cx="7452320" cy="36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84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Conclusion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638774-7562-449B-98F2-AECC0E901ED7}"/>
              </a:ext>
            </a:extLst>
          </p:cNvPr>
          <p:cNvSpPr txBox="1"/>
          <p:nvPr/>
        </p:nvSpPr>
        <p:spPr>
          <a:xfrm>
            <a:off x="1084793" y="1995686"/>
            <a:ext cx="6974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Successfully applied the Transformer used in NLP in the past to CV field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The paper proposes a new Transformer architecture that has achieved</a:t>
            </a:r>
          </a:p>
          <a:p>
            <a:r>
              <a:rPr lang="zh-TW" altLang="en-US" dirty="0"/>
              <a:t>　 </a:t>
            </a:r>
            <a:r>
              <a:rPr lang="en-US" altLang="zh-TW" dirty="0"/>
              <a:t>leading SOTA results in recognition tasks such as image classification,</a:t>
            </a:r>
          </a:p>
          <a:p>
            <a:r>
              <a:rPr lang="zh-TW" altLang="en-US" dirty="0"/>
              <a:t>　 </a:t>
            </a:r>
            <a:r>
              <a:rPr lang="en-US" altLang="zh-TW" dirty="0"/>
              <a:t>target detection, and semantic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308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A75FB532-73BE-4DEE-BF43-0EDA4D7DA249}"/>
              </a:ext>
            </a:extLst>
          </p:cNvPr>
          <p:cNvSpPr txBox="1"/>
          <p:nvPr/>
        </p:nvSpPr>
        <p:spPr>
          <a:xfrm>
            <a:off x="3630777" y="2198572"/>
            <a:ext cx="1882445" cy="746356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en-US" altLang="zh-CN" sz="44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Thank</a:t>
            </a:r>
            <a:endParaRPr lang="zh-CN" altLang="en-US" sz="4400" b="1" dirty="0"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1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8F0EC598-B123-48E3-B8E0-C1EF633BF6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568" y="673266"/>
            <a:ext cx="2227092" cy="746356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en-US" altLang="zh-CN" sz="44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Outline</a:t>
            </a:r>
            <a:endParaRPr lang="zh-CN" altLang="en-US" sz="4400" b="1" dirty="0"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1176" y="1779662"/>
            <a:ext cx="2268056" cy="400111"/>
            <a:chOff x="6629352" y="1760488"/>
            <a:chExt cx="3024074" cy="533481"/>
          </a:xfrm>
        </p:grpSpPr>
        <p:sp>
          <p:nvSpPr>
            <p:cNvPr id="44" name="文本框 7"/>
            <p:cNvSpPr txBox="1"/>
            <p:nvPr/>
          </p:nvSpPr>
          <p:spPr>
            <a:xfrm>
              <a:off x="7245929" y="1760488"/>
              <a:ext cx="2407497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Introduction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42" name="文本框 5"/>
            <p:cNvSpPr txBox="1"/>
            <p:nvPr/>
          </p:nvSpPr>
          <p:spPr>
            <a:xfrm>
              <a:off x="6629352" y="1760489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01.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61378" y="2341135"/>
            <a:ext cx="1669814" cy="406382"/>
            <a:chOff x="6629352" y="2767253"/>
            <a:chExt cx="2226418" cy="541842"/>
          </a:xfrm>
        </p:grpSpPr>
        <p:sp>
          <p:nvSpPr>
            <p:cNvPr id="40" name="文本框 12"/>
            <p:cNvSpPr txBox="1"/>
            <p:nvPr/>
          </p:nvSpPr>
          <p:spPr>
            <a:xfrm>
              <a:off x="7245926" y="2775616"/>
              <a:ext cx="1609844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Method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8" name="文本框 10"/>
            <p:cNvSpPr txBox="1"/>
            <p:nvPr/>
          </p:nvSpPr>
          <p:spPr>
            <a:xfrm>
              <a:off x="6629352" y="2767253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02.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1176" y="2886028"/>
            <a:ext cx="1443213" cy="433646"/>
            <a:chOff x="6629352" y="3729301"/>
            <a:chExt cx="1924284" cy="578196"/>
          </a:xfrm>
        </p:grpSpPr>
        <p:sp>
          <p:nvSpPr>
            <p:cNvPr id="36" name="文本框 17"/>
            <p:cNvSpPr txBox="1"/>
            <p:nvPr/>
          </p:nvSpPr>
          <p:spPr>
            <a:xfrm>
              <a:off x="7245928" y="3729301"/>
              <a:ext cx="1307708" cy="5334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Result</a:t>
              </a:r>
              <a:endParaRPr lang="zh-CN" altLang="en-US" sz="2000" b="1" dirty="0">
                <a:solidFill>
                  <a:schemeClr val="tx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4" name="文本框 15"/>
            <p:cNvSpPr txBox="1"/>
            <p:nvPr/>
          </p:nvSpPr>
          <p:spPr>
            <a:xfrm>
              <a:off x="6629352" y="3774017"/>
              <a:ext cx="724985" cy="5334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03.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E5866D22-8A72-4FE1-B920-F3BACDC0D883}"/>
              </a:ext>
            </a:extLst>
          </p:cNvPr>
          <p:cNvGrpSpPr/>
          <p:nvPr/>
        </p:nvGrpSpPr>
        <p:grpSpPr>
          <a:xfrm>
            <a:off x="581176" y="3470729"/>
            <a:ext cx="2067360" cy="400112"/>
            <a:chOff x="6629352" y="3774014"/>
            <a:chExt cx="2756480" cy="533485"/>
          </a:xfrm>
        </p:grpSpPr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7CB6034D-BAE8-468C-B09D-204F4FF99BFA}"/>
                </a:ext>
              </a:extLst>
            </p:cNvPr>
            <p:cNvSpPr txBox="1"/>
            <p:nvPr/>
          </p:nvSpPr>
          <p:spPr>
            <a:xfrm>
              <a:off x="7245929" y="3774014"/>
              <a:ext cx="2139903" cy="5334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Conclusion</a:t>
              </a:r>
            </a:p>
          </p:txBody>
        </p:sp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id="{CB55AFBD-73C8-4027-B521-99DFD958D057}"/>
                </a:ext>
              </a:extLst>
            </p:cNvPr>
            <p:cNvSpPr txBox="1"/>
            <p:nvPr/>
          </p:nvSpPr>
          <p:spPr>
            <a:xfrm>
              <a:off x="6629352" y="3774017"/>
              <a:ext cx="767732" cy="53348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0</a:t>
              </a:r>
              <a:r>
                <a:rPr lang="en-US" altLang="zh-TW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.</a:t>
              </a:r>
              <a:endParaRPr lang="zh-CN" altLang="en-US" sz="2000" b="1" dirty="0"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316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Introduction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65DC2E9-3BF2-4BF1-AA24-E2AF9B22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4" y="915566"/>
            <a:ext cx="7530052" cy="36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13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9E80E16-68B6-49C4-9214-905F4C2D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7" y="1347614"/>
            <a:ext cx="4266080" cy="30758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7DD6D68-3F0D-46F0-8530-9D5AB32396F4}"/>
              </a:ext>
            </a:extLst>
          </p:cNvPr>
          <p:cNvSpPr txBox="1"/>
          <p:nvPr/>
        </p:nvSpPr>
        <p:spPr>
          <a:xfrm>
            <a:off x="5051570" y="2139702"/>
            <a:ext cx="371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[224,224,3]-&gt;Convolution</a:t>
            </a:r>
          </a:p>
          <a:p>
            <a:r>
              <a:rPr lang="en-US" altLang="zh-TW" dirty="0"/>
              <a:t>-&gt;[14,14,768]-&gt;Flattened-&gt;[196,768]</a:t>
            </a:r>
          </a:p>
          <a:p>
            <a:endParaRPr lang="en-US" altLang="zh-TW" dirty="0"/>
          </a:p>
          <a:p>
            <a:r>
              <a:rPr lang="en-US" altLang="zh-TW" dirty="0"/>
              <a:t>Class token -&gt; [1,768] </a:t>
            </a:r>
            <a:r>
              <a:rPr lang="en-US" altLang="zh-TW" dirty="0" err="1"/>
              <a:t>concat</a:t>
            </a:r>
            <a:r>
              <a:rPr lang="en-US" altLang="zh-TW" dirty="0"/>
              <a:t> [196,768]</a:t>
            </a:r>
          </a:p>
          <a:p>
            <a:r>
              <a:rPr lang="en-US" altLang="zh-TW" dirty="0"/>
              <a:t>-&gt;[197,768] (BERT)</a:t>
            </a:r>
          </a:p>
          <a:p>
            <a:endParaRPr lang="en-US" altLang="zh-TW" dirty="0"/>
          </a:p>
          <a:p>
            <a:r>
              <a:rPr lang="en-US" altLang="zh-TW" dirty="0"/>
              <a:t>Position Embedding </a:t>
            </a:r>
          </a:p>
          <a:p>
            <a:r>
              <a:rPr lang="en-US" altLang="zh-TW" dirty="0"/>
              <a:t>[197,768]-&gt;[197,968]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7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701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Method-Position Embedding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A87FA630-D64B-41F5-85E1-987398BD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015172"/>
            <a:ext cx="4452620" cy="11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701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Method-Position Embedding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E51A5BC-726A-446D-AC5C-B0436D0A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146" y="915566"/>
            <a:ext cx="4011707" cy="36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831215"/>
            <a:chOff x="371" y="301"/>
            <a:chExt cx="13493" cy="1309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7012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Method-Position Embedding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7FF3524-21A2-444A-8844-9EFE2C2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42439"/>
            <a:ext cx="4274245" cy="28586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2904DE6-81A8-451F-8CED-E31DB69F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005726"/>
            <a:ext cx="84224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715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Method-Transformer Encoder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ADD0036-12B8-4B6D-80C4-EF5AC5AC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29" y="742685"/>
            <a:ext cx="5431141" cy="42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715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Method-Transformer Encoder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706EB1F3-B23B-411B-A1B9-84A09A4E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640050"/>
            <a:ext cx="2182847" cy="42712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F34353-46D8-4C13-808F-1987AD5CA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032428"/>
            <a:ext cx="4176464" cy="36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295</Words>
  <Application>Microsoft Office PowerPoint</Application>
  <PresentationFormat>如螢幕大小 (16:9)</PresentationFormat>
  <Paragraphs>57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微软雅黑</vt:lpstr>
      <vt:lpstr>宋体</vt:lpstr>
      <vt:lpstr>字魂59号-创粗黑</vt:lpstr>
      <vt:lpstr>思源宋体 CN Light</vt:lpstr>
      <vt:lpstr>思源黑体 CN Light</vt:lpstr>
      <vt:lpstr>新細明體</vt:lpstr>
      <vt:lpstr>Arial</vt:lpstr>
      <vt:lpstr>Calibri</vt:lpstr>
      <vt:lpstr>Trebuchet MS</vt:lpstr>
      <vt:lpstr>Wingdings</vt:lpstr>
      <vt:lpstr>包图主题2</vt:lpstr>
      <vt:lpstr>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Kyle</cp:lastModifiedBy>
  <cp:revision>154</cp:revision>
  <dcterms:created xsi:type="dcterms:W3CDTF">2016-05-27T01:37:00Z</dcterms:created>
  <dcterms:modified xsi:type="dcterms:W3CDTF">2022-03-02T04:25:18Z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