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0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6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nviolencearchiv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C86439-5341-488C-B0CB-96B2CCFB3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0" b="2476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BF694-31FC-4305-8451-457ED36D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Gun Violence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8E07-CD70-4B38-9CD6-8EDAB843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</a:rPr>
              <a:t>US gun violence incidents from 2014-2017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7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581878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/>
              <a:t>20 Most Violent States compared to 20 Violent States adjusted per 100,000 people.</a:t>
            </a:r>
            <a:endParaRPr lang="en-US" sz="25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44C30-D573-472B-B1FA-3A21B514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4" y="1599782"/>
            <a:ext cx="5658477" cy="377231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78B740-9D25-44BA-B28A-884AB877D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0050"/>
            <a:ext cx="527685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09200-0FCF-4B28-8B45-49CB08DF2A08}"/>
              </a:ext>
            </a:extLst>
          </p:cNvPr>
          <p:cNvSpPr txBox="1"/>
          <p:nvPr/>
        </p:nvSpPr>
        <p:spPr>
          <a:xfrm>
            <a:off x="320998" y="5447762"/>
            <a:ext cx="8975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 District of Columbia is categorized as State in the data source. </a:t>
            </a:r>
          </a:p>
        </p:txBody>
      </p:sp>
    </p:spTree>
    <p:extLst>
      <p:ext uri="{BB962C8B-B14F-4D97-AF65-F5344CB8AC3E}">
        <p14:creationId xmlns:p14="http://schemas.microsoft.com/office/powerpoint/2010/main" val="99997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Most Violent Cities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64799-8370-433E-B218-A68AE367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87" y="1000552"/>
            <a:ext cx="7285345" cy="48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78F7C4-A63C-4C91-81DB-C04FE84F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5" y="1149949"/>
            <a:ext cx="5556991" cy="37046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EFD5BE-34CF-4CAD-9DE9-8AE8653F5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55" y="1173063"/>
            <a:ext cx="5487650" cy="36584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08C440-1FA1-4AB9-A2D5-0D23D2B9B4DB}"/>
              </a:ext>
            </a:extLst>
          </p:cNvPr>
          <p:cNvSpPr txBox="1">
            <a:spLocks/>
          </p:cNvSpPr>
          <p:nvPr/>
        </p:nvSpPr>
        <p:spPr>
          <a:xfrm>
            <a:off x="47624" y="581878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/>
              <a:t>20 Most Violent Cities compared to 20 Violent Cities adjusted per 100,000 people.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97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08C440-1FA1-4AB9-A2D5-0D23D2B9B4DB}"/>
              </a:ext>
            </a:extLst>
          </p:cNvPr>
          <p:cNvSpPr txBox="1">
            <a:spLocks/>
          </p:cNvSpPr>
          <p:nvPr/>
        </p:nvSpPr>
        <p:spPr>
          <a:xfrm>
            <a:off x="47624" y="581878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20 Most Violent Cities compared to Poverty Rate for those Cities</a:t>
            </a:r>
            <a:endParaRPr lang="en-US" sz="25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9A52DC-63C8-44D4-B8BE-38F4E2B8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5" y="1197618"/>
            <a:ext cx="5487650" cy="365843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BAB37-0334-4658-8098-7BB3E161C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8568"/>
            <a:ext cx="5487650" cy="3658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C451E-0548-4A40-BA72-DB81D3F384F2}"/>
              </a:ext>
            </a:extLst>
          </p:cNvPr>
          <p:cNvSpPr txBox="1"/>
          <p:nvPr/>
        </p:nvSpPr>
        <p:spPr>
          <a:xfrm>
            <a:off x="523875" y="4829176"/>
            <a:ext cx="10429875" cy="1413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 Other variables to explore and see if they impact Gun Violence: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Educational Attainment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Divorce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Religion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Age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Mental Illnesses</a:t>
            </a:r>
          </a:p>
        </p:txBody>
      </p:sp>
    </p:spTree>
    <p:extLst>
      <p:ext uri="{BB962C8B-B14F-4D97-AF65-F5344CB8AC3E}">
        <p14:creationId xmlns:p14="http://schemas.microsoft.com/office/powerpoint/2010/main" val="270864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Legislation and Incidents</a:t>
            </a:r>
          </a:p>
        </p:txBody>
      </p:sp>
      <p:pic>
        <p:nvPicPr>
          <p:cNvPr id="3" name="Picture 2" descr="state_legis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66" y="2138323"/>
            <a:ext cx="5092700" cy="353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117" y="2360294"/>
            <a:ext cx="53495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Does not seem to be a correlation between total laws in a state and the number of incidents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Further research could look into whether an instance of an individual law had a mean different than the whole (chi-</a:t>
            </a:r>
            <a:r>
              <a:rPr lang="en-US"/>
              <a:t>squared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4592-A04E-47AE-AD32-5E5A751E3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the number of guns in each state lead to an increase in gun related violence?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0F5E8-DD8F-453F-A3CC-5F37CF7AD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 sz="2000" dirty="0"/>
              <a:t>Geographically, do areas with higher gun ownership rates correlate to increased occurrences of gun violence? </a:t>
            </a:r>
          </a:p>
        </p:txBody>
      </p:sp>
    </p:spTree>
    <p:extLst>
      <p:ext uri="{BB962C8B-B14F-4D97-AF65-F5344CB8AC3E}">
        <p14:creationId xmlns:p14="http://schemas.microsoft.com/office/powerpoint/2010/main" val="185729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65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BBE-4467-4210-BFD2-5992E81A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09D3-8A20-4729-869D-072B79EB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20" y="2108201"/>
            <a:ext cx="10058400" cy="3760891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Occurrences of gun violence have increased every year from 2014 to 2017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July has shown to be most dangerous month for gun violence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last year in our data set, 2017, had the highest volume of people injured and killed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Overall, larger States and Cities with larger population have greater levels of Gun Violence.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However, if adjusted per capita, we get a better picture of States and Cities with highest Gun Violence.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Cities with most Gun Violence have little to no correlation with Poverty Levels of those Cities.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Number of laws per state does not seem to correlate with incidents per state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Further research could look at specific laws, or possible confounding variables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F688-C52C-40A5-A4E4-39527DAC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C23E-DADC-41AC-A122-E68E5D3A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We discovered our data from kaggle. The source of this data was downloaded from </a:t>
            </a:r>
            <a:r>
              <a:rPr lang="en-US" dirty="0">
                <a:hlinkClick r:id="rId2"/>
              </a:rPr>
              <a:t>gunviolencearchive.org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From the organization's description:</a:t>
            </a:r>
          </a:p>
          <a:p>
            <a:pPr fontAlgn="base"/>
            <a:r>
              <a:rPr lang="en-US" dirty="0"/>
              <a:t>&gt; Gun Violence Archive (GVA) is a not for profit corporation formed in 2013 to provide free online public access to accurate information about gun-related violence in the United States. GVA will collect and check for accuracy, comprehensive information about gun-related violence in the U.S. and then post and disseminate it online.</a:t>
            </a:r>
          </a:p>
          <a:p>
            <a:pPr fontAlgn="base"/>
            <a:r>
              <a:rPr lang="en-US" b="1" i="1" dirty="0"/>
              <a:t>How did was the data compiled?</a:t>
            </a:r>
          </a:p>
          <a:p>
            <a:pPr fontAlgn="base"/>
            <a:r>
              <a:rPr lang="en-US" dirty="0"/>
              <a:t>Because GVA limits the number of incidents that are returned from a single query, and because the website's "Export to CSV" functionality was missing crucial fields, it was necessary to obtain this dataset using web scraping techniques.</a:t>
            </a:r>
          </a:p>
          <a:p>
            <a:pPr fontAlgn="base"/>
            <a:r>
              <a:rPr lang="en-US" dirty="0"/>
              <a:t>Stage 1: For each date between 1/1/2013 and 3/31/2018, a Python script queried all incidents that happened at that particular date, then scraped the data and wrote it to a CSV file. Each month got its own CSV file, with the exception of 2013, since not many incidents were recorded from then.</a:t>
            </a:r>
          </a:p>
          <a:p>
            <a:pPr fontAlgn="base"/>
            <a:r>
              <a:rPr lang="en-US" dirty="0"/>
              <a:t>Stage 2: Each entry was augmented with additional data not directly viewable from the query results page, such as participant information, geolocation data, etc.</a:t>
            </a:r>
          </a:p>
          <a:p>
            <a:pPr fontAlgn="base"/>
            <a:r>
              <a:rPr lang="en-US" dirty="0"/>
              <a:t>Stage 3: The entries were sorted in order of increasing date, then merged into a single CSV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2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95C1-1481-4A02-B778-C9599BDA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5977-AE3F-4C0F-A9D6-78BE0D0D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our dataset to look at 2014-2017 full year data</a:t>
            </a:r>
          </a:p>
          <a:p>
            <a:r>
              <a:rPr lang="en-US" dirty="0"/>
              <a:t>Our “asks” of the 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Have incidents of Gun Violence increased, decreased, or were flat in this time period?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What States and Cities have shown highest occurrences of gun violence, both total and adjusted per capita?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Does lack of legislation correlate to an increase in gun violence geographically?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Geographically, do areas with higher gun ownership rates correlate to increased occurrences of gun violence?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Geographically, do areas with that are more favorable towards the gun industry correlate to increased occurrences of gun violence?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0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6654-00EB-439F-BA7F-217B9D15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Violence Occurrences 2014-2017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AB339-8F03-4D43-A83F-D95F1AA3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8543"/>
            <a:ext cx="760095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42B3C-6185-4CD0-BA85-0C4659CE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428" y="2312016"/>
            <a:ext cx="2775535" cy="1574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DC0CE-DB5F-4A85-86DE-2FF2CBACBAB6}"/>
              </a:ext>
            </a:extLst>
          </p:cNvPr>
          <p:cNvSpPr txBox="1"/>
          <p:nvPr/>
        </p:nvSpPr>
        <p:spPr>
          <a:xfrm>
            <a:off x="1187777" y="4873658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2014 to 2017 there were 167,870 total occurrences of gun violence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2017 shows a 29.96% increase in occurrences of gun violence compared to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killed by gun violence has increased 23.5% during this timeframe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injured by gun violence has increased 33.5% during this timeframe </a:t>
            </a:r>
          </a:p>
        </p:txBody>
      </p:sp>
    </p:spTree>
    <p:extLst>
      <p:ext uri="{BB962C8B-B14F-4D97-AF65-F5344CB8AC3E}">
        <p14:creationId xmlns:p14="http://schemas.microsoft.com/office/powerpoint/2010/main" val="413154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71E58D2-FCA0-43AF-B8E6-E60D15F7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" y="131975"/>
            <a:ext cx="8405449" cy="6150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E0A9E-936A-465E-98A2-CAE0C79A39F2}"/>
              </a:ext>
            </a:extLst>
          </p:cNvPr>
          <p:cNvSpPr txBox="1"/>
          <p:nvPr/>
        </p:nvSpPr>
        <p:spPr>
          <a:xfrm>
            <a:off x="8486775" y="1592228"/>
            <a:ext cx="3623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Occurrences of Gun Violence by month Jan’14 to Dec’17 in the U.S. saw: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1,180 people killed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2,318 people injured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4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188E4D-2372-4E47-9550-4F655977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8" y="259848"/>
            <a:ext cx="9994067" cy="4108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30DFB2-2149-4F0B-9776-B3AD39D31445}"/>
              </a:ext>
            </a:extLst>
          </p:cNvPr>
          <p:cNvSpPr txBox="1"/>
          <p:nvPr/>
        </p:nvSpPr>
        <p:spPr>
          <a:xfrm>
            <a:off x="978010" y="4397072"/>
            <a:ext cx="10678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months that have the highest occurrences of Gun Violence: July (9.77%), Aug (9.42%), and May (8.91%)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months that have the highest occurrences of people killed: July (9.26%), Aug (8.99%), and Dec (8.65%)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months that have the highest occurrences of people injured: July (10.02%), Aug (9.64%), and May (9.12%)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0DFB2-2149-4F0B-9776-B3AD39D31445}"/>
              </a:ext>
            </a:extLst>
          </p:cNvPr>
          <p:cNvSpPr txBox="1"/>
          <p:nvPr/>
        </p:nvSpPr>
        <p:spPr>
          <a:xfrm>
            <a:off x="671513" y="4572000"/>
            <a:ext cx="11247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Isolating the last full year in our dataset, we see a very similar trend by month as we saw in the full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July is still the highest month for total occurrences gun violence, people killed, and people injured.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the full dataset, in 2017 May was the second highest month total occurrences gun violence, people killed, and people injured.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1D60E-5AB7-48CC-8E1B-C9AB18AB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7" y="256637"/>
            <a:ext cx="9628905" cy="40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4592-A04E-47AE-AD32-5E5A751E3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is Gun Violence occurring?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0F5E8-DD8F-453F-A3CC-5F37CF7AD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States and Cities with highest levels of gun violence</a:t>
            </a:r>
          </a:p>
        </p:txBody>
      </p:sp>
    </p:spTree>
    <p:extLst>
      <p:ext uri="{BB962C8B-B14F-4D97-AF65-F5344CB8AC3E}">
        <p14:creationId xmlns:p14="http://schemas.microsoft.com/office/powerpoint/2010/main" val="376814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302BC-5881-4F80-97AD-6AD99FB7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61" y="1064212"/>
            <a:ext cx="7551564" cy="50343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Most Violent States</a:t>
            </a:r>
          </a:p>
        </p:txBody>
      </p:sp>
    </p:spTree>
    <p:extLst>
      <p:ext uri="{BB962C8B-B14F-4D97-AF65-F5344CB8AC3E}">
        <p14:creationId xmlns:p14="http://schemas.microsoft.com/office/powerpoint/2010/main" val="1762704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A41"/>
      </a:dk2>
      <a:lt2>
        <a:srgbClr val="E2E8E6"/>
      </a:lt2>
      <a:accent1>
        <a:srgbClr val="C8487A"/>
      </a:accent1>
      <a:accent2>
        <a:srgbClr val="B6369E"/>
      </a:accent2>
      <a:accent3>
        <a:srgbClr val="AC48C8"/>
      </a:accent3>
      <a:accent4>
        <a:srgbClr val="6B3FBA"/>
      </a:accent4>
      <a:accent5>
        <a:srgbClr val="484FC8"/>
      </a:accent5>
      <a:accent6>
        <a:srgbClr val="3673B6"/>
      </a:accent6>
      <a:hlink>
        <a:srgbClr val="7166CC"/>
      </a:hlink>
      <a:folHlink>
        <a:srgbClr val="7F7F7F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660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RetrospectVTI</vt:lpstr>
      <vt:lpstr>Gun Violence in the U.S.</vt:lpstr>
      <vt:lpstr>Our Data</vt:lpstr>
      <vt:lpstr>Project Objectives</vt:lpstr>
      <vt:lpstr>Gun Violence Occurrences 2014-2017</vt:lpstr>
      <vt:lpstr>PowerPoint Presentation</vt:lpstr>
      <vt:lpstr>PowerPoint Presentation</vt:lpstr>
      <vt:lpstr>PowerPoint Presentation</vt:lpstr>
      <vt:lpstr>Where is Gun Violence occurring?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Legislation and Incidents</vt:lpstr>
      <vt:lpstr>Do the number of guns in each state lead to an increase in gun related violence? 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the U.S.</dc:title>
  <dc:creator>John Goodale</dc:creator>
  <cp:lastModifiedBy>GANK SINATRA</cp:lastModifiedBy>
  <cp:revision>22</cp:revision>
  <dcterms:created xsi:type="dcterms:W3CDTF">2019-07-18T02:46:50Z</dcterms:created>
  <dcterms:modified xsi:type="dcterms:W3CDTF">2019-07-19T02:12:28Z</dcterms:modified>
</cp:coreProperties>
</file>