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3"/>
  </p:notesMasterIdLst>
  <p:handoutMasterIdLst>
    <p:handoutMasterId r:id="rId14"/>
  </p:handoutMasterIdLst>
  <p:sldIdLst>
    <p:sldId id="257" r:id="rId3"/>
    <p:sldId id="690" r:id="rId4"/>
    <p:sldId id="683" r:id="rId5"/>
    <p:sldId id="684" r:id="rId6"/>
    <p:sldId id="685" r:id="rId7"/>
    <p:sldId id="686" r:id="rId8"/>
    <p:sldId id="679" r:id="rId9"/>
    <p:sldId id="688" r:id="rId10"/>
    <p:sldId id="312" r:id="rId11"/>
    <p:sldId id="677"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A"/>
    <a:srgbClr val="00DE35"/>
    <a:srgbClr val="AA1CAC"/>
    <a:srgbClr val="9F0927"/>
    <a:srgbClr val="333333"/>
    <a:srgbClr val="E8E8E8"/>
    <a:srgbClr val="4C4C4C"/>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73526" autoAdjust="0"/>
  </p:normalViewPr>
  <p:slideViewPr>
    <p:cSldViewPr>
      <p:cViewPr>
        <p:scale>
          <a:sx n="78" d="100"/>
          <a:sy n="78" d="100"/>
        </p:scale>
        <p:origin x="-1709" y="3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26BBC-C05C-452B-ABD8-C2594AB13A91}" type="datetimeFigureOut">
              <a:rPr lang="en-US" smtClean="0"/>
              <a:t>8/12/2016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255AFE-66BE-4E8B-9008-75B3175DC592}" type="slidenum">
              <a:rPr lang="en-US" smtClean="0"/>
              <a:t>‹#›</a:t>
            </a:fld>
            <a:endParaRPr lang="en-US"/>
          </a:p>
        </p:txBody>
      </p:sp>
    </p:spTree>
    <p:extLst>
      <p:ext uri="{BB962C8B-B14F-4D97-AF65-F5344CB8AC3E}">
        <p14:creationId xmlns:p14="http://schemas.microsoft.com/office/powerpoint/2010/main" val="4173798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C0CCA-E64B-BC43-9B00-842A1BE220FF}" type="datetimeFigureOut">
              <a:rPr lang="en-US" smtClean="0"/>
              <a:pPr/>
              <a:t>8/12/2016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ECDFBE-1884-2345-9F43-E815DB7D8D06}" type="slidenum">
              <a:rPr lang="en-US" smtClean="0"/>
              <a:pPr/>
              <a:t>‹#›</a:t>
            </a:fld>
            <a:endParaRPr lang="en-US"/>
          </a:p>
        </p:txBody>
      </p:sp>
    </p:spTree>
    <p:extLst>
      <p:ext uri="{BB962C8B-B14F-4D97-AF65-F5344CB8AC3E}">
        <p14:creationId xmlns:p14="http://schemas.microsoft.com/office/powerpoint/2010/main" val="39891378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 Show -&gt; Monitors -&gt; Use Presenter View</a:t>
            </a:r>
          </a:p>
          <a:p>
            <a:endParaRPr lang="en-US" dirty="0" smtClean="0"/>
          </a:p>
        </p:txBody>
      </p:sp>
      <p:sp>
        <p:nvSpPr>
          <p:cNvPr id="4" name="Slide Number Placeholder 3"/>
          <p:cNvSpPr>
            <a:spLocks noGrp="1"/>
          </p:cNvSpPr>
          <p:nvPr>
            <p:ph type="sldNum" sz="quarter" idx="10"/>
          </p:nvPr>
        </p:nvSpPr>
        <p:spPr/>
        <p:txBody>
          <a:bodyPr/>
          <a:lstStyle/>
          <a:p>
            <a:fld id="{4BECDFBE-1884-2345-9F43-E815DB7D8D06}" type="slidenum">
              <a:rPr lang="en-US" smtClean="0"/>
              <a:pPr/>
              <a:t>1</a:t>
            </a:fld>
            <a:endParaRPr lang="en-US"/>
          </a:p>
        </p:txBody>
      </p:sp>
    </p:spTree>
    <p:extLst>
      <p:ext uri="{BB962C8B-B14F-4D97-AF65-F5344CB8AC3E}">
        <p14:creationId xmlns:p14="http://schemas.microsoft.com/office/powerpoint/2010/main" val="1251311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CD84CA5-1324-7440-BB16-80AE4DFDD1A8}" type="slidenum">
              <a:rPr lang="en-US"/>
              <a:pPr/>
              <a:t>10</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r>
              <a:rPr lang="en-US" dirty="0" smtClean="0"/>
              <a:t>especially </a:t>
            </a:r>
            <a:r>
              <a:rPr lang="en-US" baseline="0" dirty="0" smtClean="0"/>
              <a:t>my mentor Erin Creswell and my advisor Dr. Chris Hernandez.  And also thank you to CCMR for organizing everything. Are there any questions?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 Hello everyone my name is Kyle Cripps.  This summer I worked</a:t>
            </a:r>
            <a:r>
              <a:rPr lang="en-US" baseline="0" dirty="0" smtClean="0"/>
              <a:t> in the Hernandez Lab which specializes in bone research.</a:t>
            </a:r>
          </a:p>
          <a:p>
            <a:endParaRPr lang="en-US" baseline="0" dirty="0" smtClean="0"/>
          </a:p>
          <a:p>
            <a:r>
              <a:rPr lang="en-US" baseline="0" dirty="0" smtClean="0"/>
              <a:t>Bone is a very unique material because it has the ability to adapt to its mechanical environment. For example, you can increase your bone density by lifting weights, because cells inside your bone can sense mechanical forces exerted on your body by the weights and will actually trigger a bone formation response as a result.  But, if your bone is not experiencing these forces, no formation response will be triggered</a:t>
            </a:r>
            <a:r>
              <a:rPr lang="en-US" baseline="0" smtClean="0"/>
              <a:t>, and bone </a:t>
            </a:r>
            <a:r>
              <a:rPr lang="en-US" baseline="0" dirty="0" smtClean="0"/>
              <a:t>density will not be increased.  While this effect has been observed at the macroscopic scale, little research has been done to study bone forming processes at the microscopic scale.  The goal of my project was to study and gain a deeper understanding of how bone behaves at the microscopic level.  Hopefully knowledge gained by this study can contribute to studies involving osteoporosis, which is a bone disease characterized by decreased bone density.</a:t>
            </a:r>
            <a:endParaRPr lang="en-US" dirty="0"/>
          </a:p>
        </p:txBody>
      </p:sp>
      <p:sp>
        <p:nvSpPr>
          <p:cNvPr id="4" name="Slide Number Placeholder 3"/>
          <p:cNvSpPr>
            <a:spLocks noGrp="1"/>
          </p:cNvSpPr>
          <p:nvPr>
            <p:ph type="sldNum" sz="quarter" idx="10"/>
          </p:nvPr>
        </p:nvSpPr>
        <p:spPr/>
        <p:txBody>
          <a:bodyPr/>
          <a:lstStyle/>
          <a:p>
            <a:fld id="{4BECDFBE-1884-2345-9F43-E815DB7D8D06}" type="slidenum">
              <a:rPr lang="en-US" smtClean="0"/>
              <a:pPr/>
              <a:t>2</a:t>
            </a:fld>
            <a:endParaRPr lang="en-US"/>
          </a:p>
        </p:txBody>
      </p:sp>
    </p:spTree>
    <p:extLst>
      <p:ext uri="{BB962C8B-B14F-4D97-AF65-F5344CB8AC3E}">
        <p14:creationId xmlns:p14="http://schemas.microsoft.com/office/powerpoint/2010/main" val="172259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I said, we wanted to study bone forming processes at the microscopic level.  Prior to this summer, students in the </a:t>
            </a:r>
            <a:r>
              <a:rPr lang="en-US" baseline="0" dirty="0" err="1" smtClean="0"/>
              <a:t>hernandez</a:t>
            </a:r>
            <a:r>
              <a:rPr lang="en-US" baseline="0" dirty="0" smtClean="0"/>
              <a:t> research lab did experiments that were designed to stimulate bone growth in the vertebrae of rats by applying directed mechanical loads to their vertebrae.  After experimentation, they were able to obtain different types of 3D images of the rats’ vertebrae.  Each type of image served a different purpose in our analysis.  Micro-CT images were used to generate finite element models, while another type of image was able to tell us where bone formed in the vertebrae as a result of the experiments.</a:t>
            </a:r>
            <a:endParaRPr lang="en-US" dirty="0"/>
          </a:p>
        </p:txBody>
      </p:sp>
      <p:sp>
        <p:nvSpPr>
          <p:cNvPr id="4" name="Slide Number Placeholder 3"/>
          <p:cNvSpPr>
            <a:spLocks noGrp="1"/>
          </p:cNvSpPr>
          <p:nvPr>
            <p:ph type="sldNum" sz="quarter" idx="10"/>
          </p:nvPr>
        </p:nvSpPr>
        <p:spPr/>
        <p:txBody>
          <a:bodyPr/>
          <a:lstStyle/>
          <a:p>
            <a:fld id="{4BECDFBE-1884-2345-9F43-E815DB7D8D06}" type="slidenum">
              <a:rPr lang="en-US" smtClean="0"/>
              <a:pPr/>
              <a:t>3</a:t>
            </a:fld>
            <a:endParaRPr lang="en-US"/>
          </a:p>
        </p:txBody>
      </p:sp>
    </p:spTree>
    <p:extLst>
      <p:ext uri="{BB962C8B-B14F-4D97-AF65-F5344CB8AC3E}">
        <p14:creationId xmlns:p14="http://schemas.microsoft.com/office/powerpoint/2010/main" val="172259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Micro-CT,</a:t>
            </a:r>
            <a:r>
              <a:rPr lang="en-US" baseline="0" dirty="0" smtClean="0"/>
              <a:t> or m</a:t>
            </a:r>
            <a:r>
              <a:rPr lang="en-US" dirty="0" smtClean="0"/>
              <a:t>icro-computed</a:t>
            </a:r>
            <a:r>
              <a:rPr lang="en-US" baseline="0" dirty="0" smtClean="0"/>
              <a:t> tomography, is an x-ray methodology that is used to obtain 3D images of bone with a resolution on the scale of microns.  Micro-CT images of the vertebrae were used as structural models for computer simulations that generated finite element models, which basically approximate the stresses and strains experienced at each location in the vertebrae during loading.   Here is a two-dimensional cross section from a three-dimensional finite element model.  The bright regions in this image correspond with higher stresses and strains in the vertebra, while darker regions correspond with lower stresses and strains.</a:t>
            </a:r>
            <a:endParaRPr lang="en-US" dirty="0"/>
          </a:p>
        </p:txBody>
      </p:sp>
      <p:sp>
        <p:nvSpPr>
          <p:cNvPr id="4" name="Slide Number Placeholder 3"/>
          <p:cNvSpPr>
            <a:spLocks noGrp="1"/>
          </p:cNvSpPr>
          <p:nvPr>
            <p:ph type="sldNum" sz="quarter" idx="10"/>
          </p:nvPr>
        </p:nvSpPr>
        <p:spPr/>
        <p:txBody>
          <a:bodyPr/>
          <a:lstStyle/>
          <a:p>
            <a:fld id="{4BECDFBE-1884-2345-9F43-E815DB7D8D06}" type="slidenum">
              <a:rPr lang="en-US" smtClean="0"/>
              <a:pPr/>
              <a:t>4</a:t>
            </a:fld>
            <a:endParaRPr lang="en-US"/>
          </a:p>
        </p:txBody>
      </p:sp>
    </p:spTree>
    <p:extLst>
      <p:ext uri="{BB962C8B-B14F-4D97-AF65-F5344CB8AC3E}">
        <p14:creationId xmlns:p14="http://schemas.microsoft.com/office/powerpoint/2010/main" val="2256135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a:t>
            </a:r>
            <a:r>
              <a:rPr lang="en-US" baseline="0" dirty="0" smtClean="0"/>
              <a:t> type of images we worked with were not generated from computer simulations, but were taken directly of the rats’ vertebrae.  During experimentation, the rats were injected with different fluorescent bone formation markers, and after the experiments, images of the vertebrae were taken under fluorescent light so that these bone formation markers were easily visible.  These images were used to determine where bone did and did not form as a result of mechanical loading in the experiments.  Here is a cross section of one of the 3D bone formation images next to the same cross section fluoresced with ultraviolet light.  The white regions of the bone formation image are where bone formed on the actual vertebrae, and as you can see, most bone formation occurred at the edges of the cross-section, which correspond with the surfaces of </a:t>
            </a:r>
            <a:r>
              <a:rPr lang="en-US" baseline="0" smtClean="0"/>
              <a:t>the whole vertebra.</a:t>
            </a:r>
            <a:endParaRPr lang="en-US" dirty="0"/>
          </a:p>
        </p:txBody>
      </p:sp>
      <p:sp>
        <p:nvSpPr>
          <p:cNvPr id="4" name="Slide Number Placeholder 3"/>
          <p:cNvSpPr>
            <a:spLocks noGrp="1"/>
          </p:cNvSpPr>
          <p:nvPr>
            <p:ph type="sldNum" sz="quarter" idx="10"/>
          </p:nvPr>
        </p:nvSpPr>
        <p:spPr/>
        <p:txBody>
          <a:bodyPr/>
          <a:lstStyle/>
          <a:p>
            <a:fld id="{4BECDFBE-1884-2345-9F43-E815DB7D8D06}" type="slidenum">
              <a:rPr lang="en-US" smtClean="0"/>
              <a:pPr/>
              <a:t>5</a:t>
            </a:fld>
            <a:endParaRPr lang="en-US"/>
          </a:p>
        </p:txBody>
      </p:sp>
    </p:spTree>
    <p:extLst>
      <p:ext uri="{BB962C8B-B14F-4D97-AF65-F5344CB8AC3E}">
        <p14:creationId xmlns:p14="http://schemas.microsoft.com/office/powerpoint/2010/main" val="129352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most new bone forms at the surface of old bone, we wanted to only study the surfaces of the vertebrae.  However, a computer cannot decide what part of these images correspond with a surface without some external help, which is where I came in.  My primary job with this project was to write </a:t>
            </a:r>
            <a:r>
              <a:rPr lang="en-US" baseline="0" dirty="0" err="1" smtClean="0"/>
              <a:t>Matlab</a:t>
            </a:r>
            <a:r>
              <a:rPr lang="en-US" baseline="0" dirty="0" smtClean="0"/>
              <a:t> code to process these images so that we could focus on only the regions of the bone that we cared about.  The two regions that we cared about were the </a:t>
            </a:r>
            <a:r>
              <a:rPr lang="en-US" baseline="0" dirty="0" err="1" smtClean="0"/>
              <a:t>endosteal</a:t>
            </a:r>
            <a:r>
              <a:rPr lang="en-US" baseline="0" dirty="0" smtClean="0"/>
              <a:t> and periosteal surfaces of the vertebrae.  In this cross section, you can see that the </a:t>
            </a:r>
            <a:r>
              <a:rPr lang="en-US" baseline="0" dirty="0" err="1" smtClean="0"/>
              <a:t>endosteal</a:t>
            </a:r>
            <a:r>
              <a:rPr lang="en-US" baseline="0" dirty="0" smtClean="0"/>
              <a:t> surface is defined by the edge that is inside the vertebrae, minus the edges of the </a:t>
            </a:r>
            <a:r>
              <a:rPr lang="en-US" baseline="0" dirty="0" err="1" smtClean="0"/>
              <a:t>trabeculae</a:t>
            </a:r>
            <a:r>
              <a:rPr lang="en-US" baseline="0" dirty="0" smtClean="0"/>
              <a:t>, or spongy bone.  Also, the periosteal surface is defined by the edge that borders the outside of the vertebrae.  I was able to use image processing techniques to remove unwanted regions from the images, leaving only the </a:t>
            </a:r>
            <a:r>
              <a:rPr lang="en-US" baseline="0" dirty="0" err="1" smtClean="0"/>
              <a:t>endosteal</a:t>
            </a:r>
            <a:r>
              <a:rPr lang="en-US" baseline="0" dirty="0" smtClean="0"/>
              <a:t> and periosteal edges.  On the right you can see that the </a:t>
            </a:r>
            <a:r>
              <a:rPr lang="en-US" baseline="0" dirty="0" err="1" smtClean="0"/>
              <a:t>endosteal</a:t>
            </a:r>
            <a:r>
              <a:rPr lang="en-US" baseline="0" dirty="0" smtClean="0"/>
              <a:t> and periosteal edges have been identified, as a result of image processing.</a:t>
            </a:r>
            <a:endParaRPr lang="en-US" dirty="0" smtClean="0"/>
          </a:p>
        </p:txBody>
      </p:sp>
      <p:sp>
        <p:nvSpPr>
          <p:cNvPr id="4" name="Slide Number Placeholder 3"/>
          <p:cNvSpPr>
            <a:spLocks noGrp="1"/>
          </p:cNvSpPr>
          <p:nvPr>
            <p:ph type="sldNum" sz="quarter" idx="10"/>
          </p:nvPr>
        </p:nvSpPr>
        <p:spPr/>
        <p:txBody>
          <a:bodyPr/>
          <a:lstStyle/>
          <a:p>
            <a:fld id="{4BECDFBE-1884-2345-9F43-E815DB7D8D06}" type="slidenum">
              <a:rPr lang="en-US" smtClean="0"/>
              <a:pPr/>
              <a:t>6</a:t>
            </a:fld>
            <a:endParaRPr lang="en-US"/>
          </a:p>
        </p:txBody>
      </p:sp>
    </p:spTree>
    <p:extLst>
      <p:ext uri="{BB962C8B-B14F-4D97-AF65-F5344CB8AC3E}">
        <p14:creationId xmlns:p14="http://schemas.microsoft.com/office/powerpoint/2010/main" val="335633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identifying our regions of interest, I wrote more code in </a:t>
            </a:r>
            <a:r>
              <a:rPr lang="en-US" baseline="0" dirty="0" err="1" smtClean="0"/>
              <a:t>Matlab</a:t>
            </a:r>
            <a:r>
              <a:rPr lang="en-US" baseline="0" dirty="0" smtClean="0"/>
              <a:t> to do an analysis of the stresses and strains and bone formation at these regions.  It was found that, at the periosteal surfaces, bone forming locations were at higher stresses and strains than non bone forming locations.  However, at the </a:t>
            </a:r>
            <a:r>
              <a:rPr lang="en-US" baseline="0" dirty="0" err="1" smtClean="0"/>
              <a:t>endosteal</a:t>
            </a:r>
            <a:r>
              <a:rPr lang="en-US" baseline="0" dirty="0" smtClean="0"/>
              <a:t> surfaces, it was found that bone forming locations were at lower stresses and strains than non bone forming locations.  We also found that the periosteal surfaces had a much higher ratio of bone forming surface to total bone surface than the </a:t>
            </a:r>
            <a:r>
              <a:rPr lang="en-US" baseline="0" dirty="0" err="1" smtClean="0"/>
              <a:t>endosteal</a:t>
            </a:r>
            <a:r>
              <a:rPr lang="en-US" baseline="0" dirty="0" smtClean="0"/>
              <a:t> surfaces.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This could mean that there is some difference between the biological environments at the </a:t>
            </a:r>
            <a:r>
              <a:rPr lang="en-US" sz="1200" b="0" i="0" u="none" strike="noStrike" kern="1200" dirty="0" err="1" smtClean="0">
                <a:solidFill>
                  <a:schemeClr val="tx1"/>
                </a:solidFill>
                <a:effectLst/>
                <a:latin typeface="+mn-lt"/>
                <a:ea typeface="+mn-ea"/>
                <a:cs typeface="+mn-cs"/>
              </a:rPr>
              <a:t>endosteal</a:t>
            </a:r>
            <a:r>
              <a:rPr lang="en-US" sz="1200" b="0" i="0" u="none" strike="noStrike" kern="1200" dirty="0" smtClean="0">
                <a:solidFill>
                  <a:schemeClr val="tx1"/>
                </a:solidFill>
                <a:effectLst/>
                <a:latin typeface="+mn-lt"/>
                <a:ea typeface="+mn-ea"/>
                <a:cs typeface="+mn-cs"/>
              </a:rPr>
              <a:t> and periosteal surfaces that we are unaware of; and this difference is causing the </a:t>
            </a:r>
            <a:r>
              <a:rPr lang="en-US" sz="1200" b="0" i="0" u="none" strike="noStrike" kern="1200" dirty="0" err="1" smtClean="0">
                <a:solidFill>
                  <a:schemeClr val="tx1"/>
                </a:solidFill>
                <a:effectLst/>
                <a:latin typeface="+mn-lt"/>
                <a:ea typeface="+mn-ea"/>
                <a:cs typeface="+mn-cs"/>
              </a:rPr>
              <a:t>endosteal</a:t>
            </a:r>
            <a:r>
              <a:rPr lang="en-US" sz="1200" b="0" i="0" u="none" strike="noStrike" kern="1200" dirty="0" smtClean="0">
                <a:solidFill>
                  <a:schemeClr val="tx1"/>
                </a:solidFill>
                <a:effectLst/>
                <a:latin typeface="+mn-lt"/>
                <a:ea typeface="+mn-ea"/>
                <a:cs typeface="+mn-cs"/>
              </a:rPr>
              <a:t> surface to be less responsive to mechanical stimuli than the periosteal surface.  If this is true, then mechanical loading would trigger an observable bone formation response at the periosteal surface while having little effect on the </a:t>
            </a:r>
            <a:r>
              <a:rPr lang="en-US" sz="1200" b="0" i="0" u="none" strike="noStrike" kern="1200" dirty="0" err="1" smtClean="0">
                <a:solidFill>
                  <a:schemeClr val="tx1"/>
                </a:solidFill>
                <a:effectLst/>
                <a:latin typeface="+mn-lt"/>
                <a:ea typeface="+mn-ea"/>
                <a:cs typeface="+mn-cs"/>
              </a:rPr>
              <a:t>endosteal</a:t>
            </a:r>
            <a:r>
              <a:rPr lang="en-US" sz="1200" b="0" i="0" u="none" strike="noStrike" kern="1200" dirty="0" smtClean="0">
                <a:solidFill>
                  <a:schemeClr val="tx1"/>
                </a:solidFill>
                <a:effectLst/>
                <a:latin typeface="+mn-lt"/>
                <a:ea typeface="+mn-ea"/>
                <a:cs typeface="+mn-cs"/>
              </a:rPr>
              <a:t> surface of the vertebrae.</a:t>
            </a:r>
            <a:endParaRPr lang="en-US" dirty="0" smtClean="0"/>
          </a:p>
        </p:txBody>
      </p:sp>
      <p:sp>
        <p:nvSpPr>
          <p:cNvPr id="4" name="Slide Number Placeholder 3"/>
          <p:cNvSpPr>
            <a:spLocks noGrp="1"/>
          </p:cNvSpPr>
          <p:nvPr>
            <p:ph type="sldNum" sz="quarter" idx="10"/>
          </p:nvPr>
        </p:nvSpPr>
        <p:spPr/>
        <p:txBody>
          <a:bodyPr/>
          <a:lstStyle/>
          <a:p>
            <a:fld id="{4BECDFBE-1884-2345-9F43-E815DB7D8D06}" type="slidenum">
              <a:rPr lang="en-US" smtClean="0"/>
              <a:pPr/>
              <a:t>7</a:t>
            </a:fld>
            <a:endParaRPr lang="en-US"/>
          </a:p>
        </p:txBody>
      </p:sp>
    </p:spTree>
    <p:extLst>
      <p:ext uri="{BB962C8B-B14F-4D97-AF65-F5344CB8AC3E}">
        <p14:creationId xmlns:p14="http://schemas.microsoft.com/office/powerpoint/2010/main" val="4880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also use the images we obtained for future analysis.  In one of the sets of images, we can actually see osteocyte lacunae, which are microscopic caves in bone where cells called osteocytes are located. Another student in the </a:t>
            </a:r>
            <a:r>
              <a:rPr lang="en-US" baseline="0" dirty="0" err="1" smtClean="0"/>
              <a:t>hernandez</a:t>
            </a:r>
            <a:r>
              <a:rPr lang="en-US" baseline="0" dirty="0" smtClean="0"/>
              <a:t> lab has been working on a </a:t>
            </a:r>
            <a:r>
              <a:rPr lang="en-US" baseline="0" dirty="0" err="1" smtClean="0"/>
              <a:t>Matlab</a:t>
            </a:r>
            <a:r>
              <a:rPr lang="en-US" baseline="0" dirty="0" smtClean="0"/>
              <a:t> program that can automatically identify these lacunae.  Here is a magnified image of a vertebral cross-section, and you can see the </a:t>
            </a:r>
            <a:r>
              <a:rPr lang="en-US" baseline="0" dirty="0" err="1" smtClean="0"/>
              <a:t>endosteal</a:t>
            </a:r>
            <a:r>
              <a:rPr lang="en-US" baseline="0" dirty="0" smtClean="0"/>
              <a:t> and periosteal edges here and here as a reference point.  The osteocyte lacunae are the small black dots scattered throughout this image.  Using the other student’s program, we will be able to conduct analyses that will relate magnitudes of stresses and strains, bone formation locations, and osteocyte lacunar density near the </a:t>
            </a:r>
            <a:r>
              <a:rPr lang="en-US" baseline="0" dirty="0" err="1" smtClean="0"/>
              <a:t>endosteal</a:t>
            </a:r>
            <a:r>
              <a:rPr lang="en-US" baseline="0" dirty="0" smtClean="0"/>
              <a:t> and periosteal surfaces of the vertebrae.</a:t>
            </a:r>
            <a:endParaRPr lang="en-US" dirty="0"/>
          </a:p>
        </p:txBody>
      </p:sp>
      <p:sp>
        <p:nvSpPr>
          <p:cNvPr id="4" name="Slide Number Placeholder 3"/>
          <p:cNvSpPr>
            <a:spLocks noGrp="1"/>
          </p:cNvSpPr>
          <p:nvPr>
            <p:ph type="sldNum" sz="quarter" idx="10"/>
          </p:nvPr>
        </p:nvSpPr>
        <p:spPr/>
        <p:txBody>
          <a:bodyPr/>
          <a:lstStyle/>
          <a:p>
            <a:fld id="{4BECDFBE-1884-2345-9F43-E815DB7D8D06}" type="slidenum">
              <a:rPr lang="en-US" smtClean="0"/>
              <a:pPr/>
              <a:t>8</a:t>
            </a:fld>
            <a:endParaRPr lang="en-US"/>
          </a:p>
        </p:txBody>
      </p:sp>
    </p:spTree>
    <p:extLst>
      <p:ext uri="{BB962C8B-B14F-4D97-AF65-F5344CB8AC3E}">
        <p14:creationId xmlns:p14="http://schemas.microsoft.com/office/powerpoint/2010/main" val="398962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CD84CA5-1324-7440-BB16-80AE4DFDD1A8}" type="slidenum">
              <a:rPr lang="en-US"/>
              <a:pPr/>
              <a:t>9</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r>
              <a:rPr lang="en-US" baseline="0" dirty="0" smtClean="0"/>
              <a:t>I’d like to thank my lab group for being so awesome and helpful throughout the summer,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bwMode="auto">
          <a:xfrm>
            <a:off x="0" y="0"/>
            <a:ext cx="9144000" cy="1600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ctrTitle"/>
          </p:nvPr>
        </p:nvSpPr>
        <p:spPr>
          <a:xfrm>
            <a:off x="685800" y="2130425"/>
            <a:ext cx="7772400" cy="1470025"/>
          </a:xfrm>
        </p:spPr>
        <p:txBody>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sz="4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A1294FB-E48F-CA4E-98CA-ECE286BE0314}" type="slidenum">
              <a:rPr lang="en-US"/>
              <a:pPr/>
              <a:t>‹#›</a:t>
            </a:fld>
            <a:endParaRPr lang="en-US" sz="1400">
              <a:solidFill>
                <a:schemeClr val="tx1"/>
              </a:solidFill>
              <a:latin typeface="Times" charset="0"/>
            </a:endParaRPr>
          </a:p>
        </p:txBody>
      </p:sp>
      <p:pic>
        <p:nvPicPr>
          <p:cNvPr id="8" name="Picture 7" descr="cu_logo_sml_150_ppt.jpg                                        000B7307&#10;MPF28 Panther                  BD8AC844:"/>
          <p:cNvPicPr>
            <a:picLocks noChangeAspect="1" noChangeArrowheads="1"/>
          </p:cNvPicPr>
          <p:nvPr userDrawn="1"/>
        </p:nvPicPr>
        <p:blipFill>
          <a:blip r:embed="rId2"/>
          <a:srcRect/>
          <a:stretch>
            <a:fillRect/>
          </a:stretch>
        </p:blipFill>
        <p:spPr bwMode="auto">
          <a:xfrm>
            <a:off x="0" y="0"/>
            <a:ext cx="9145588" cy="981075"/>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58F564B5-9628-C34F-B5F1-4D0B6443DEC0}" type="slidenum">
              <a:rPr lang="en-US"/>
              <a:pPr/>
              <a:t>‹#›</a:t>
            </a:fld>
            <a:endParaRPr lang="en-US" sz="1400">
              <a:solidFill>
                <a:schemeClr val="tx1"/>
              </a:solidFill>
              <a:latin typeface="Time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9600" y="1223963"/>
            <a:ext cx="2032000" cy="5024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2013" y="1223963"/>
            <a:ext cx="5945187" cy="5024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69EA49AB-EEA4-ED4C-8BC0-67E7489094E3}" type="slidenum">
              <a:rPr lang="en-US"/>
              <a:pPr/>
              <a:t>‹#›</a:t>
            </a:fld>
            <a:endParaRPr lang="en-US" sz="1400">
              <a:solidFill>
                <a:schemeClr val="tx1"/>
              </a:solidFill>
              <a:latin typeface="Time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143000"/>
          </a:xfrm>
        </p:spPr>
        <p:txBody>
          <a:bodyPr/>
          <a:lstStyle>
            <a:lvl1pPr>
              <a:defRPr sz="40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solidFill>
                  <a:srgbClr val="FFFFFF"/>
                </a:solidFill>
              </a:defRPr>
            </a:lvl1pPr>
            <a:lvl2pPr>
              <a:defRPr sz="3600">
                <a:solidFill>
                  <a:srgbClr val="FFFFFF"/>
                </a:solidFill>
              </a:defRPr>
            </a:lvl2pPr>
            <a:lvl3pPr>
              <a:defRPr sz="3600">
                <a:solidFill>
                  <a:srgbClr val="FFFFFF"/>
                </a:solidFill>
              </a:defRPr>
            </a:lvl3pPr>
            <a:lvl4pPr>
              <a:defRPr sz="3600">
                <a:solidFill>
                  <a:srgbClr val="FFFFFF"/>
                </a:solidFill>
              </a:defRPr>
            </a:lvl4pPr>
            <a:lvl5pPr>
              <a:defRPr sz="36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smtClean="0">
                <a:solidFill>
                  <a:srgbClr val="FFFFFF"/>
                </a:solidFill>
              </a:defRPr>
            </a:lvl1pPr>
          </a:lstStyle>
          <a:p>
            <a:fld id="{71F14110-015E-3A47-AD7E-20A8891434D5}" type="slidenum">
              <a:rPr lang="en-US" smtClean="0"/>
              <a:pPr/>
              <a:t>‹#›</a:t>
            </a:fld>
            <a:endParaRPr lang="en-US" sz="1400">
              <a:latin typeface="Times"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D24A9F8-E035-914B-A1D9-2A124430ADFB}" type="slidenum">
              <a:rPr lang="en-US"/>
              <a:pPr/>
              <a:t>‹#›</a:t>
            </a:fld>
            <a:endParaRPr lang="en-US" sz="1400">
              <a:solidFill>
                <a:schemeClr val="tx1"/>
              </a:solidFill>
              <a:latin typeface="Times"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1143000"/>
          </a:xfrm>
        </p:spPr>
        <p:txBody>
          <a:bodyPr/>
          <a:lstStyle>
            <a:lvl1pPr>
              <a:defRPr sz="4000">
                <a:solidFill>
                  <a:srgbClr val="FFFFFF"/>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62013" y="2527300"/>
            <a:ext cx="3810000" cy="372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4413" y="2527300"/>
            <a:ext cx="3810000" cy="372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EBDA75B-AE8A-2A43-AF3F-C749E33BB16E}" type="slidenum">
              <a:rPr lang="en-US"/>
              <a:pPr/>
              <a:t>‹#›</a:t>
            </a:fld>
            <a:endParaRPr lang="en-US" sz="1400">
              <a:solidFill>
                <a:schemeClr val="tx1"/>
              </a:solidFill>
              <a:latin typeface="Times"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FFFFFF"/>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14C12A29-CBB1-AA44-8278-902BA5814511}" type="slidenum">
              <a:rPr lang="en-US"/>
              <a:pPr/>
              <a:t>‹#›</a:t>
            </a:fld>
            <a:endParaRPr lang="en-US" sz="1400">
              <a:solidFill>
                <a:schemeClr val="tx1"/>
              </a:solidFill>
              <a:latin typeface="Times"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A61C8758-2347-C745-AEDB-F0A85ACC7C87}" type="slidenum">
              <a:rPr lang="en-US"/>
              <a:pPr/>
              <a:t>‹#›</a:t>
            </a:fld>
            <a:endParaRPr lang="en-US" sz="1400">
              <a:solidFill>
                <a:schemeClr val="tx1"/>
              </a:solidFill>
              <a:latin typeface="Time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B540599A-5E74-D341-93BC-D6E0A2F3C0FD}" type="slidenum">
              <a:rPr lang="en-US"/>
              <a:pPr/>
              <a:t>‹#›</a:t>
            </a:fld>
            <a:endParaRPr lang="en-US" sz="1400">
              <a:solidFill>
                <a:schemeClr val="tx1"/>
              </a:solidFill>
              <a:latin typeface="Time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C4D12A13-77FF-2D47-BACF-E2486F445C4A}" type="slidenum">
              <a:rPr lang="en-US"/>
              <a:pPr/>
              <a:t>‹#›</a:t>
            </a:fld>
            <a:endParaRPr lang="en-US" sz="1400">
              <a:solidFill>
                <a:schemeClr val="tx1"/>
              </a:solidFill>
              <a:latin typeface="Time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2C5E6A3B-4AE2-284D-BB21-F0A83E59A151}" type="slidenum">
              <a:rPr lang="en-US"/>
              <a:pPr/>
              <a:t>‹#›</a:t>
            </a:fld>
            <a:endParaRPr lang="en-US" sz="1400">
              <a:solidFill>
                <a:schemeClr val="tx1"/>
              </a:solidFill>
              <a:latin typeface="Time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62000" y="1905000"/>
            <a:ext cx="7772400" cy="3721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50913"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FFFFFF"/>
                </a:solidFill>
                <a:latin typeface="+mn-lt"/>
              </a:defRPr>
            </a:lvl1pPr>
          </a:lstStyle>
          <a:p>
            <a:fld id="{EABCEA1C-C5A6-2E48-8F54-289772F73789}" type="slidenum">
              <a:rPr lang="en-US" smtClean="0"/>
              <a:pPr/>
              <a:t>‹#›</a:t>
            </a:fld>
            <a:endParaRPr lang="en-US" sz="1400"/>
          </a:p>
        </p:txBody>
      </p:sp>
      <p:pic>
        <p:nvPicPr>
          <p:cNvPr id="7" name="Picture 6" descr="cu_logo_sml_150_ppt.jpg                                        000B7307&#10;MPF28 Panther                  BD8AC844:"/>
          <p:cNvPicPr>
            <a:picLocks noChangeAspect="1" noChangeArrowheads="1"/>
          </p:cNvPicPr>
          <p:nvPr userDrawn="1"/>
        </p:nvPicPr>
        <p:blipFill>
          <a:blip r:embed="rId13"/>
          <a:srcRect/>
          <a:stretch>
            <a:fillRect/>
          </a:stretch>
        </p:blipFill>
        <p:spPr bwMode="auto">
          <a:xfrm>
            <a:off x="0" y="0"/>
            <a:ext cx="9145588" cy="981075"/>
          </a:xfrm>
          <a:prstGeom prst="rect">
            <a:avLst/>
          </a:prstGeom>
          <a:noFill/>
        </p:spPr>
      </p:pic>
      <p:sp>
        <p:nvSpPr>
          <p:cNvPr id="8" name="Rectangle 7"/>
          <p:cNvSpPr/>
          <p:nvPr userDrawn="1"/>
        </p:nvSpPr>
        <p:spPr bwMode="auto">
          <a:xfrm>
            <a:off x="0" y="0"/>
            <a:ext cx="9144000" cy="1447800"/>
          </a:xfrm>
          <a:prstGeom prst="rect">
            <a:avLst/>
          </a:prstGeom>
          <a:solidFill>
            <a:srgbClr val="9F092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defRPr>
      </a:lvl2pPr>
      <a:lvl3pPr algn="l" rtl="0" fontAlgn="base">
        <a:spcBef>
          <a:spcPct val="0"/>
        </a:spcBef>
        <a:spcAft>
          <a:spcPct val="0"/>
        </a:spcAft>
        <a:defRPr sz="3200" b="1">
          <a:solidFill>
            <a:schemeClr val="bg1"/>
          </a:solidFill>
          <a:latin typeface="Arial" charset="0"/>
        </a:defRPr>
      </a:lvl3pPr>
      <a:lvl4pPr algn="l" rtl="0" fontAlgn="base">
        <a:spcBef>
          <a:spcPct val="0"/>
        </a:spcBef>
        <a:spcAft>
          <a:spcPct val="0"/>
        </a:spcAft>
        <a:defRPr sz="3200" b="1">
          <a:solidFill>
            <a:schemeClr val="bg1"/>
          </a:solidFill>
          <a:latin typeface="Arial" charset="0"/>
        </a:defRPr>
      </a:lvl4pPr>
      <a:lvl5pPr algn="l" rtl="0" fontAlgn="base">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fontAlgn="base">
        <a:spcBef>
          <a:spcPct val="20000"/>
        </a:spcBef>
        <a:spcAft>
          <a:spcPct val="0"/>
        </a:spcAft>
        <a:buChar char="•"/>
        <a:defRPr sz="3600">
          <a:solidFill>
            <a:srgbClr val="FFFFFF"/>
          </a:solidFill>
          <a:latin typeface="+mn-lt"/>
          <a:ea typeface="+mn-ea"/>
          <a:cs typeface="+mn-cs"/>
        </a:defRPr>
      </a:lvl1pPr>
      <a:lvl2pPr marL="742950" indent="-285750" algn="l" rtl="0" fontAlgn="base">
        <a:spcBef>
          <a:spcPct val="20000"/>
        </a:spcBef>
        <a:spcAft>
          <a:spcPct val="0"/>
        </a:spcAft>
        <a:buChar char="–"/>
        <a:defRPr sz="3600">
          <a:solidFill>
            <a:srgbClr val="FFFFFF"/>
          </a:solidFill>
          <a:latin typeface="+mn-lt"/>
          <a:ea typeface="ＭＳ Ｐゴシック" charset="-128"/>
        </a:defRPr>
      </a:lvl2pPr>
      <a:lvl3pPr marL="1143000" indent="-228600" algn="l" rtl="0" fontAlgn="base">
        <a:spcBef>
          <a:spcPct val="20000"/>
        </a:spcBef>
        <a:spcAft>
          <a:spcPct val="0"/>
        </a:spcAft>
        <a:buChar char="•"/>
        <a:defRPr sz="3600">
          <a:solidFill>
            <a:srgbClr val="FFFFFF"/>
          </a:solidFill>
          <a:latin typeface="+mn-lt"/>
          <a:ea typeface="ＭＳ Ｐゴシック" charset="-128"/>
        </a:defRPr>
      </a:lvl3pPr>
      <a:lvl4pPr marL="1600200" indent="-228600" algn="l" rtl="0" fontAlgn="base">
        <a:spcBef>
          <a:spcPct val="20000"/>
        </a:spcBef>
        <a:spcAft>
          <a:spcPct val="0"/>
        </a:spcAft>
        <a:buChar char="–"/>
        <a:defRPr sz="3600">
          <a:solidFill>
            <a:srgbClr val="FFFFFF"/>
          </a:solidFill>
          <a:latin typeface="+mn-lt"/>
          <a:ea typeface="ＭＳ Ｐゴシック" charset="-128"/>
        </a:defRPr>
      </a:lvl4pPr>
      <a:lvl5pPr marL="2057400" indent="-228600" algn="l" rtl="0" fontAlgn="base">
        <a:spcBef>
          <a:spcPct val="20000"/>
        </a:spcBef>
        <a:spcAft>
          <a:spcPct val="0"/>
        </a:spcAft>
        <a:buChar char="»"/>
        <a:defRPr sz="3600">
          <a:solidFill>
            <a:srgbClr val="FFFFFF"/>
          </a:solidFill>
          <a:latin typeface="+mn-lt"/>
          <a:ea typeface="ＭＳ Ｐゴシック" charset="-128"/>
        </a:defRPr>
      </a:lvl5pPr>
      <a:lvl6pPr marL="2514600" indent="-228600" algn="l" rtl="0" fontAlgn="base">
        <a:spcBef>
          <a:spcPct val="20000"/>
        </a:spcBef>
        <a:spcAft>
          <a:spcPct val="0"/>
        </a:spcAft>
        <a:buChar char="»"/>
        <a:defRPr sz="1600">
          <a:solidFill>
            <a:schemeClr val="bg1"/>
          </a:solidFill>
          <a:latin typeface="+mn-lt"/>
          <a:ea typeface="ＭＳ Ｐゴシック" charset="-128"/>
        </a:defRPr>
      </a:lvl6pPr>
      <a:lvl7pPr marL="2971800" indent="-228600" algn="l" rtl="0" fontAlgn="base">
        <a:spcBef>
          <a:spcPct val="20000"/>
        </a:spcBef>
        <a:spcAft>
          <a:spcPct val="0"/>
        </a:spcAft>
        <a:buChar char="»"/>
        <a:defRPr sz="1600">
          <a:solidFill>
            <a:schemeClr val="bg1"/>
          </a:solidFill>
          <a:latin typeface="+mn-lt"/>
          <a:ea typeface="ＭＳ Ｐゴシック" charset="-128"/>
        </a:defRPr>
      </a:lvl7pPr>
      <a:lvl8pPr marL="3429000" indent="-228600" algn="l" rtl="0" fontAlgn="base">
        <a:spcBef>
          <a:spcPct val="20000"/>
        </a:spcBef>
        <a:spcAft>
          <a:spcPct val="0"/>
        </a:spcAft>
        <a:buChar char="»"/>
        <a:defRPr sz="1600">
          <a:solidFill>
            <a:schemeClr val="bg1"/>
          </a:solidFill>
          <a:latin typeface="+mn-lt"/>
          <a:ea typeface="ＭＳ Ｐゴシック" charset="-128"/>
        </a:defRPr>
      </a:lvl8pPr>
      <a:lvl9pPr marL="3886200" indent="-228600" algn="l" rtl="0" fontAlgn="base">
        <a:spcBef>
          <a:spcPct val="20000"/>
        </a:spcBef>
        <a:spcAft>
          <a:spcPct val="0"/>
        </a:spcAft>
        <a:buChar char="»"/>
        <a:defRPr sz="1600">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_logo_sml_150_ppt.jpg                                        000B7307&#10;MPF28 Panther                  BD8AC844:"/>
          <p:cNvPicPr>
            <a:picLocks noChangeAspect="1" noChangeArrowheads="1"/>
          </p:cNvPicPr>
          <p:nvPr/>
        </p:nvPicPr>
        <p:blipFill>
          <a:blip r:embed="rId3"/>
          <a:srcRect/>
          <a:stretch>
            <a:fillRect/>
          </a:stretch>
        </p:blipFill>
        <p:spPr bwMode="auto">
          <a:xfrm>
            <a:off x="-1588" y="0"/>
            <a:ext cx="9145588" cy="981075"/>
          </a:xfrm>
          <a:prstGeom prst="rect">
            <a:avLst/>
          </a:prstGeom>
          <a:noFill/>
        </p:spPr>
      </p:pic>
      <p:sp>
        <p:nvSpPr>
          <p:cNvPr id="3" name="Title 2"/>
          <p:cNvSpPr>
            <a:spLocks noGrp="1"/>
          </p:cNvSpPr>
          <p:nvPr>
            <p:ph type="ctrTitle"/>
          </p:nvPr>
        </p:nvSpPr>
        <p:spPr>
          <a:xfrm>
            <a:off x="0" y="1219200"/>
            <a:ext cx="9144000" cy="1470025"/>
          </a:xfrm>
        </p:spPr>
        <p:txBody>
          <a:bodyPr/>
          <a:lstStyle/>
          <a:p>
            <a:pPr algn="ctr"/>
            <a:r>
              <a:rPr lang="en-US" sz="4000" dirty="0" smtClean="0">
                <a:solidFill>
                  <a:schemeClr val="tx1"/>
                </a:solidFill>
              </a:rPr>
              <a:t>Bone </a:t>
            </a:r>
            <a:r>
              <a:rPr lang="en-US" sz="4000" dirty="0" err="1" smtClean="0">
                <a:solidFill>
                  <a:schemeClr val="tx1"/>
                </a:solidFill>
              </a:rPr>
              <a:t>Mechanobiology</a:t>
            </a:r>
            <a:endParaRPr lang="en-US" sz="4000" dirty="0">
              <a:solidFill>
                <a:schemeClr val="tx1"/>
              </a:solidFill>
            </a:endParaRPr>
          </a:p>
        </p:txBody>
      </p:sp>
      <p:sp>
        <p:nvSpPr>
          <p:cNvPr id="4" name="Subtitle 3"/>
          <p:cNvSpPr>
            <a:spLocks noGrp="1"/>
          </p:cNvSpPr>
          <p:nvPr>
            <p:ph type="subTitle" idx="1"/>
          </p:nvPr>
        </p:nvSpPr>
        <p:spPr>
          <a:xfrm>
            <a:off x="0" y="3200400"/>
            <a:ext cx="9144000" cy="1752600"/>
          </a:xfrm>
        </p:spPr>
        <p:txBody>
          <a:bodyPr/>
          <a:lstStyle/>
          <a:p>
            <a:r>
              <a:rPr lang="en-US" sz="2400" dirty="0" smtClean="0"/>
              <a:t>Kyle Cripps</a:t>
            </a:r>
          </a:p>
          <a:p>
            <a:r>
              <a:rPr lang="en-US" sz="2400" dirty="0" smtClean="0"/>
              <a:t>Cornell Center for Materials Research REU</a:t>
            </a:r>
          </a:p>
          <a:p>
            <a:endParaRPr lang="en-US" sz="2400" dirty="0"/>
          </a:p>
          <a:p>
            <a:pPr algn="l"/>
            <a:r>
              <a:rPr lang="en-US" sz="1600" dirty="0" smtClean="0"/>
              <a:t>Advised by: Christopher J. Hernandez</a:t>
            </a:r>
          </a:p>
          <a:p>
            <a:pPr algn="l"/>
            <a:r>
              <a:rPr lang="en-US" sz="1600" dirty="0" smtClean="0"/>
              <a:t>Mentored by: Erin </a:t>
            </a:r>
            <a:r>
              <a:rPr lang="en-US" sz="1600" dirty="0" err="1" smtClean="0"/>
              <a:t>Cresswell</a:t>
            </a:r>
            <a:endParaRPr lang="en-US" sz="1600" dirty="0" smtClean="0"/>
          </a:p>
        </p:txBody>
      </p:sp>
      <p:pic>
        <p:nvPicPr>
          <p:cNvPr id="7" name="Picture 6" descr="CUHSSBear.jpg"/>
          <p:cNvPicPr>
            <a:picLocks noChangeAspect="1"/>
          </p:cNvPicPr>
          <p:nvPr/>
        </p:nvPicPr>
        <p:blipFill>
          <a:blip r:embed="rId4"/>
          <a:stretch>
            <a:fillRect/>
          </a:stretch>
        </p:blipFill>
        <p:spPr>
          <a:xfrm>
            <a:off x="8024768" y="5791200"/>
            <a:ext cx="1119232" cy="1066800"/>
          </a:xfrm>
          <a:prstGeom prst="rect">
            <a:avLst/>
          </a:prstGeom>
        </p:spPr>
      </p:pic>
      <p:sp>
        <p:nvSpPr>
          <p:cNvPr id="8" name="TextBox 7"/>
          <p:cNvSpPr txBox="1"/>
          <p:nvPr/>
        </p:nvSpPr>
        <p:spPr>
          <a:xfrm>
            <a:off x="5410200" y="6211669"/>
            <a:ext cx="2582257" cy="646331"/>
          </a:xfrm>
          <a:prstGeom prst="rect">
            <a:avLst/>
          </a:prstGeom>
          <a:noFill/>
        </p:spPr>
        <p:txBody>
          <a:bodyPr wrap="none" rtlCol="0">
            <a:spAutoFit/>
          </a:bodyPr>
          <a:lstStyle/>
          <a:p>
            <a:pPr algn="r"/>
            <a:r>
              <a:rPr lang="en-US" sz="1800" dirty="0" smtClean="0">
                <a:solidFill>
                  <a:srgbClr val="FFFFFF"/>
                </a:solidFill>
              </a:rPr>
              <a:t>Cornell –HSS</a:t>
            </a:r>
          </a:p>
          <a:p>
            <a:pPr algn="r"/>
            <a:r>
              <a:rPr lang="en-US" sz="1800" dirty="0" smtClean="0">
                <a:solidFill>
                  <a:srgbClr val="FFFFFF"/>
                </a:solidFill>
              </a:rPr>
              <a:t>Program in Biomechanics</a:t>
            </a:r>
            <a:endParaRPr lang="en-US" sz="1800" dirty="0">
              <a:solidFill>
                <a:srgbClr val="FFFFFF"/>
              </a:solidFill>
            </a:endParaRPr>
          </a:p>
        </p:txBody>
      </p:sp>
      <p:sp>
        <p:nvSpPr>
          <p:cNvPr id="10" name="TextBox 9"/>
          <p:cNvSpPr txBox="1"/>
          <p:nvPr/>
        </p:nvSpPr>
        <p:spPr>
          <a:xfrm>
            <a:off x="1066800" y="6096000"/>
            <a:ext cx="4114800" cy="523220"/>
          </a:xfrm>
          <a:prstGeom prst="rect">
            <a:avLst/>
          </a:prstGeom>
          <a:noFill/>
        </p:spPr>
        <p:txBody>
          <a:bodyPr wrap="square" rtlCol="0">
            <a:spAutoFit/>
          </a:bodyPr>
          <a:lstStyle/>
          <a:p>
            <a:r>
              <a:rPr lang="en-US" sz="2800" dirty="0" err="1" smtClean="0"/>
              <a:t>hernandezresearch.com</a:t>
            </a:r>
            <a:endParaRPr lang="en-US" sz="2800" dirty="0"/>
          </a:p>
        </p:txBody>
      </p:sp>
      <p:pic>
        <p:nvPicPr>
          <p:cNvPr id="11" name="Picture 10" descr="FlyingSkeleton.png"/>
          <p:cNvPicPr>
            <a:picLocks noChangeAspect="1"/>
          </p:cNvPicPr>
          <p:nvPr/>
        </p:nvPicPr>
        <p:blipFill>
          <a:blip r:embed="rId5"/>
          <a:stretch>
            <a:fillRect/>
          </a:stretch>
        </p:blipFill>
        <p:spPr>
          <a:xfrm>
            <a:off x="0" y="5791200"/>
            <a:ext cx="1058859" cy="1066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rgbClr val="9F092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bg2"/>
              </a:solidFill>
              <a:effectLst/>
              <a:latin typeface="Arial" pitchFamily="-65" charset="0"/>
            </a:endParaRPr>
          </a:p>
        </p:txBody>
      </p:sp>
      <p:sp>
        <p:nvSpPr>
          <p:cNvPr id="142338" name="Rectangle 2"/>
          <p:cNvSpPr>
            <a:spLocks noGrp="1" noChangeArrowheads="1"/>
          </p:cNvSpPr>
          <p:nvPr>
            <p:ph type="title"/>
          </p:nvPr>
        </p:nvSpPr>
        <p:spPr>
          <a:xfrm>
            <a:off x="0" y="0"/>
            <a:ext cx="7772400" cy="825500"/>
          </a:xfrm>
        </p:spPr>
        <p:txBody>
          <a:bodyPr/>
          <a:lstStyle/>
          <a:p>
            <a:pPr algn="ctr" eaLnBrk="1" hangingPunct="1"/>
            <a:r>
              <a:rPr lang="en-US" dirty="0"/>
              <a:t>Acknowledgements</a:t>
            </a:r>
          </a:p>
        </p:txBody>
      </p:sp>
      <p:sp>
        <p:nvSpPr>
          <p:cNvPr id="142339" name="Rectangle 3"/>
          <p:cNvSpPr>
            <a:spLocks noGrp="1" noChangeArrowheads="1"/>
          </p:cNvSpPr>
          <p:nvPr>
            <p:ph idx="1"/>
          </p:nvPr>
        </p:nvSpPr>
        <p:spPr>
          <a:xfrm>
            <a:off x="152400" y="685800"/>
            <a:ext cx="7543800" cy="4114800"/>
          </a:xfrm>
        </p:spPr>
        <p:txBody>
          <a:bodyPr/>
          <a:lstStyle/>
          <a:p>
            <a:pPr marL="0" indent="0" eaLnBrk="1" hangingPunct="1">
              <a:spcAft>
                <a:spcPts val="0"/>
              </a:spcAft>
              <a:buNone/>
            </a:pPr>
            <a:endParaRPr lang="en-US" sz="2400" dirty="0" smtClean="0"/>
          </a:p>
          <a:p>
            <a:pPr marL="0" indent="0" eaLnBrk="1" hangingPunct="1">
              <a:spcAft>
                <a:spcPts val="0"/>
              </a:spcAft>
              <a:buNone/>
            </a:pPr>
            <a:r>
              <a:rPr lang="en-US" sz="2400" dirty="0" smtClean="0"/>
              <a:t>Hernandez Lab</a:t>
            </a:r>
            <a:endParaRPr lang="en-US" sz="2400" dirty="0" smtClean="0">
              <a:solidFill>
                <a:srgbClr val="FFFFFF"/>
              </a:solidFill>
            </a:endParaRPr>
          </a:p>
          <a:p>
            <a:pPr marL="0" indent="0" eaLnBrk="1" hangingPunct="1">
              <a:spcAft>
                <a:spcPts val="0"/>
              </a:spcAft>
            </a:pPr>
            <a:r>
              <a:rPr lang="en-US" sz="1600" dirty="0" smtClean="0">
                <a:solidFill>
                  <a:srgbClr val="FFFFFF"/>
                </a:solidFill>
              </a:rPr>
              <a:t>Faculty</a:t>
            </a:r>
          </a:p>
          <a:p>
            <a:pPr marL="0" indent="0">
              <a:spcAft>
                <a:spcPts val="0"/>
              </a:spcAft>
              <a:buNone/>
            </a:pPr>
            <a:r>
              <a:rPr lang="en-US" sz="1600" dirty="0" smtClean="0"/>
              <a:t>Christopher J. Hernandez, Ph.D.</a:t>
            </a:r>
            <a:endParaRPr lang="en-US" sz="1600" dirty="0" smtClean="0">
              <a:solidFill>
                <a:srgbClr val="FFFFFF"/>
              </a:solidFill>
            </a:endParaRPr>
          </a:p>
          <a:p>
            <a:pPr marL="0" indent="0" eaLnBrk="1" hangingPunct="1">
              <a:spcAft>
                <a:spcPts val="0"/>
              </a:spcAft>
              <a:buNone/>
            </a:pPr>
            <a:endParaRPr lang="en-US" sz="1600" dirty="0" smtClean="0">
              <a:solidFill>
                <a:srgbClr val="FFFFFF"/>
              </a:solidFill>
            </a:endParaRPr>
          </a:p>
          <a:p>
            <a:pPr marL="0" indent="0" eaLnBrk="1" hangingPunct="1">
              <a:spcAft>
                <a:spcPts val="0"/>
              </a:spcAft>
            </a:pPr>
            <a:r>
              <a:rPr lang="en-US" sz="1600" dirty="0" smtClean="0">
                <a:solidFill>
                  <a:srgbClr val="FFFFFF"/>
                </a:solidFill>
              </a:rPr>
              <a:t>Ph.D. Students</a:t>
            </a:r>
          </a:p>
          <a:p>
            <a:pPr marL="0" indent="0" eaLnBrk="1" hangingPunct="1">
              <a:spcAft>
                <a:spcPts val="0"/>
              </a:spcAft>
              <a:buNone/>
            </a:pPr>
            <a:r>
              <a:rPr lang="en-US" sz="1600" dirty="0" smtClean="0">
                <a:solidFill>
                  <a:srgbClr val="FFFFFF"/>
                </a:solidFill>
              </a:rPr>
              <a:t>Erin </a:t>
            </a:r>
            <a:r>
              <a:rPr lang="en-US" sz="1600" dirty="0" err="1" smtClean="0">
                <a:solidFill>
                  <a:srgbClr val="FFFFFF"/>
                </a:solidFill>
              </a:rPr>
              <a:t>Cresswell</a:t>
            </a:r>
            <a:r>
              <a:rPr lang="en-US" sz="1600" dirty="0" smtClean="0">
                <a:solidFill>
                  <a:srgbClr val="FFFFFF"/>
                </a:solidFill>
              </a:rPr>
              <a:t>, M.S.</a:t>
            </a:r>
          </a:p>
          <a:p>
            <a:pPr marL="0" indent="0" eaLnBrk="1" hangingPunct="1">
              <a:spcAft>
                <a:spcPts val="0"/>
              </a:spcAft>
              <a:buNone/>
            </a:pPr>
            <a:endParaRPr lang="en-US" sz="1600" dirty="0" smtClean="0">
              <a:solidFill>
                <a:srgbClr val="FFFFFF"/>
              </a:solidFill>
            </a:endParaRPr>
          </a:p>
        </p:txBody>
      </p:sp>
      <p:sp>
        <p:nvSpPr>
          <p:cNvPr id="142340" name="Rectangle 8"/>
          <p:cNvSpPr>
            <a:spLocks noChangeArrowheads="1"/>
          </p:cNvSpPr>
          <p:nvPr/>
        </p:nvSpPr>
        <p:spPr bwMode="auto">
          <a:xfrm>
            <a:off x="5039895" y="0"/>
            <a:ext cx="4104105" cy="4170863"/>
          </a:xfrm>
          <a:prstGeom prst="rect">
            <a:avLst/>
          </a:prstGeom>
          <a:noFill/>
          <a:ln w="9525">
            <a:noFill/>
            <a:miter lim="800000"/>
            <a:headEnd/>
            <a:tailEnd/>
          </a:ln>
        </p:spPr>
        <p:txBody>
          <a:bodyPr>
            <a:prstTxWarp prst="textNoShape">
              <a:avLst/>
            </a:prstTxWarp>
          </a:bodyPr>
          <a:lstStyle/>
          <a:p>
            <a:pPr algn="l" eaLnBrk="1" hangingPunct="1">
              <a:spcBef>
                <a:spcPct val="20000"/>
              </a:spcBef>
            </a:pPr>
            <a:endParaRPr lang="en-US" sz="1600" dirty="0" smtClean="0">
              <a:solidFill>
                <a:schemeClr val="tx2"/>
              </a:solidFill>
              <a:latin typeface="+mn-lt"/>
            </a:endParaRPr>
          </a:p>
          <a:p>
            <a:pPr algn="l" eaLnBrk="1" hangingPunct="1"/>
            <a:endParaRPr lang="en-US" sz="1600" dirty="0" smtClean="0">
              <a:solidFill>
                <a:srgbClr val="FFFFFF"/>
              </a:solidFill>
              <a:latin typeface="+mn-lt"/>
            </a:endParaRPr>
          </a:p>
          <a:p>
            <a:pPr algn="l" eaLnBrk="1" hangingPunct="1"/>
            <a:endParaRPr lang="en-US" sz="1600" dirty="0" smtClean="0">
              <a:solidFill>
                <a:srgbClr val="FFFFFF"/>
              </a:solidFill>
              <a:latin typeface="+mn-lt"/>
            </a:endParaRPr>
          </a:p>
          <a:p>
            <a:pPr algn="l" eaLnBrk="1" hangingPunct="1"/>
            <a:endParaRPr lang="en-US" sz="1600" dirty="0" smtClean="0">
              <a:solidFill>
                <a:srgbClr val="FFFFFF"/>
              </a:solidFill>
              <a:latin typeface="+mn-lt"/>
            </a:endParaRPr>
          </a:p>
          <a:p>
            <a:pPr algn="l" eaLnBrk="1" hangingPunct="1">
              <a:spcBef>
                <a:spcPct val="20000"/>
              </a:spcBef>
            </a:pPr>
            <a:r>
              <a:rPr lang="en-US" dirty="0">
                <a:solidFill>
                  <a:srgbClr val="FFFFFF"/>
                </a:solidFill>
                <a:latin typeface="+mn-lt"/>
              </a:rPr>
              <a:t> </a:t>
            </a:r>
            <a:r>
              <a:rPr lang="en-US" dirty="0" smtClean="0">
                <a:solidFill>
                  <a:srgbClr val="FFFFFF"/>
                </a:solidFill>
                <a:latin typeface="+mn-lt"/>
              </a:rPr>
              <a:t>  Funding Agencies</a:t>
            </a:r>
          </a:p>
          <a:p>
            <a:pPr marL="285750" indent="-285750" eaLnBrk="1" hangingPunct="1">
              <a:spcBef>
                <a:spcPct val="20000"/>
              </a:spcBef>
              <a:buFont typeface="Arial" panose="020B0604020202020204" pitchFamily="34" charset="0"/>
              <a:buChar char="•"/>
            </a:pPr>
            <a:r>
              <a:rPr lang="en-US" sz="1800" dirty="0">
                <a:latin typeface="+mn-lt"/>
                <a:cs typeface="Times New Roman" panose="02020603050405020304" pitchFamily="18" charset="0"/>
              </a:rPr>
              <a:t>NSF Research Experience for Undergraduates program (DMR-1460428 and </a:t>
            </a:r>
            <a:r>
              <a:rPr lang="en-US" sz="1800" dirty="0" smtClean="0">
                <a:latin typeface="+mn-lt"/>
                <a:cs typeface="Times New Roman" panose="02020603050405020304" pitchFamily="18" charset="0"/>
              </a:rPr>
              <a:t>DMR-1120296)</a:t>
            </a:r>
            <a:endParaRPr lang="en-US" sz="1800" dirty="0" smtClean="0">
              <a:solidFill>
                <a:srgbClr val="FFFFFF"/>
              </a:solidFill>
              <a:latin typeface="+mn-lt"/>
              <a:cs typeface="Times New Roman" panose="02020603050405020304" pitchFamily="18" charset="0"/>
            </a:endParaRPr>
          </a:p>
          <a:p>
            <a:pPr marL="285750" indent="-285750" eaLnBrk="1" hangingPunct="1">
              <a:spcBef>
                <a:spcPct val="20000"/>
              </a:spcBef>
              <a:buFont typeface="Arial" panose="020B0604020202020204" pitchFamily="34" charset="0"/>
              <a:buChar char="•"/>
            </a:pPr>
            <a:r>
              <a:rPr lang="en-US" sz="1800" dirty="0" smtClean="0">
                <a:solidFill>
                  <a:srgbClr val="FFFFFF"/>
                </a:solidFill>
                <a:latin typeface="+mn-lt"/>
              </a:rPr>
              <a:t>NIH/NIAMS F33 </a:t>
            </a:r>
            <a:r>
              <a:rPr lang="en-US" sz="1800" dirty="0" smtClean="0">
                <a:latin typeface="+mn-lt"/>
              </a:rPr>
              <a:t>AR065348 (Hernandez)</a:t>
            </a:r>
          </a:p>
          <a:p>
            <a:pPr eaLnBrk="1" hangingPunct="1">
              <a:spcBef>
                <a:spcPct val="20000"/>
              </a:spcBef>
            </a:pPr>
            <a:endParaRPr lang="en-US" sz="1600" dirty="0" smtClean="0">
              <a:latin typeface="+mj-lt"/>
            </a:endParaRPr>
          </a:p>
          <a:p>
            <a:pPr eaLnBrk="1" hangingPunct="1">
              <a:spcBef>
                <a:spcPct val="20000"/>
              </a:spcBef>
            </a:pPr>
            <a:endParaRPr lang="en-US" sz="1600" dirty="0">
              <a:solidFill>
                <a:srgbClr val="FFFFFF"/>
              </a:solidFill>
              <a:latin typeface="+mj-lt"/>
            </a:endParaRPr>
          </a:p>
          <a:p>
            <a:pPr eaLnBrk="1" hangingPunct="1">
              <a:spcBef>
                <a:spcPct val="20000"/>
              </a:spcBef>
            </a:pPr>
            <a:endParaRPr lang="en-US" sz="1600" dirty="0" smtClean="0">
              <a:solidFill>
                <a:srgbClr val="FFFFFF"/>
              </a:solidFill>
              <a:latin typeface="+mn-lt"/>
            </a:endParaRPr>
          </a:p>
          <a:p>
            <a:pPr lvl="1" eaLnBrk="1" hangingPunct="1">
              <a:spcBef>
                <a:spcPct val="20000"/>
              </a:spcBef>
            </a:pPr>
            <a:endParaRPr lang="en-US" sz="1600" dirty="0" smtClean="0">
              <a:solidFill>
                <a:srgbClr val="FFFFFF"/>
              </a:solidFill>
              <a:latin typeface="+mn-lt"/>
            </a:endParaRPr>
          </a:p>
          <a:p>
            <a:pPr algn="l" eaLnBrk="1" hangingPunct="1">
              <a:spcBef>
                <a:spcPct val="20000"/>
              </a:spcBef>
            </a:pPr>
            <a:endParaRPr lang="en-US" sz="1400" dirty="0">
              <a:solidFill>
                <a:schemeClr val="tx1"/>
              </a:solidFill>
              <a:latin typeface="+mn-lt"/>
            </a:endParaRPr>
          </a:p>
        </p:txBody>
      </p:sp>
      <p:pic>
        <p:nvPicPr>
          <p:cNvPr id="9" name="Picture 8" descr="NIH.jpg"/>
          <p:cNvPicPr>
            <a:picLocks noChangeAspect="1"/>
          </p:cNvPicPr>
          <p:nvPr/>
        </p:nvPicPr>
        <p:blipFill>
          <a:blip r:embed="rId3"/>
          <a:stretch>
            <a:fillRect/>
          </a:stretch>
        </p:blipFill>
        <p:spPr>
          <a:xfrm>
            <a:off x="7924800" y="4800600"/>
            <a:ext cx="1127143" cy="1130300"/>
          </a:xfrm>
          <a:prstGeom prst="rect">
            <a:avLst/>
          </a:prstGeom>
        </p:spPr>
      </p:pic>
      <p:pic>
        <p:nvPicPr>
          <p:cNvPr id="10" name="Picture 9" descr="niamstricolor.jpg"/>
          <p:cNvPicPr>
            <a:picLocks noChangeAspect="1"/>
          </p:cNvPicPr>
          <p:nvPr/>
        </p:nvPicPr>
        <p:blipFill>
          <a:blip r:embed="rId4"/>
          <a:stretch>
            <a:fillRect/>
          </a:stretch>
        </p:blipFill>
        <p:spPr>
          <a:xfrm>
            <a:off x="5638800" y="5943600"/>
            <a:ext cx="3429000" cy="857250"/>
          </a:xfrm>
          <a:prstGeom prst="rect">
            <a:avLst/>
          </a:prstGeom>
        </p:spPr>
      </p:pic>
      <p:sp>
        <p:nvSpPr>
          <p:cNvPr id="2" name="TextBox 1"/>
          <p:cNvSpPr txBox="1"/>
          <p:nvPr/>
        </p:nvSpPr>
        <p:spPr>
          <a:xfrm>
            <a:off x="228600" y="3911128"/>
            <a:ext cx="5226111" cy="461665"/>
          </a:xfrm>
          <a:prstGeom prst="rect">
            <a:avLst/>
          </a:prstGeom>
          <a:noFill/>
        </p:spPr>
        <p:txBody>
          <a:bodyPr wrap="none" rtlCol="0">
            <a:spAutoFit/>
          </a:bodyPr>
          <a:lstStyle/>
          <a:p>
            <a:pPr marL="342900" indent="-342900">
              <a:buFont typeface="Arial" panose="020B0604020202020204" pitchFamily="34" charset="0"/>
              <a:buChar char="•"/>
            </a:pPr>
            <a:r>
              <a:rPr lang="en-US" dirty="0" smtClean="0"/>
              <a:t>Cornell Center for Materials Research</a:t>
            </a:r>
            <a:endParaRPr lang="en-US" dirty="0"/>
          </a:p>
        </p:txBody>
      </p:sp>
    </p:spTree>
    <p:extLst>
      <p:ext uri="{BB962C8B-B14F-4D97-AF65-F5344CB8AC3E}">
        <p14:creationId xmlns:p14="http://schemas.microsoft.com/office/powerpoint/2010/main" val="3270147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Understanding Bone’s Adaptive Ability</a:t>
            </a:r>
            <a:endParaRPr lang="en-US" sz="3200" dirty="0"/>
          </a:p>
        </p:txBody>
      </p:sp>
      <p:sp>
        <p:nvSpPr>
          <p:cNvPr id="3" name="Content Placeholder 2"/>
          <p:cNvSpPr>
            <a:spLocks noGrp="1"/>
          </p:cNvSpPr>
          <p:nvPr>
            <p:ph idx="1"/>
          </p:nvPr>
        </p:nvSpPr>
        <p:spPr>
          <a:xfrm>
            <a:off x="762000" y="1524000"/>
            <a:ext cx="7772400" cy="3721100"/>
          </a:xfrm>
        </p:spPr>
        <p:txBody>
          <a:bodyPr/>
          <a:lstStyle/>
          <a:p>
            <a:r>
              <a:rPr lang="en-US" sz="2300" dirty="0" smtClean="0"/>
              <a:t>Bone has the ability to respond to mechanical stimuli</a:t>
            </a:r>
          </a:p>
          <a:p>
            <a:r>
              <a:rPr lang="en-US" sz="2300" dirty="0" smtClean="0"/>
              <a:t>Want to study bone forming processes at the microscopic level</a:t>
            </a:r>
          </a:p>
        </p:txBody>
      </p:sp>
      <p:pic>
        <p:nvPicPr>
          <p:cNvPr id="1032" name="Picture 8" descr="Click to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591" y="3185809"/>
            <a:ext cx="3276600" cy="29445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ick to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30" y="3200400"/>
            <a:ext cx="3088339" cy="2929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293" y="6130363"/>
            <a:ext cx="2799164" cy="461665"/>
          </a:xfrm>
          <a:prstGeom prst="rect">
            <a:avLst/>
          </a:prstGeom>
          <a:noFill/>
        </p:spPr>
        <p:txBody>
          <a:bodyPr wrap="none" rtlCol="0">
            <a:spAutoFit/>
          </a:bodyPr>
          <a:lstStyle/>
          <a:p>
            <a:r>
              <a:rPr lang="en-US" dirty="0" smtClean="0"/>
              <a:t>Higher Bone </a:t>
            </a:r>
            <a:r>
              <a:rPr lang="en-US" dirty="0"/>
              <a:t>D</a:t>
            </a:r>
            <a:r>
              <a:rPr lang="en-US" dirty="0" smtClean="0"/>
              <a:t>ensity</a:t>
            </a:r>
            <a:endParaRPr lang="en-US" dirty="0"/>
          </a:p>
        </p:txBody>
      </p:sp>
      <p:sp>
        <p:nvSpPr>
          <p:cNvPr id="5" name="TextBox 4"/>
          <p:cNvSpPr txBox="1"/>
          <p:nvPr/>
        </p:nvSpPr>
        <p:spPr>
          <a:xfrm>
            <a:off x="5207638" y="6130362"/>
            <a:ext cx="2747868" cy="461665"/>
          </a:xfrm>
          <a:prstGeom prst="rect">
            <a:avLst/>
          </a:prstGeom>
          <a:noFill/>
        </p:spPr>
        <p:txBody>
          <a:bodyPr wrap="none" rtlCol="0">
            <a:spAutoFit/>
          </a:bodyPr>
          <a:lstStyle/>
          <a:p>
            <a:r>
              <a:rPr lang="en-US" dirty="0" smtClean="0"/>
              <a:t>Lower Bone Density</a:t>
            </a:r>
            <a:endParaRPr lang="en-US" dirty="0"/>
          </a:p>
        </p:txBody>
      </p:sp>
    </p:spTree>
    <p:extLst>
      <p:ext uri="{BB962C8B-B14F-4D97-AF65-F5344CB8AC3E}">
        <p14:creationId xmlns:p14="http://schemas.microsoft.com/office/powerpoint/2010/main" val="355701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Overview of Project</a:t>
            </a:r>
            <a:endParaRPr lang="en-US" sz="3200" dirty="0"/>
          </a:p>
        </p:txBody>
      </p:sp>
      <p:sp>
        <p:nvSpPr>
          <p:cNvPr id="3" name="Content Placeholder 2"/>
          <p:cNvSpPr>
            <a:spLocks noGrp="1"/>
          </p:cNvSpPr>
          <p:nvPr>
            <p:ph idx="1"/>
          </p:nvPr>
        </p:nvSpPr>
        <p:spPr>
          <a:xfrm>
            <a:off x="762000" y="1524000"/>
            <a:ext cx="7772400" cy="3721100"/>
          </a:xfrm>
        </p:spPr>
        <p:txBody>
          <a:bodyPr/>
          <a:lstStyle/>
          <a:p>
            <a:r>
              <a:rPr lang="en-US" dirty="0" smtClean="0"/>
              <a:t>Want to study bone-forming processes at the microscopic level</a:t>
            </a:r>
          </a:p>
          <a:p>
            <a:r>
              <a:rPr lang="en-US" dirty="0" smtClean="0"/>
              <a:t>Applied mechanical loads to vertebrae in rats to stimulate bone formation</a:t>
            </a:r>
          </a:p>
          <a:p>
            <a:r>
              <a:rPr lang="en-US" dirty="0" smtClean="0"/>
              <a:t>Obtained different types of 3D images of the vertebrae</a:t>
            </a:r>
          </a:p>
        </p:txBody>
      </p:sp>
    </p:spTree>
    <p:extLst>
      <p:ext uri="{BB962C8B-B14F-4D97-AF65-F5344CB8AC3E}">
        <p14:creationId xmlns:p14="http://schemas.microsoft.com/office/powerpoint/2010/main" val="930720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Micro-CT images used to generate Finite Element Models</a:t>
            </a:r>
            <a:endParaRPr lang="en-US" sz="3600" dirty="0"/>
          </a:p>
        </p:txBody>
      </p:sp>
      <p:pic>
        <p:nvPicPr>
          <p:cNvPr id="3075" name="Picture 3" descr="C:\Users\Kyle\Google Drive\CCMR_REU_2016\Bone_Mechanobiology_Project\Paper and Presentation\Pics_New\7R53_SED_Calibrated_transformed_0114_Higher_Contrast_Cropped_Res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20696"/>
            <a:ext cx="3721101" cy="3505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06649" y="2061864"/>
            <a:ext cx="8382000" cy="461665"/>
          </a:xfrm>
          <a:prstGeom prst="rect">
            <a:avLst/>
          </a:prstGeom>
          <a:noFill/>
        </p:spPr>
        <p:txBody>
          <a:bodyPr wrap="square" rtlCol="0">
            <a:spAutoFit/>
          </a:bodyPr>
          <a:lstStyle/>
          <a:p>
            <a:pPr algn="ctr"/>
            <a:r>
              <a:rPr lang="en-US" dirty="0" smtClean="0"/>
              <a:t>Finite Element Model cross-section</a:t>
            </a:r>
            <a:endParaRPr lang="en-US" dirty="0"/>
          </a:p>
        </p:txBody>
      </p:sp>
      <p:cxnSp>
        <p:nvCxnSpPr>
          <p:cNvPr id="4" name="Straight Arrow Connector 3"/>
          <p:cNvCxnSpPr>
            <a:stCxn id="6" idx="0"/>
          </p:cNvCxnSpPr>
          <p:nvPr/>
        </p:nvCxnSpPr>
        <p:spPr bwMode="auto">
          <a:xfrm flipV="1">
            <a:off x="4457700" y="4287486"/>
            <a:ext cx="419100" cy="1138245"/>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sp>
        <p:nvSpPr>
          <p:cNvPr id="6" name="TextBox 5"/>
          <p:cNvSpPr txBox="1"/>
          <p:nvPr/>
        </p:nvSpPr>
        <p:spPr>
          <a:xfrm>
            <a:off x="3557453" y="5425731"/>
            <a:ext cx="1800493" cy="1200329"/>
          </a:xfrm>
          <a:prstGeom prst="rect">
            <a:avLst/>
          </a:prstGeom>
          <a:noFill/>
          <a:ln>
            <a:solidFill>
              <a:srgbClr val="CC006A"/>
            </a:solidFill>
          </a:ln>
        </p:spPr>
        <p:txBody>
          <a:bodyPr wrap="none" rtlCol="0">
            <a:spAutoFit/>
          </a:bodyPr>
          <a:lstStyle/>
          <a:p>
            <a:r>
              <a:rPr lang="en-US" dirty="0" smtClean="0"/>
              <a:t>Higher stress</a:t>
            </a:r>
          </a:p>
          <a:p>
            <a:r>
              <a:rPr lang="en-US" dirty="0" smtClean="0"/>
              <a:t>and strain </a:t>
            </a:r>
          </a:p>
          <a:p>
            <a:r>
              <a:rPr lang="en-US" dirty="0" smtClean="0"/>
              <a:t>magnitudes</a:t>
            </a:r>
            <a:endParaRPr lang="en-US" dirty="0"/>
          </a:p>
        </p:txBody>
      </p:sp>
      <p:sp>
        <p:nvSpPr>
          <p:cNvPr id="7" name="TextBox 6"/>
          <p:cNvSpPr txBox="1"/>
          <p:nvPr/>
        </p:nvSpPr>
        <p:spPr>
          <a:xfrm>
            <a:off x="7119445" y="5425731"/>
            <a:ext cx="1749197" cy="1200329"/>
          </a:xfrm>
          <a:prstGeom prst="rect">
            <a:avLst/>
          </a:prstGeom>
          <a:noFill/>
          <a:ln>
            <a:solidFill>
              <a:srgbClr val="CC006A"/>
            </a:solidFill>
          </a:ln>
        </p:spPr>
        <p:txBody>
          <a:bodyPr wrap="none" rtlCol="0">
            <a:spAutoFit/>
          </a:bodyPr>
          <a:lstStyle/>
          <a:p>
            <a:r>
              <a:rPr lang="en-US" dirty="0" smtClean="0"/>
              <a:t>Lower stress</a:t>
            </a:r>
          </a:p>
          <a:p>
            <a:r>
              <a:rPr lang="en-US" dirty="0" smtClean="0"/>
              <a:t>and strain</a:t>
            </a:r>
          </a:p>
          <a:p>
            <a:r>
              <a:rPr lang="en-US" dirty="0" smtClean="0"/>
              <a:t>magnitudes</a:t>
            </a:r>
            <a:endParaRPr lang="en-US" dirty="0"/>
          </a:p>
        </p:txBody>
      </p:sp>
      <p:cxnSp>
        <p:nvCxnSpPr>
          <p:cNvPr id="9" name="Straight Arrow Connector 8"/>
          <p:cNvCxnSpPr>
            <a:stCxn id="7" idx="0"/>
          </p:cNvCxnSpPr>
          <p:nvPr/>
        </p:nvCxnSpPr>
        <p:spPr bwMode="auto">
          <a:xfrm flipH="1" flipV="1">
            <a:off x="7772400" y="4273296"/>
            <a:ext cx="221644" cy="1152435"/>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pic>
        <p:nvPicPr>
          <p:cNvPr id="10" name="Picture 2" descr="\\Biomech-10\i\RTL06_Cortical_Processed\pret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14097"/>
            <a:ext cx="2124075" cy="31467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1877197"/>
            <a:ext cx="2701381" cy="830997"/>
          </a:xfrm>
          <a:prstGeom prst="rect">
            <a:avLst/>
          </a:prstGeom>
          <a:noFill/>
        </p:spPr>
        <p:txBody>
          <a:bodyPr wrap="none" rtlCol="0">
            <a:spAutoFit/>
          </a:bodyPr>
          <a:lstStyle/>
          <a:p>
            <a:r>
              <a:rPr lang="en-US" dirty="0" smtClean="0"/>
              <a:t>Micro-CT image of</a:t>
            </a:r>
          </a:p>
          <a:p>
            <a:r>
              <a:rPr lang="en-US" dirty="0" smtClean="0"/>
              <a:t>caudal 8 rat vertebra</a:t>
            </a:r>
            <a:endParaRPr lang="en-US" dirty="0"/>
          </a:p>
        </p:txBody>
      </p:sp>
      <p:cxnSp>
        <p:nvCxnSpPr>
          <p:cNvPr id="19" name="Straight Arrow Connector 18"/>
          <p:cNvCxnSpPr/>
          <p:nvPr/>
        </p:nvCxnSpPr>
        <p:spPr bwMode="auto">
          <a:xfrm>
            <a:off x="2209800" y="4114800"/>
            <a:ext cx="224789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0" name="TextBox 19"/>
          <p:cNvSpPr txBox="1"/>
          <p:nvPr/>
        </p:nvSpPr>
        <p:spPr>
          <a:xfrm>
            <a:off x="2342531" y="3630707"/>
            <a:ext cx="2000869" cy="461665"/>
          </a:xfrm>
          <a:prstGeom prst="rect">
            <a:avLst/>
          </a:prstGeom>
          <a:noFill/>
        </p:spPr>
        <p:txBody>
          <a:bodyPr wrap="none" rtlCol="0">
            <a:spAutoFit/>
          </a:bodyPr>
          <a:lstStyle/>
          <a:p>
            <a:r>
              <a:rPr lang="en-US" dirty="0" smtClean="0"/>
              <a:t>Finite Element</a:t>
            </a:r>
          </a:p>
        </p:txBody>
      </p:sp>
      <p:sp>
        <p:nvSpPr>
          <p:cNvPr id="21" name="TextBox 20"/>
          <p:cNvSpPr txBox="1"/>
          <p:nvPr/>
        </p:nvSpPr>
        <p:spPr>
          <a:xfrm>
            <a:off x="2634374" y="4156423"/>
            <a:ext cx="1609725" cy="461665"/>
          </a:xfrm>
          <a:prstGeom prst="rect">
            <a:avLst/>
          </a:prstGeom>
          <a:noFill/>
        </p:spPr>
        <p:txBody>
          <a:bodyPr wrap="square" rtlCol="0">
            <a:spAutoFit/>
          </a:bodyPr>
          <a:lstStyle/>
          <a:p>
            <a:r>
              <a:rPr lang="en-US" dirty="0" smtClean="0"/>
              <a:t>Modeling</a:t>
            </a:r>
            <a:endParaRPr lang="en-US" dirty="0"/>
          </a:p>
        </p:txBody>
      </p:sp>
    </p:spTree>
    <p:extLst>
      <p:ext uri="{BB962C8B-B14F-4D97-AF65-F5344CB8AC3E}">
        <p14:creationId xmlns:p14="http://schemas.microsoft.com/office/powerpoint/2010/main" val="338083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Fluorescent Bone Formation Images</a:t>
            </a:r>
            <a:endParaRPr lang="en-US" sz="3200" dirty="0"/>
          </a:p>
        </p:txBody>
      </p:sp>
      <p:pic>
        <p:nvPicPr>
          <p:cNvPr id="13" name="Picture 4" descr="C:\Users\Kyle\Google Drive\CCMR_REU_2016\Bone_Mechanobiology_Project\Paper and Presentation\Pics_New\FITC_0501_RTL06_R53_C8_gray_Higher_Contrast_Cropped_Res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208" y="2766480"/>
            <a:ext cx="3845774"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Kyle\Google Drive\CCMR_REU_2016\Bone_Mechanobiology_Project\Paper and Presentation\Pics\1UV_0501_RTL06_R53_C8_gray_Coarsened_Cropped.tif"/>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81000" y="2895600"/>
            <a:ext cx="3505201"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2114" y="1566151"/>
            <a:ext cx="3122971" cy="1200329"/>
          </a:xfrm>
          <a:prstGeom prst="rect">
            <a:avLst/>
          </a:prstGeom>
          <a:noFill/>
        </p:spPr>
        <p:txBody>
          <a:bodyPr wrap="none" rtlCol="0">
            <a:spAutoFit/>
          </a:bodyPr>
          <a:lstStyle/>
          <a:p>
            <a:r>
              <a:rPr lang="en-US" dirty="0" smtClean="0"/>
              <a:t>Image taken of bone</a:t>
            </a:r>
          </a:p>
          <a:p>
            <a:r>
              <a:rPr lang="en-US" dirty="0" smtClean="0"/>
              <a:t>cross section fluoresced</a:t>
            </a:r>
          </a:p>
          <a:p>
            <a:r>
              <a:rPr lang="en-US" dirty="0" smtClean="0"/>
              <a:t>with ultraviolet light</a:t>
            </a:r>
            <a:endParaRPr lang="en-US" dirty="0"/>
          </a:p>
        </p:txBody>
      </p:sp>
      <p:sp>
        <p:nvSpPr>
          <p:cNvPr id="4" name="TextBox 3"/>
          <p:cNvSpPr txBox="1"/>
          <p:nvPr/>
        </p:nvSpPr>
        <p:spPr>
          <a:xfrm>
            <a:off x="4395496" y="6169967"/>
            <a:ext cx="2122697" cy="461665"/>
          </a:xfrm>
          <a:prstGeom prst="rect">
            <a:avLst/>
          </a:prstGeom>
          <a:noFill/>
          <a:ln>
            <a:solidFill>
              <a:srgbClr val="CC006A"/>
            </a:solidFill>
          </a:ln>
        </p:spPr>
        <p:txBody>
          <a:bodyPr wrap="none" rtlCol="0">
            <a:spAutoFit/>
          </a:bodyPr>
          <a:lstStyle/>
          <a:p>
            <a:r>
              <a:rPr lang="en-US" dirty="0" smtClean="0"/>
              <a:t>Bone formation</a:t>
            </a:r>
            <a:endParaRPr lang="en-US" dirty="0"/>
          </a:p>
        </p:txBody>
      </p:sp>
      <p:cxnSp>
        <p:nvCxnSpPr>
          <p:cNvPr id="8" name="Straight Arrow Connector 7"/>
          <p:cNvCxnSpPr>
            <a:stCxn id="4" idx="0"/>
          </p:cNvCxnSpPr>
          <p:nvPr/>
        </p:nvCxnSpPr>
        <p:spPr bwMode="auto">
          <a:xfrm flipV="1">
            <a:off x="5456845" y="4563396"/>
            <a:ext cx="214194" cy="1606571"/>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cxnSp>
        <p:nvCxnSpPr>
          <p:cNvPr id="10" name="Straight Arrow Connector 9"/>
          <p:cNvCxnSpPr>
            <a:stCxn id="4" idx="0"/>
          </p:cNvCxnSpPr>
          <p:nvPr/>
        </p:nvCxnSpPr>
        <p:spPr bwMode="auto">
          <a:xfrm flipV="1">
            <a:off x="5456845" y="5569340"/>
            <a:ext cx="809389" cy="600627"/>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cxnSp>
        <p:nvCxnSpPr>
          <p:cNvPr id="17" name="Straight Arrow Connector 16"/>
          <p:cNvCxnSpPr>
            <a:stCxn id="4" idx="0"/>
          </p:cNvCxnSpPr>
          <p:nvPr/>
        </p:nvCxnSpPr>
        <p:spPr bwMode="auto">
          <a:xfrm flipV="1">
            <a:off x="5456845" y="5907753"/>
            <a:ext cx="961789" cy="262214"/>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sp>
        <p:nvSpPr>
          <p:cNvPr id="5" name="TextBox 4"/>
          <p:cNvSpPr txBox="1"/>
          <p:nvPr/>
        </p:nvSpPr>
        <p:spPr>
          <a:xfrm>
            <a:off x="4813810" y="1524000"/>
            <a:ext cx="4062704" cy="1200329"/>
          </a:xfrm>
          <a:prstGeom prst="rect">
            <a:avLst/>
          </a:prstGeom>
          <a:noFill/>
        </p:spPr>
        <p:txBody>
          <a:bodyPr wrap="square" rtlCol="0">
            <a:spAutoFit/>
          </a:bodyPr>
          <a:lstStyle/>
          <a:p>
            <a:r>
              <a:rPr lang="en-US" dirty="0" smtClean="0"/>
              <a:t>Image taken of cross section with light that fluoresces a specific bone formation marker</a:t>
            </a:r>
            <a:endParaRPr lang="en-US" dirty="0"/>
          </a:p>
        </p:txBody>
      </p:sp>
    </p:spTree>
    <p:extLst>
      <p:ext uri="{BB962C8B-B14F-4D97-AF65-F5344CB8AC3E}">
        <p14:creationId xmlns:p14="http://schemas.microsoft.com/office/powerpoint/2010/main" val="195289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Identifying Regions of Interest</a:t>
            </a:r>
            <a:endParaRPr lang="en-US" sz="2800" dirty="0"/>
          </a:p>
        </p:txBody>
      </p:sp>
      <p:pic>
        <p:nvPicPr>
          <p:cNvPr id="6146" name="Picture 2" descr="C:\Users\Kyle\Google Drive\CCMR_REU_2016\Bone_Mechanobiology_Project\Paper and Presentation\Pics\1UV_0501_RTL06_R53_C8_gray_Coarsened_Cropped.tif"/>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98542" y="2477093"/>
            <a:ext cx="2959057" cy="295905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6147" idx="0"/>
          </p:cNvCxnSpPr>
          <p:nvPr/>
        </p:nvCxnSpPr>
        <p:spPr bwMode="auto">
          <a:xfrm flipV="1">
            <a:off x="1187471" y="3965604"/>
            <a:ext cx="473064" cy="1749396"/>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cxnSp>
        <p:nvCxnSpPr>
          <p:cNvPr id="31" name="Straight Arrow Connector 30"/>
          <p:cNvCxnSpPr>
            <a:stCxn id="6145" idx="2"/>
          </p:cNvCxnSpPr>
          <p:nvPr/>
        </p:nvCxnSpPr>
        <p:spPr bwMode="auto">
          <a:xfrm>
            <a:off x="990875" y="2387289"/>
            <a:ext cx="761725" cy="965511"/>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sp>
        <p:nvSpPr>
          <p:cNvPr id="6145" name="TextBox 6144"/>
          <p:cNvSpPr txBox="1"/>
          <p:nvPr/>
        </p:nvSpPr>
        <p:spPr>
          <a:xfrm>
            <a:off x="292607" y="1556292"/>
            <a:ext cx="1396536" cy="830997"/>
          </a:xfrm>
          <a:prstGeom prst="rect">
            <a:avLst/>
          </a:prstGeom>
          <a:noFill/>
          <a:ln>
            <a:solidFill>
              <a:srgbClr val="FFFF00"/>
            </a:solidFill>
          </a:ln>
        </p:spPr>
        <p:txBody>
          <a:bodyPr wrap="none" rtlCol="0">
            <a:spAutoFit/>
          </a:bodyPr>
          <a:lstStyle/>
          <a:p>
            <a:r>
              <a:rPr lang="en-US" dirty="0" smtClean="0"/>
              <a:t>Periosteal</a:t>
            </a:r>
          </a:p>
          <a:p>
            <a:r>
              <a:rPr lang="en-US" dirty="0" smtClean="0"/>
              <a:t>Edge</a:t>
            </a:r>
            <a:endParaRPr lang="en-US" dirty="0"/>
          </a:p>
        </p:txBody>
      </p:sp>
      <p:sp>
        <p:nvSpPr>
          <p:cNvPr id="6147" name="TextBox 6146"/>
          <p:cNvSpPr txBox="1"/>
          <p:nvPr/>
        </p:nvSpPr>
        <p:spPr>
          <a:xfrm>
            <a:off x="450731" y="5715000"/>
            <a:ext cx="1473480" cy="830997"/>
          </a:xfrm>
          <a:prstGeom prst="rect">
            <a:avLst/>
          </a:prstGeom>
          <a:noFill/>
          <a:ln>
            <a:solidFill>
              <a:srgbClr val="CC006A"/>
            </a:solidFill>
          </a:ln>
        </p:spPr>
        <p:txBody>
          <a:bodyPr wrap="none" rtlCol="0">
            <a:spAutoFit/>
          </a:bodyPr>
          <a:lstStyle/>
          <a:p>
            <a:r>
              <a:rPr lang="en-US" dirty="0" err="1" smtClean="0"/>
              <a:t>Endosteal</a:t>
            </a:r>
            <a:r>
              <a:rPr lang="en-US" dirty="0" smtClean="0"/>
              <a:t> </a:t>
            </a:r>
          </a:p>
          <a:p>
            <a:r>
              <a:rPr lang="en-US" dirty="0" smtClean="0"/>
              <a:t>Edge</a:t>
            </a:r>
            <a:endParaRPr lang="en-US" dirty="0"/>
          </a:p>
        </p:txBody>
      </p:sp>
      <p:pic>
        <p:nvPicPr>
          <p:cNvPr id="14" name="Picture 2" descr="C:\Users\Kyle\Google Drive\CCMR_REU_2016\Bone_Mechanobiology_Project\Paper and Presentation\Pics_New\Dilated_Edges_Cropped_Resiz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9872" y="2495054"/>
            <a:ext cx="3435859" cy="29410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213804" y="1646096"/>
            <a:ext cx="1396536" cy="830997"/>
          </a:xfrm>
          <a:prstGeom prst="rect">
            <a:avLst/>
          </a:prstGeom>
          <a:noFill/>
          <a:ln>
            <a:solidFill>
              <a:srgbClr val="FFFF00"/>
            </a:solidFill>
          </a:ln>
        </p:spPr>
        <p:txBody>
          <a:bodyPr wrap="none" rtlCol="0">
            <a:spAutoFit/>
          </a:bodyPr>
          <a:lstStyle/>
          <a:p>
            <a:r>
              <a:rPr lang="en-US" dirty="0" smtClean="0"/>
              <a:t>Periosteal</a:t>
            </a:r>
          </a:p>
          <a:p>
            <a:r>
              <a:rPr lang="en-US" dirty="0" smtClean="0"/>
              <a:t>Edge</a:t>
            </a:r>
            <a:endParaRPr lang="en-US" dirty="0"/>
          </a:p>
        </p:txBody>
      </p:sp>
      <p:sp>
        <p:nvSpPr>
          <p:cNvPr id="20" name="TextBox 19"/>
          <p:cNvSpPr txBox="1"/>
          <p:nvPr/>
        </p:nvSpPr>
        <p:spPr>
          <a:xfrm>
            <a:off x="7213804" y="5571608"/>
            <a:ext cx="1473480" cy="830997"/>
          </a:xfrm>
          <a:prstGeom prst="rect">
            <a:avLst/>
          </a:prstGeom>
          <a:noFill/>
          <a:ln>
            <a:solidFill>
              <a:srgbClr val="CC006A"/>
            </a:solidFill>
          </a:ln>
        </p:spPr>
        <p:txBody>
          <a:bodyPr wrap="none" rtlCol="0">
            <a:spAutoFit/>
          </a:bodyPr>
          <a:lstStyle/>
          <a:p>
            <a:r>
              <a:rPr lang="en-US" dirty="0" err="1" smtClean="0"/>
              <a:t>Endosteal</a:t>
            </a:r>
            <a:r>
              <a:rPr lang="en-US" dirty="0" smtClean="0"/>
              <a:t> </a:t>
            </a:r>
          </a:p>
          <a:p>
            <a:r>
              <a:rPr lang="en-US" dirty="0" smtClean="0"/>
              <a:t>Edge</a:t>
            </a:r>
            <a:endParaRPr lang="en-US" dirty="0"/>
          </a:p>
        </p:txBody>
      </p:sp>
      <p:cxnSp>
        <p:nvCxnSpPr>
          <p:cNvPr id="16" name="Straight Arrow Connector 15"/>
          <p:cNvCxnSpPr>
            <a:stCxn id="19" idx="2"/>
          </p:cNvCxnSpPr>
          <p:nvPr/>
        </p:nvCxnSpPr>
        <p:spPr bwMode="auto">
          <a:xfrm flipH="1">
            <a:off x="7213804" y="2477093"/>
            <a:ext cx="698268" cy="723307"/>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cxnSp>
        <p:nvCxnSpPr>
          <p:cNvPr id="21" name="Straight Arrow Connector 20"/>
          <p:cNvCxnSpPr>
            <a:stCxn id="20" idx="0"/>
          </p:cNvCxnSpPr>
          <p:nvPr/>
        </p:nvCxnSpPr>
        <p:spPr bwMode="auto">
          <a:xfrm flipH="1" flipV="1">
            <a:off x="7315200" y="4648202"/>
            <a:ext cx="635344" cy="923406"/>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cxnSp>
        <p:nvCxnSpPr>
          <p:cNvPr id="6144" name="Straight Arrow Connector 6143"/>
          <p:cNvCxnSpPr/>
          <p:nvPr/>
        </p:nvCxnSpPr>
        <p:spPr bwMode="auto">
          <a:xfrm>
            <a:off x="3810000" y="3886200"/>
            <a:ext cx="146987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2" name="TextBox 21"/>
          <p:cNvSpPr txBox="1"/>
          <p:nvPr/>
        </p:nvSpPr>
        <p:spPr>
          <a:xfrm>
            <a:off x="4068682" y="3404616"/>
            <a:ext cx="952505" cy="461665"/>
          </a:xfrm>
          <a:prstGeom prst="rect">
            <a:avLst/>
          </a:prstGeom>
          <a:noFill/>
        </p:spPr>
        <p:txBody>
          <a:bodyPr wrap="none" rtlCol="0">
            <a:spAutoFit/>
          </a:bodyPr>
          <a:lstStyle/>
          <a:p>
            <a:r>
              <a:rPr lang="en-US" dirty="0" smtClean="0"/>
              <a:t>Image</a:t>
            </a:r>
          </a:p>
        </p:txBody>
      </p:sp>
      <p:sp>
        <p:nvSpPr>
          <p:cNvPr id="23" name="TextBox 22"/>
          <p:cNvSpPr txBox="1"/>
          <p:nvPr/>
        </p:nvSpPr>
        <p:spPr>
          <a:xfrm>
            <a:off x="3812818" y="3886200"/>
            <a:ext cx="1518364" cy="461665"/>
          </a:xfrm>
          <a:prstGeom prst="rect">
            <a:avLst/>
          </a:prstGeom>
          <a:noFill/>
        </p:spPr>
        <p:txBody>
          <a:bodyPr wrap="none" rtlCol="0">
            <a:spAutoFit/>
          </a:bodyPr>
          <a:lstStyle/>
          <a:p>
            <a:r>
              <a:rPr lang="en-US" dirty="0" smtClean="0"/>
              <a:t>Processing</a:t>
            </a:r>
          </a:p>
        </p:txBody>
      </p:sp>
      <p:sp>
        <p:nvSpPr>
          <p:cNvPr id="3" name="TextBox 2"/>
          <p:cNvSpPr txBox="1"/>
          <p:nvPr/>
        </p:nvSpPr>
        <p:spPr>
          <a:xfrm>
            <a:off x="3803515" y="5386941"/>
            <a:ext cx="2709781" cy="1200329"/>
          </a:xfrm>
          <a:prstGeom prst="rect">
            <a:avLst/>
          </a:prstGeom>
          <a:noFill/>
          <a:ln>
            <a:solidFill>
              <a:srgbClr val="00B0F0"/>
            </a:solidFill>
          </a:ln>
        </p:spPr>
        <p:txBody>
          <a:bodyPr wrap="none" rtlCol="0">
            <a:spAutoFit/>
          </a:bodyPr>
          <a:lstStyle/>
          <a:p>
            <a:r>
              <a:rPr lang="en-US" dirty="0" err="1" smtClean="0"/>
              <a:t>Trabeculae</a:t>
            </a:r>
            <a:r>
              <a:rPr lang="en-US" dirty="0" smtClean="0"/>
              <a:t> (spongy</a:t>
            </a:r>
          </a:p>
          <a:p>
            <a:r>
              <a:rPr lang="en-US" dirty="0" smtClean="0"/>
              <a:t>Bone) - not part of</a:t>
            </a:r>
          </a:p>
          <a:p>
            <a:r>
              <a:rPr lang="en-US" dirty="0" err="1" smtClean="0"/>
              <a:t>endosteal</a:t>
            </a:r>
            <a:r>
              <a:rPr lang="en-US" dirty="0" smtClean="0"/>
              <a:t> edge</a:t>
            </a:r>
            <a:endParaRPr lang="en-US" dirty="0"/>
          </a:p>
        </p:txBody>
      </p:sp>
      <p:cxnSp>
        <p:nvCxnSpPr>
          <p:cNvPr id="5" name="Straight Arrow Connector 4"/>
          <p:cNvCxnSpPr>
            <a:stCxn id="3" idx="0"/>
          </p:cNvCxnSpPr>
          <p:nvPr/>
        </p:nvCxnSpPr>
        <p:spPr bwMode="auto">
          <a:xfrm flipH="1" flipV="1">
            <a:off x="2362200" y="4191001"/>
            <a:ext cx="2796206" cy="1195940"/>
          </a:xfrm>
          <a:prstGeom prst="straightConnector1">
            <a:avLst/>
          </a:prstGeom>
          <a:solidFill>
            <a:schemeClr val="accent1"/>
          </a:solidFill>
          <a:ln w="25400" cap="flat" cmpd="sng" algn="ctr">
            <a:solidFill>
              <a:srgbClr val="00B0F0"/>
            </a:solidFill>
            <a:prstDash val="solid"/>
            <a:round/>
            <a:headEnd type="none" w="med" len="med"/>
            <a:tailEnd type="arrow"/>
          </a:ln>
          <a:effectLst/>
        </p:spPr>
      </p:cxnSp>
      <p:cxnSp>
        <p:nvCxnSpPr>
          <p:cNvPr id="7" name="Straight Arrow Connector 6"/>
          <p:cNvCxnSpPr>
            <a:stCxn id="3" idx="0"/>
          </p:cNvCxnSpPr>
          <p:nvPr/>
        </p:nvCxnSpPr>
        <p:spPr bwMode="auto">
          <a:xfrm flipH="1" flipV="1">
            <a:off x="2178070" y="4419601"/>
            <a:ext cx="2980336" cy="967340"/>
          </a:xfrm>
          <a:prstGeom prst="straightConnector1">
            <a:avLst/>
          </a:prstGeom>
          <a:solidFill>
            <a:schemeClr val="accent1"/>
          </a:solidFill>
          <a:ln w="25400" cap="flat" cmpd="sng" algn="ctr">
            <a:solidFill>
              <a:srgbClr val="00B0F0"/>
            </a:solidFill>
            <a:prstDash val="solid"/>
            <a:round/>
            <a:headEnd type="none" w="med" len="med"/>
            <a:tailEnd type="arrow"/>
          </a:ln>
          <a:effectLst/>
        </p:spPr>
      </p:cxnSp>
      <p:cxnSp>
        <p:nvCxnSpPr>
          <p:cNvPr id="9" name="Straight Arrow Connector 8"/>
          <p:cNvCxnSpPr>
            <a:stCxn id="3" idx="0"/>
          </p:cNvCxnSpPr>
          <p:nvPr/>
        </p:nvCxnSpPr>
        <p:spPr bwMode="auto">
          <a:xfrm flipH="1" flipV="1">
            <a:off x="2057400" y="3733801"/>
            <a:ext cx="3101006" cy="1653140"/>
          </a:xfrm>
          <a:prstGeom prst="straightConnector1">
            <a:avLst/>
          </a:prstGeom>
          <a:solidFill>
            <a:schemeClr val="accent1"/>
          </a:solidFill>
          <a:ln w="25400" cap="flat" cmpd="sng" algn="ctr">
            <a:solidFill>
              <a:srgbClr val="00B0F0"/>
            </a:solidFill>
            <a:prstDash val="solid"/>
            <a:round/>
            <a:headEnd type="none" w="med" len="med"/>
            <a:tailEnd type="arrow"/>
          </a:ln>
          <a:effectLst/>
        </p:spPr>
      </p:cxnSp>
      <p:cxnSp>
        <p:nvCxnSpPr>
          <p:cNvPr id="11" name="Straight Arrow Connector 10"/>
          <p:cNvCxnSpPr>
            <a:stCxn id="6145" idx="2"/>
          </p:cNvCxnSpPr>
          <p:nvPr/>
        </p:nvCxnSpPr>
        <p:spPr bwMode="auto">
          <a:xfrm>
            <a:off x="990875" y="2387289"/>
            <a:ext cx="1599925" cy="965511"/>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cxnSp>
        <p:nvCxnSpPr>
          <p:cNvPr id="15" name="Straight Arrow Connector 14"/>
          <p:cNvCxnSpPr>
            <a:stCxn id="6147" idx="0"/>
          </p:cNvCxnSpPr>
          <p:nvPr/>
        </p:nvCxnSpPr>
        <p:spPr bwMode="auto">
          <a:xfrm flipV="1">
            <a:off x="1187471" y="4560371"/>
            <a:ext cx="736740" cy="1154629"/>
          </a:xfrm>
          <a:prstGeom prst="straightConnector1">
            <a:avLst/>
          </a:prstGeom>
          <a:solidFill>
            <a:schemeClr val="accent1"/>
          </a:solidFill>
          <a:ln w="25400" cap="flat" cmpd="sng" algn="ctr">
            <a:solidFill>
              <a:srgbClr val="CC006A"/>
            </a:solidFill>
            <a:prstDash val="solid"/>
            <a:round/>
            <a:headEnd type="none" w="med" len="med"/>
            <a:tailEnd type="arrow"/>
          </a:ln>
          <a:effectLst/>
        </p:spPr>
      </p:cxnSp>
    </p:spTree>
    <p:extLst>
      <p:ext uri="{BB962C8B-B14F-4D97-AF65-F5344CB8AC3E}">
        <p14:creationId xmlns:p14="http://schemas.microsoft.com/office/powerpoint/2010/main" val="1708291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Results: </a:t>
            </a:r>
            <a:r>
              <a:rPr lang="en-US" sz="2800" dirty="0" err="1" smtClean="0"/>
              <a:t>Endosteal</a:t>
            </a:r>
            <a:r>
              <a:rPr lang="en-US" sz="2800" dirty="0" smtClean="0"/>
              <a:t> Surface may be less </a:t>
            </a:r>
            <a:r>
              <a:rPr lang="en-US" sz="2800" dirty="0" err="1" smtClean="0"/>
              <a:t>mechano</a:t>
            </a:r>
            <a:r>
              <a:rPr lang="en-US" sz="2800" dirty="0" smtClean="0"/>
              <a:t>-responsive than periosteal surface</a:t>
            </a:r>
            <a:endParaRPr lang="en-US" sz="2800" dirty="0"/>
          </a:p>
        </p:txBody>
      </p:sp>
      <p:sp>
        <p:nvSpPr>
          <p:cNvPr id="3" name="Content Placeholder 2"/>
          <p:cNvSpPr>
            <a:spLocks noGrp="1"/>
          </p:cNvSpPr>
          <p:nvPr>
            <p:ph idx="1"/>
          </p:nvPr>
        </p:nvSpPr>
        <p:spPr/>
        <p:txBody>
          <a:bodyPr/>
          <a:lstStyle/>
          <a:p>
            <a:r>
              <a:rPr lang="en-US" sz="2800" dirty="0" smtClean="0"/>
              <a:t>Bone formation locations at higher stresses and strains than non-bone-forming locations on periosteal surface</a:t>
            </a:r>
          </a:p>
          <a:p>
            <a:r>
              <a:rPr lang="en-US" sz="2800" dirty="0" smtClean="0"/>
              <a:t>Bone formation locations at lower stresses and strains than non-bone-forming locations on </a:t>
            </a:r>
            <a:r>
              <a:rPr lang="en-US" sz="2800" dirty="0" err="1" smtClean="0"/>
              <a:t>endosteal</a:t>
            </a:r>
            <a:r>
              <a:rPr lang="en-US" sz="2800" dirty="0" smtClean="0"/>
              <a:t> surface</a:t>
            </a:r>
          </a:p>
          <a:p>
            <a:r>
              <a:rPr lang="en-US" sz="2800" dirty="0" smtClean="0"/>
              <a:t>More bone-forming periosteal surface than bone-forming </a:t>
            </a:r>
            <a:r>
              <a:rPr lang="en-US" sz="2800" dirty="0" err="1" smtClean="0"/>
              <a:t>endosteal</a:t>
            </a:r>
            <a:r>
              <a:rPr lang="en-US" sz="2800" dirty="0" smtClean="0"/>
              <a:t> surface (53% average vs 3% average)</a:t>
            </a:r>
          </a:p>
        </p:txBody>
      </p:sp>
    </p:spTree>
    <p:extLst>
      <p:ext uri="{BB962C8B-B14F-4D97-AF65-F5344CB8AC3E}">
        <p14:creationId xmlns:p14="http://schemas.microsoft.com/office/powerpoint/2010/main" val="1674977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Analysis</a:t>
            </a:r>
            <a:endParaRPr lang="en-US" dirty="0"/>
          </a:p>
        </p:txBody>
      </p:sp>
      <p:sp>
        <p:nvSpPr>
          <p:cNvPr id="3" name="Content Placeholder 2"/>
          <p:cNvSpPr>
            <a:spLocks noGrp="1"/>
          </p:cNvSpPr>
          <p:nvPr>
            <p:ph idx="1"/>
          </p:nvPr>
        </p:nvSpPr>
        <p:spPr>
          <a:xfrm>
            <a:off x="762000" y="1524000"/>
            <a:ext cx="7772400" cy="3721100"/>
          </a:xfrm>
        </p:spPr>
        <p:txBody>
          <a:bodyPr/>
          <a:lstStyle/>
          <a:p>
            <a:r>
              <a:rPr lang="en-US" sz="2400" dirty="0" smtClean="0"/>
              <a:t>Associate SED, bone formation, and osteocyte lacunar density near the </a:t>
            </a:r>
            <a:r>
              <a:rPr lang="en-US" sz="2400" dirty="0" err="1" smtClean="0"/>
              <a:t>endosteal</a:t>
            </a:r>
            <a:r>
              <a:rPr lang="en-US" sz="2400" dirty="0" smtClean="0"/>
              <a:t> and periosteal surfaces of the vertebrae</a:t>
            </a:r>
            <a:endParaRPr lang="en-US" sz="2400" dirty="0"/>
          </a:p>
        </p:txBody>
      </p:sp>
      <p:pic>
        <p:nvPicPr>
          <p:cNvPr id="1026" name="Picture 2" descr="C:\Users\Kyle\Google Drive\CCMR_REU_2016\Bone_Mechanobiology_Project\Paper and Presentation\Pics_New\cortical_osteo_test_OXY_R57_0315-1 raw cr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70761"/>
            <a:ext cx="6356350" cy="381635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1411321" y="4114800"/>
            <a:ext cx="1103279" cy="762000"/>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cxnSp>
        <p:nvCxnSpPr>
          <p:cNvPr id="10" name="Straight Arrow Connector 9"/>
          <p:cNvCxnSpPr/>
          <p:nvPr/>
        </p:nvCxnSpPr>
        <p:spPr bwMode="auto">
          <a:xfrm flipV="1">
            <a:off x="1409700" y="3668444"/>
            <a:ext cx="1257300" cy="446356"/>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cxnSp>
        <p:nvCxnSpPr>
          <p:cNvPr id="12" name="Straight Arrow Connector 11"/>
          <p:cNvCxnSpPr/>
          <p:nvPr/>
        </p:nvCxnSpPr>
        <p:spPr bwMode="auto">
          <a:xfrm>
            <a:off x="1409700" y="4083942"/>
            <a:ext cx="1485900" cy="1524000"/>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sp>
        <p:nvSpPr>
          <p:cNvPr id="15" name="TextBox 14"/>
          <p:cNvSpPr txBox="1"/>
          <p:nvPr/>
        </p:nvSpPr>
        <p:spPr>
          <a:xfrm>
            <a:off x="11349" y="3668444"/>
            <a:ext cx="1414170" cy="830997"/>
          </a:xfrm>
          <a:prstGeom prst="rect">
            <a:avLst/>
          </a:prstGeom>
          <a:noFill/>
          <a:ln>
            <a:solidFill>
              <a:srgbClr val="FFFF00"/>
            </a:solidFill>
          </a:ln>
        </p:spPr>
        <p:txBody>
          <a:bodyPr wrap="none" rtlCol="0">
            <a:spAutoFit/>
          </a:bodyPr>
          <a:lstStyle/>
          <a:p>
            <a:r>
              <a:rPr lang="en-US" dirty="0" smtClean="0"/>
              <a:t>Osteocyte</a:t>
            </a:r>
          </a:p>
          <a:p>
            <a:r>
              <a:rPr lang="en-US" dirty="0" smtClean="0"/>
              <a:t>Lacunae</a:t>
            </a:r>
            <a:endParaRPr lang="en-US" dirty="0"/>
          </a:p>
        </p:txBody>
      </p:sp>
      <p:sp>
        <p:nvSpPr>
          <p:cNvPr id="22" name="TextBox 21"/>
          <p:cNvSpPr txBox="1"/>
          <p:nvPr/>
        </p:nvSpPr>
        <p:spPr>
          <a:xfrm>
            <a:off x="7620000" y="3847939"/>
            <a:ext cx="1396536" cy="830997"/>
          </a:xfrm>
          <a:prstGeom prst="rect">
            <a:avLst/>
          </a:prstGeom>
          <a:noFill/>
          <a:ln>
            <a:solidFill>
              <a:srgbClr val="FFFF00"/>
            </a:solidFill>
          </a:ln>
        </p:spPr>
        <p:txBody>
          <a:bodyPr wrap="none" rtlCol="0">
            <a:spAutoFit/>
          </a:bodyPr>
          <a:lstStyle/>
          <a:p>
            <a:r>
              <a:rPr lang="en-US" dirty="0" err="1" smtClean="0"/>
              <a:t>Endosteal</a:t>
            </a:r>
            <a:endParaRPr lang="en-US" dirty="0"/>
          </a:p>
          <a:p>
            <a:r>
              <a:rPr lang="en-US" dirty="0" smtClean="0"/>
              <a:t>Edge</a:t>
            </a:r>
            <a:endParaRPr lang="en-US" dirty="0"/>
          </a:p>
        </p:txBody>
      </p:sp>
      <p:sp>
        <p:nvSpPr>
          <p:cNvPr id="23" name="TextBox 22"/>
          <p:cNvSpPr txBox="1"/>
          <p:nvPr/>
        </p:nvSpPr>
        <p:spPr>
          <a:xfrm>
            <a:off x="111668" y="5716567"/>
            <a:ext cx="1396536" cy="830997"/>
          </a:xfrm>
          <a:prstGeom prst="rect">
            <a:avLst/>
          </a:prstGeom>
          <a:noFill/>
          <a:ln>
            <a:solidFill>
              <a:srgbClr val="FFFF00"/>
            </a:solidFill>
          </a:ln>
        </p:spPr>
        <p:txBody>
          <a:bodyPr wrap="none" rtlCol="0">
            <a:spAutoFit/>
          </a:bodyPr>
          <a:lstStyle/>
          <a:p>
            <a:r>
              <a:rPr lang="en-US" dirty="0" smtClean="0"/>
              <a:t>Periosteal</a:t>
            </a:r>
          </a:p>
          <a:p>
            <a:r>
              <a:rPr lang="en-US" dirty="0" smtClean="0"/>
              <a:t>Edge</a:t>
            </a:r>
            <a:endParaRPr lang="en-US" dirty="0"/>
          </a:p>
        </p:txBody>
      </p:sp>
      <p:cxnSp>
        <p:nvCxnSpPr>
          <p:cNvPr id="25" name="Straight Arrow Connector 24"/>
          <p:cNvCxnSpPr>
            <a:stCxn id="23" idx="3"/>
          </p:cNvCxnSpPr>
          <p:nvPr/>
        </p:nvCxnSpPr>
        <p:spPr bwMode="auto">
          <a:xfrm>
            <a:off x="1508204" y="6132066"/>
            <a:ext cx="1311196" cy="116334"/>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cxnSp>
        <p:nvCxnSpPr>
          <p:cNvPr id="27" name="Straight Arrow Connector 26"/>
          <p:cNvCxnSpPr>
            <a:stCxn id="22" idx="1"/>
          </p:cNvCxnSpPr>
          <p:nvPr/>
        </p:nvCxnSpPr>
        <p:spPr bwMode="auto">
          <a:xfrm flipH="1">
            <a:off x="7086600" y="4263438"/>
            <a:ext cx="533400" cy="613362"/>
          </a:xfrm>
          <a:prstGeom prst="straightConnector1">
            <a:avLst/>
          </a:prstGeom>
          <a:solidFill>
            <a:schemeClr val="accent1"/>
          </a:solidFill>
          <a:ln w="25400" cap="flat" cmpd="sng" algn="ctr">
            <a:solidFill>
              <a:srgbClr val="FFFF00"/>
            </a:solidFill>
            <a:prstDash val="solid"/>
            <a:round/>
            <a:headEnd type="none" w="med" len="med"/>
            <a:tailEnd type="arrow"/>
          </a:ln>
          <a:effectLst/>
        </p:spPr>
      </p:cxnSp>
    </p:spTree>
    <p:extLst>
      <p:ext uri="{BB962C8B-B14F-4D97-AF65-F5344CB8AC3E}">
        <p14:creationId xmlns:p14="http://schemas.microsoft.com/office/powerpoint/2010/main" val="1978255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0" y="0"/>
            <a:ext cx="9144000" cy="1676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2338" name="Rectangle 2"/>
          <p:cNvSpPr>
            <a:spLocks noGrp="1" noChangeArrowheads="1"/>
          </p:cNvSpPr>
          <p:nvPr>
            <p:ph type="title"/>
          </p:nvPr>
        </p:nvSpPr>
        <p:spPr>
          <a:xfrm>
            <a:off x="0" y="0"/>
            <a:ext cx="7772400" cy="825500"/>
          </a:xfrm>
        </p:spPr>
        <p:txBody>
          <a:bodyPr/>
          <a:lstStyle/>
          <a:p>
            <a:pPr algn="ctr" eaLnBrk="1" hangingPunct="1"/>
            <a:r>
              <a:rPr lang="en-US" dirty="0" smtClean="0"/>
              <a:t>Hernandez Research Group</a:t>
            </a:r>
            <a:endParaRPr lang="en-US" dirty="0"/>
          </a:p>
        </p:txBody>
      </p:sp>
      <p:sp>
        <p:nvSpPr>
          <p:cNvPr id="16" name="TextBox 15"/>
          <p:cNvSpPr txBox="1"/>
          <p:nvPr/>
        </p:nvSpPr>
        <p:spPr>
          <a:xfrm>
            <a:off x="3124200" y="5934415"/>
            <a:ext cx="4046500" cy="584776"/>
          </a:xfrm>
          <a:prstGeom prst="rect">
            <a:avLst/>
          </a:prstGeom>
          <a:noFill/>
        </p:spPr>
        <p:txBody>
          <a:bodyPr wrap="none" rtlCol="0">
            <a:spAutoFit/>
          </a:bodyPr>
          <a:lstStyle/>
          <a:p>
            <a:r>
              <a:rPr lang="en-US" sz="3200" dirty="0" err="1" smtClean="0"/>
              <a:t>hernandezresearch.com</a:t>
            </a:r>
            <a:endParaRPr lang="en-US" sz="3200" dirty="0"/>
          </a:p>
        </p:txBody>
      </p:sp>
      <p:pic>
        <p:nvPicPr>
          <p:cNvPr id="17" name="Picture 16" descr="FlyingSkeleton.png"/>
          <p:cNvPicPr>
            <a:picLocks noChangeAspect="1"/>
          </p:cNvPicPr>
          <p:nvPr/>
        </p:nvPicPr>
        <p:blipFill>
          <a:blip r:embed="rId3"/>
          <a:stretch>
            <a:fillRect/>
          </a:stretch>
        </p:blipFill>
        <p:spPr>
          <a:xfrm>
            <a:off x="1828800" y="5553415"/>
            <a:ext cx="1219241" cy="1228385"/>
          </a:xfrm>
          <a:prstGeom prst="rect">
            <a:avLst/>
          </a:prstGeom>
        </p:spPr>
      </p:pic>
      <p:pic>
        <p:nvPicPr>
          <p:cNvPr id="4" name="Picture 3" descr="Hernandez-Group-2013-10-cropp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2590800"/>
            <a:ext cx="9043416" cy="286816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_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LabArchives xmlns:xsi="http://www.w3.org/2001/XMLSchema-instance" xmlns:xsd="http://www.w3.org/2001/XMLSchema">
  <BaseUri>https://mynotebook.labarchives.com</BaseUri>
  <eid>Mzc1My4xfDI1NDYwLzI4ODcvRW50cnlQYXJ0LzI1NTExNzMwNjd8OTUyNy4x</eid>
  <version>1</version>
  <updated-at>2015-07-22T14:19:22-04:00</updated-at>
</LabArchives>
</file>

<file path=customXml/itemProps1.xml><?xml version="1.0" encoding="utf-8"?>
<ds:datastoreItem xmlns:ds="http://schemas.openxmlformats.org/officeDocument/2006/customXml" ds:itemID="{E539E87E-7846-4119-9F52-83947085877B}">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14975</TotalTime>
  <Words>1411</Words>
  <Application>Microsoft Office PowerPoint</Application>
  <PresentationFormat>On-screen Show (4:3)</PresentationFormat>
  <Paragraphs>107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cu_template</vt:lpstr>
      <vt:lpstr>Bone Mechanobiology</vt:lpstr>
      <vt:lpstr>Understanding Bone’s Adaptive Ability</vt:lpstr>
      <vt:lpstr>Overview of Project</vt:lpstr>
      <vt:lpstr>Micro-CT images used to generate Finite Element Models</vt:lpstr>
      <vt:lpstr>Fluorescent Bone Formation Images</vt:lpstr>
      <vt:lpstr>Identifying Regions of Interest</vt:lpstr>
      <vt:lpstr>Results: Endosteal Surface may be less mechano-responsive than periosteal surface</vt:lpstr>
      <vt:lpstr>Future Analysis</vt:lpstr>
      <vt:lpstr>Hernandez Research Group</vt:lpstr>
      <vt:lpstr>Acknowledgements</vt:lpstr>
    </vt:vector>
  </TitlesOfParts>
  <Company>Case Western Reserve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Microstructural Flaws in Bone Associated with Bone Remodeling</dc:title>
  <dc:creator>Christopher Hernandez</dc:creator>
  <cp:lastModifiedBy>Kyle</cp:lastModifiedBy>
  <cp:revision>1475</cp:revision>
  <cp:lastPrinted>2016-08-12T00:04:42Z</cp:lastPrinted>
  <dcterms:created xsi:type="dcterms:W3CDTF">2013-01-15T11:10:29Z</dcterms:created>
  <dcterms:modified xsi:type="dcterms:W3CDTF">2016-08-12T21:23:07Z</dcterms:modified>
</cp:coreProperties>
</file>