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3" r:id="rId5"/>
    <p:sldId id="292" r:id="rId6"/>
    <p:sldId id="259" r:id="rId7"/>
    <p:sldId id="260" r:id="rId8"/>
    <p:sldId id="261" r:id="rId9"/>
    <p:sldId id="262" r:id="rId10"/>
    <p:sldId id="263" r:id="rId11"/>
    <p:sldId id="264" r:id="rId12"/>
    <p:sldId id="265" r:id="rId13"/>
    <p:sldId id="266" r:id="rId14"/>
    <p:sldId id="267" r:id="rId15"/>
    <p:sldId id="291"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7"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F11A-6037-4B33-8B33-1A70357A0F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E74C76D5-D635-4011-8184-6C19DCB0C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69C17DA7-A955-4BF8-97C4-99A4F916BF7B}"/>
              </a:ext>
            </a:extLst>
          </p:cNvPr>
          <p:cNvSpPr>
            <a:spLocks noGrp="1"/>
          </p:cNvSpPr>
          <p:nvPr>
            <p:ph type="dt" sz="half" idx="10"/>
          </p:nvPr>
        </p:nvSpPr>
        <p:spPr/>
        <p:txBody>
          <a:bodyPr/>
          <a:lstStyle/>
          <a:p>
            <a:fld id="{21074BA6-6905-45AC-BAD7-B509AE8F8394}" type="datetimeFigureOut">
              <a:rPr lang="en-IE" smtClean="0"/>
              <a:t>07/12/2018</a:t>
            </a:fld>
            <a:endParaRPr lang="en-IE"/>
          </a:p>
        </p:txBody>
      </p:sp>
      <p:sp>
        <p:nvSpPr>
          <p:cNvPr id="5" name="Footer Placeholder 4">
            <a:extLst>
              <a:ext uri="{FF2B5EF4-FFF2-40B4-BE49-F238E27FC236}">
                <a16:creationId xmlns:a16="http://schemas.microsoft.com/office/drawing/2014/main" id="{5E94C1CB-9D9B-4E5D-AE67-545CE412A2F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AD1BCFB-1E82-4514-B06D-3DD0EB270BEA}"/>
              </a:ext>
            </a:extLst>
          </p:cNvPr>
          <p:cNvSpPr>
            <a:spLocks noGrp="1"/>
          </p:cNvSpPr>
          <p:nvPr>
            <p:ph type="sldNum" sz="quarter" idx="12"/>
          </p:nvPr>
        </p:nvSpPr>
        <p:spPr/>
        <p:txBody>
          <a:bodyPr/>
          <a:lstStyle/>
          <a:p>
            <a:fld id="{07FA527F-6FF0-48A8-80E4-8E0AFFEFD7E2}" type="slidenum">
              <a:rPr lang="en-IE" smtClean="0"/>
              <a:t>‹#›</a:t>
            </a:fld>
            <a:endParaRPr lang="en-IE"/>
          </a:p>
        </p:txBody>
      </p:sp>
    </p:spTree>
    <p:extLst>
      <p:ext uri="{BB962C8B-B14F-4D97-AF65-F5344CB8AC3E}">
        <p14:creationId xmlns:p14="http://schemas.microsoft.com/office/powerpoint/2010/main" val="189048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39CC-650F-4189-A201-9FE248BAB3C3}"/>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8355D43-3E7B-429D-9188-676A62D2C3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211E65E-6ACB-4B89-80A6-257B6E5B3CD2}"/>
              </a:ext>
            </a:extLst>
          </p:cNvPr>
          <p:cNvSpPr>
            <a:spLocks noGrp="1"/>
          </p:cNvSpPr>
          <p:nvPr>
            <p:ph type="dt" sz="half" idx="10"/>
          </p:nvPr>
        </p:nvSpPr>
        <p:spPr/>
        <p:txBody>
          <a:bodyPr/>
          <a:lstStyle/>
          <a:p>
            <a:fld id="{21074BA6-6905-45AC-BAD7-B509AE8F8394}" type="datetimeFigureOut">
              <a:rPr lang="en-IE" smtClean="0"/>
              <a:t>07/12/2018</a:t>
            </a:fld>
            <a:endParaRPr lang="en-IE"/>
          </a:p>
        </p:txBody>
      </p:sp>
      <p:sp>
        <p:nvSpPr>
          <p:cNvPr id="5" name="Footer Placeholder 4">
            <a:extLst>
              <a:ext uri="{FF2B5EF4-FFF2-40B4-BE49-F238E27FC236}">
                <a16:creationId xmlns:a16="http://schemas.microsoft.com/office/drawing/2014/main" id="{7BDE398E-1532-4C21-B02A-01A94CDB8DA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CB0C7C9-9E58-438F-B040-B0DF608899BB}"/>
              </a:ext>
            </a:extLst>
          </p:cNvPr>
          <p:cNvSpPr>
            <a:spLocks noGrp="1"/>
          </p:cNvSpPr>
          <p:nvPr>
            <p:ph type="sldNum" sz="quarter" idx="12"/>
          </p:nvPr>
        </p:nvSpPr>
        <p:spPr/>
        <p:txBody>
          <a:bodyPr/>
          <a:lstStyle/>
          <a:p>
            <a:fld id="{07FA527F-6FF0-48A8-80E4-8E0AFFEFD7E2}" type="slidenum">
              <a:rPr lang="en-IE" smtClean="0"/>
              <a:t>‹#›</a:t>
            </a:fld>
            <a:endParaRPr lang="en-IE"/>
          </a:p>
        </p:txBody>
      </p:sp>
    </p:spTree>
    <p:extLst>
      <p:ext uri="{BB962C8B-B14F-4D97-AF65-F5344CB8AC3E}">
        <p14:creationId xmlns:p14="http://schemas.microsoft.com/office/powerpoint/2010/main" val="368259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2B0FE-73F6-468F-9D6F-58C5147AEB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17D2260-FBB9-48AB-B186-8EC781EEAD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6675151-FC1E-4602-A9E2-4537AA3CCD6F}"/>
              </a:ext>
            </a:extLst>
          </p:cNvPr>
          <p:cNvSpPr>
            <a:spLocks noGrp="1"/>
          </p:cNvSpPr>
          <p:nvPr>
            <p:ph type="dt" sz="half" idx="10"/>
          </p:nvPr>
        </p:nvSpPr>
        <p:spPr/>
        <p:txBody>
          <a:bodyPr/>
          <a:lstStyle/>
          <a:p>
            <a:fld id="{21074BA6-6905-45AC-BAD7-B509AE8F8394}" type="datetimeFigureOut">
              <a:rPr lang="en-IE" smtClean="0"/>
              <a:t>07/12/2018</a:t>
            </a:fld>
            <a:endParaRPr lang="en-IE"/>
          </a:p>
        </p:txBody>
      </p:sp>
      <p:sp>
        <p:nvSpPr>
          <p:cNvPr id="5" name="Footer Placeholder 4">
            <a:extLst>
              <a:ext uri="{FF2B5EF4-FFF2-40B4-BE49-F238E27FC236}">
                <a16:creationId xmlns:a16="http://schemas.microsoft.com/office/drawing/2014/main" id="{C7F1D76F-32B1-40A8-A98F-9BF9802B6EE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BA89DA6-F9C2-4ACA-ADE1-71B080A888E6}"/>
              </a:ext>
            </a:extLst>
          </p:cNvPr>
          <p:cNvSpPr>
            <a:spLocks noGrp="1"/>
          </p:cNvSpPr>
          <p:nvPr>
            <p:ph type="sldNum" sz="quarter" idx="12"/>
          </p:nvPr>
        </p:nvSpPr>
        <p:spPr/>
        <p:txBody>
          <a:bodyPr/>
          <a:lstStyle/>
          <a:p>
            <a:fld id="{07FA527F-6FF0-48A8-80E4-8E0AFFEFD7E2}" type="slidenum">
              <a:rPr lang="en-IE" smtClean="0"/>
              <a:t>‹#›</a:t>
            </a:fld>
            <a:endParaRPr lang="en-IE"/>
          </a:p>
        </p:txBody>
      </p:sp>
    </p:spTree>
    <p:extLst>
      <p:ext uri="{BB962C8B-B14F-4D97-AF65-F5344CB8AC3E}">
        <p14:creationId xmlns:p14="http://schemas.microsoft.com/office/powerpoint/2010/main" val="185089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62E2-CAAF-4E49-A562-85DAA8471258}"/>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14384EF-D675-41FE-84B5-FAA1E6D6EB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A5AE826-9738-4E9B-ACC4-981631F6FEF2}"/>
              </a:ext>
            </a:extLst>
          </p:cNvPr>
          <p:cNvSpPr>
            <a:spLocks noGrp="1"/>
          </p:cNvSpPr>
          <p:nvPr>
            <p:ph type="dt" sz="half" idx="10"/>
          </p:nvPr>
        </p:nvSpPr>
        <p:spPr/>
        <p:txBody>
          <a:bodyPr/>
          <a:lstStyle/>
          <a:p>
            <a:fld id="{21074BA6-6905-45AC-BAD7-B509AE8F8394}" type="datetimeFigureOut">
              <a:rPr lang="en-IE" smtClean="0"/>
              <a:t>07/12/2018</a:t>
            </a:fld>
            <a:endParaRPr lang="en-IE"/>
          </a:p>
        </p:txBody>
      </p:sp>
      <p:sp>
        <p:nvSpPr>
          <p:cNvPr id="5" name="Footer Placeholder 4">
            <a:extLst>
              <a:ext uri="{FF2B5EF4-FFF2-40B4-BE49-F238E27FC236}">
                <a16:creationId xmlns:a16="http://schemas.microsoft.com/office/drawing/2014/main" id="{FF0711F2-5D68-4ACF-AB3B-51A8D53B021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C35C66A-D9B7-4E8D-892B-80B7F3A0978C}"/>
              </a:ext>
            </a:extLst>
          </p:cNvPr>
          <p:cNvSpPr>
            <a:spLocks noGrp="1"/>
          </p:cNvSpPr>
          <p:nvPr>
            <p:ph type="sldNum" sz="quarter" idx="12"/>
          </p:nvPr>
        </p:nvSpPr>
        <p:spPr/>
        <p:txBody>
          <a:bodyPr/>
          <a:lstStyle/>
          <a:p>
            <a:fld id="{07FA527F-6FF0-48A8-80E4-8E0AFFEFD7E2}" type="slidenum">
              <a:rPr lang="en-IE" smtClean="0"/>
              <a:t>‹#›</a:t>
            </a:fld>
            <a:endParaRPr lang="en-IE"/>
          </a:p>
        </p:txBody>
      </p:sp>
    </p:spTree>
    <p:extLst>
      <p:ext uri="{BB962C8B-B14F-4D97-AF65-F5344CB8AC3E}">
        <p14:creationId xmlns:p14="http://schemas.microsoft.com/office/powerpoint/2010/main" val="40283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E2D4-D6C0-4E66-8F93-9E4E3CD2FD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31E8C2AD-7937-4830-957D-1303C48CF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0C2DC4-B8B4-4363-80AE-458FC0C00A4C}"/>
              </a:ext>
            </a:extLst>
          </p:cNvPr>
          <p:cNvSpPr>
            <a:spLocks noGrp="1"/>
          </p:cNvSpPr>
          <p:nvPr>
            <p:ph type="dt" sz="half" idx="10"/>
          </p:nvPr>
        </p:nvSpPr>
        <p:spPr/>
        <p:txBody>
          <a:bodyPr/>
          <a:lstStyle/>
          <a:p>
            <a:fld id="{21074BA6-6905-45AC-BAD7-B509AE8F8394}" type="datetimeFigureOut">
              <a:rPr lang="en-IE" smtClean="0"/>
              <a:t>07/12/2018</a:t>
            </a:fld>
            <a:endParaRPr lang="en-IE"/>
          </a:p>
        </p:txBody>
      </p:sp>
      <p:sp>
        <p:nvSpPr>
          <p:cNvPr id="5" name="Footer Placeholder 4">
            <a:extLst>
              <a:ext uri="{FF2B5EF4-FFF2-40B4-BE49-F238E27FC236}">
                <a16:creationId xmlns:a16="http://schemas.microsoft.com/office/drawing/2014/main" id="{F95F4528-E6D5-4301-AB06-DE75F38CFCC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EC38067-1418-4AED-8C08-99F770A23076}"/>
              </a:ext>
            </a:extLst>
          </p:cNvPr>
          <p:cNvSpPr>
            <a:spLocks noGrp="1"/>
          </p:cNvSpPr>
          <p:nvPr>
            <p:ph type="sldNum" sz="quarter" idx="12"/>
          </p:nvPr>
        </p:nvSpPr>
        <p:spPr/>
        <p:txBody>
          <a:bodyPr/>
          <a:lstStyle/>
          <a:p>
            <a:fld id="{07FA527F-6FF0-48A8-80E4-8E0AFFEFD7E2}" type="slidenum">
              <a:rPr lang="en-IE" smtClean="0"/>
              <a:t>‹#›</a:t>
            </a:fld>
            <a:endParaRPr lang="en-IE"/>
          </a:p>
        </p:txBody>
      </p:sp>
    </p:spTree>
    <p:extLst>
      <p:ext uri="{BB962C8B-B14F-4D97-AF65-F5344CB8AC3E}">
        <p14:creationId xmlns:p14="http://schemas.microsoft.com/office/powerpoint/2010/main" val="248732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F611-72B0-4473-9B6B-036F19EB67C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B6DCE8C-8DF5-4972-9B7C-BEA95E993F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9F18DC6B-00D5-42C3-8AED-5885AE94A3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9700EC90-758D-4392-A3BD-0F973AD43DBC}"/>
              </a:ext>
            </a:extLst>
          </p:cNvPr>
          <p:cNvSpPr>
            <a:spLocks noGrp="1"/>
          </p:cNvSpPr>
          <p:nvPr>
            <p:ph type="dt" sz="half" idx="10"/>
          </p:nvPr>
        </p:nvSpPr>
        <p:spPr/>
        <p:txBody>
          <a:bodyPr/>
          <a:lstStyle/>
          <a:p>
            <a:fld id="{21074BA6-6905-45AC-BAD7-B509AE8F8394}" type="datetimeFigureOut">
              <a:rPr lang="en-IE" smtClean="0"/>
              <a:t>07/12/2018</a:t>
            </a:fld>
            <a:endParaRPr lang="en-IE"/>
          </a:p>
        </p:txBody>
      </p:sp>
      <p:sp>
        <p:nvSpPr>
          <p:cNvPr id="6" name="Footer Placeholder 5">
            <a:extLst>
              <a:ext uri="{FF2B5EF4-FFF2-40B4-BE49-F238E27FC236}">
                <a16:creationId xmlns:a16="http://schemas.microsoft.com/office/drawing/2014/main" id="{C0C4EB80-C92F-4CE4-9211-EC511859A91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EFB0AB8-56E0-4B9E-A0B4-CF061A96BF8D}"/>
              </a:ext>
            </a:extLst>
          </p:cNvPr>
          <p:cNvSpPr>
            <a:spLocks noGrp="1"/>
          </p:cNvSpPr>
          <p:nvPr>
            <p:ph type="sldNum" sz="quarter" idx="12"/>
          </p:nvPr>
        </p:nvSpPr>
        <p:spPr/>
        <p:txBody>
          <a:bodyPr/>
          <a:lstStyle/>
          <a:p>
            <a:fld id="{07FA527F-6FF0-48A8-80E4-8E0AFFEFD7E2}" type="slidenum">
              <a:rPr lang="en-IE" smtClean="0"/>
              <a:t>‹#›</a:t>
            </a:fld>
            <a:endParaRPr lang="en-IE"/>
          </a:p>
        </p:txBody>
      </p:sp>
    </p:spTree>
    <p:extLst>
      <p:ext uri="{BB962C8B-B14F-4D97-AF65-F5344CB8AC3E}">
        <p14:creationId xmlns:p14="http://schemas.microsoft.com/office/powerpoint/2010/main" val="218332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886A-6D9D-4FA5-9C82-458EE94D3A68}"/>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762102C-268F-4CA2-9F14-0AD24F67D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D88D3F-0705-4742-AC88-B9809C1398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B262172A-8557-4B2A-AED8-E53810E6C6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845F26-2BCD-4EFA-B4A8-F836BB7BBB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F8FF5C64-0444-48FF-A8F3-16B5F84EF7FC}"/>
              </a:ext>
            </a:extLst>
          </p:cNvPr>
          <p:cNvSpPr>
            <a:spLocks noGrp="1"/>
          </p:cNvSpPr>
          <p:nvPr>
            <p:ph type="dt" sz="half" idx="10"/>
          </p:nvPr>
        </p:nvSpPr>
        <p:spPr/>
        <p:txBody>
          <a:bodyPr/>
          <a:lstStyle/>
          <a:p>
            <a:fld id="{21074BA6-6905-45AC-BAD7-B509AE8F8394}" type="datetimeFigureOut">
              <a:rPr lang="en-IE" smtClean="0"/>
              <a:t>07/12/2018</a:t>
            </a:fld>
            <a:endParaRPr lang="en-IE"/>
          </a:p>
        </p:txBody>
      </p:sp>
      <p:sp>
        <p:nvSpPr>
          <p:cNvPr id="8" name="Footer Placeholder 7">
            <a:extLst>
              <a:ext uri="{FF2B5EF4-FFF2-40B4-BE49-F238E27FC236}">
                <a16:creationId xmlns:a16="http://schemas.microsoft.com/office/drawing/2014/main" id="{896C8FFF-5DA8-4CD1-A45C-30E1E21D8E80}"/>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86633460-16AC-4130-BD0F-BBCAC7913B87}"/>
              </a:ext>
            </a:extLst>
          </p:cNvPr>
          <p:cNvSpPr>
            <a:spLocks noGrp="1"/>
          </p:cNvSpPr>
          <p:nvPr>
            <p:ph type="sldNum" sz="quarter" idx="12"/>
          </p:nvPr>
        </p:nvSpPr>
        <p:spPr/>
        <p:txBody>
          <a:bodyPr/>
          <a:lstStyle/>
          <a:p>
            <a:fld id="{07FA527F-6FF0-48A8-80E4-8E0AFFEFD7E2}" type="slidenum">
              <a:rPr lang="en-IE" smtClean="0"/>
              <a:t>‹#›</a:t>
            </a:fld>
            <a:endParaRPr lang="en-IE"/>
          </a:p>
        </p:txBody>
      </p:sp>
    </p:spTree>
    <p:extLst>
      <p:ext uri="{BB962C8B-B14F-4D97-AF65-F5344CB8AC3E}">
        <p14:creationId xmlns:p14="http://schemas.microsoft.com/office/powerpoint/2010/main" val="329099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ED30-D041-4031-9C19-CAEC12DA9494}"/>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3742F467-3138-446D-A460-6B30142F22C2}"/>
              </a:ext>
            </a:extLst>
          </p:cNvPr>
          <p:cNvSpPr>
            <a:spLocks noGrp="1"/>
          </p:cNvSpPr>
          <p:nvPr>
            <p:ph type="dt" sz="half" idx="10"/>
          </p:nvPr>
        </p:nvSpPr>
        <p:spPr/>
        <p:txBody>
          <a:bodyPr/>
          <a:lstStyle/>
          <a:p>
            <a:fld id="{21074BA6-6905-45AC-BAD7-B509AE8F8394}" type="datetimeFigureOut">
              <a:rPr lang="en-IE" smtClean="0"/>
              <a:t>07/12/2018</a:t>
            </a:fld>
            <a:endParaRPr lang="en-IE"/>
          </a:p>
        </p:txBody>
      </p:sp>
      <p:sp>
        <p:nvSpPr>
          <p:cNvPr id="4" name="Footer Placeholder 3">
            <a:extLst>
              <a:ext uri="{FF2B5EF4-FFF2-40B4-BE49-F238E27FC236}">
                <a16:creationId xmlns:a16="http://schemas.microsoft.com/office/drawing/2014/main" id="{56172F8D-29B2-41ED-A837-23A0D6EADAB8}"/>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C81C4A4D-1B97-4B69-A76D-E3AB568F7D5B}"/>
              </a:ext>
            </a:extLst>
          </p:cNvPr>
          <p:cNvSpPr>
            <a:spLocks noGrp="1"/>
          </p:cNvSpPr>
          <p:nvPr>
            <p:ph type="sldNum" sz="quarter" idx="12"/>
          </p:nvPr>
        </p:nvSpPr>
        <p:spPr/>
        <p:txBody>
          <a:bodyPr/>
          <a:lstStyle/>
          <a:p>
            <a:fld id="{07FA527F-6FF0-48A8-80E4-8E0AFFEFD7E2}" type="slidenum">
              <a:rPr lang="en-IE" smtClean="0"/>
              <a:t>‹#›</a:t>
            </a:fld>
            <a:endParaRPr lang="en-IE"/>
          </a:p>
        </p:txBody>
      </p:sp>
    </p:spTree>
    <p:extLst>
      <p:ext uri="{BB962C8B-B14F-4D97-AF65-F5344CB8AC3E}">
        <p14:creationId xmlns:p14="http://schemas.microsoft.com/office/powerpoint/2010/main" val="275978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4345B-5E55-4F5A-89A5-F1FAAAD59165}"/>
              </a:ext>
            </a:extLst>
          </p:cNvPr>
          <p:cNvSpPr>
            <a:spLocks noGrp="1"/>
          </p:cNvSpPr>
          <p:nvPr>
            <p:ph type="dt" sz="half" idx="10"/>
          </p:nvPr>
        </p:nvSpPr>
        <p:spPr/>
        <p:txBody>
          <a:bodyPr/>
          <a:lstStyle/>
          <a:p>
            <a:fld id="{21074BA6-6905-45AC-BAD7-B509AE8F8394}" type="datetimeFigureOut">
              <a:rPr lang="en-IE" smtClean="0"/>
              <a:t>07/12/2018</a:t>
            </a:fld>
            <a:endParaRPr lang="en-IE"/>
          </a:p>
        </p:txBody>
      </p:sp>
      <p:sp>
        <p:nvSpPr>
          <p:cNvPr id="3" name="Footer Placeholder 2">
            <a:extLst>
              <a:ext uri="{FF2B5EF4-FFF2-40B4-BE49-F238E27FC236}">
                <a16:creationId xmlns:a16="http://schemas.microsoft.com/office/drawing/2014/main" id="{C7845F24-CB80-4897-916D-F026A5441772}"/>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78B34AD8-C6E9-4E37-909A-D7FC20A78E26}"/>
              </a:ext>
            </a:extLst>
          </p:cNvPr>
          <p:cNvSpPr>
            <a:spLocks noGrp="1"/>
          </p:cNvSpPr>
          <p:nvPr>
            <p:ph type="sldNum" sz="quarter" idx="12"/>
          </p:nvPr>
        </p:nvSpPr>
        <p:spPr/>
        <p:txBody>
          <a:bodyPr/>
          <a:lstStyle/>
          <a:p>
            <a:fld id="{07FA527F-6FF0-48A8-80E4-8E0AFFEFD7E2}" type="slidenum">
              <a:rPr lang="en-IE" smtClean="0"/>
              <a:t>‹#›</a:t>
            </a:fld>
            <a:endParaRPr lang="en-IE"/>
          </a:p>
        </p:txBody>
      </p:sp>
    </p:spTree>
    <p:extLst>
      <p:ext uri="{BB962C8B-B14F-4D97-AF65-F5344CB8AC3E}">
        <p14:creationId xmlns:p14="http://schemas.microsoft.com/office/powerpoint/2010/main" val="14317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A5D3-44D7-4599-BB19-C2941C5B1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F8C135A0-3A75-4FEB-AD90-875CDDC5D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7AC30D51-7D24-4912-A8B1-B92C1B06D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5BE060-4520-4F5C-A11D-C53A6D209253}"/>
              </a:ext>
            </a:extLst>
          </p:cNvPr>
          <p:cNvSpPr>
            <a:spLocks noGrp="1"/>
          </p:cNvSpPr>
          <p:nvPr>
            <p:ph type="dt" sz="half" idx="10"/>
          </p:nvPr>
        </p:nvSpPr>
        <p:spPr/>
        <p:txBody>
          <a:bodyPr/>
          <a:lstStyle/>
          <a:p>
            <a:fld id="{21074BA6-6905-45AC-BAD7-B509AE8F8394}" type="datetimeFigureOut">
              <a:rPr lang="en-IE" smtClean="0"/>
              <a:t>07/12/2018</a:t>
            </a:fld>
            <a:endParaRPr lang="en-IE"/>
          </a:p>
        </p:txBody>
      </p:sp>
      <p:sp>
        <p:nvSpPr>
          <p:cNvPr id="6" name="Footer Placeholder 5">
            <a:extLst>
              <a:ext uri="{FF2B5EF4-FFF2-40B4-BE49-F238E27FC236}">
                <a16:creationId xmlns:a16="http://schemas.microsoft.com/office/drawing/2014/main" id="{2D795EA6-3ABD-4943-8759-00F96D6778F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F460782-7E92-42C3-A514-C547C5CB1238}"/>
              </a:ext>
            </a:extLst>
          </p:cNvPr>
          <p:cNvSpPr>
            <a:spLocks noGrp="1"/>
          </p:cNvSpPr>
          <p:nvPr>
            <p:ph type="sldNum" sz="quarter" idx="12"/>
          </p:nvPr>
        </p:nvSpPr>
        <p:spPr/>
        <p:txBody>
          <a:bodyPr/>
          <a:lstStyle/>
          <a:p>
            <a:fld id="{07FA527F-6FF0-48A8-80E4-8E0AFFEFD7E2}" type="slidenum">
              <a:rPr lang="en-IE" smtClean="0"/>
              <a:t>‹#›</a:t>
            </a:fld>
            <a:endParaRPr lang="en-IE"/>
          </a:p>
        </p:txBody>
      </p:sp>
    </p:spTree>
    <p:extLst>
      <p:ext uri="{BB962C8B-B14F-4D97-AF65-F5344CB8AC3E}">
        <p14:creationId xmlns:p14="http://schemas.microsoft.com/office/powerpoint/2010/main" val="187761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A1FA-9FDD-458E-A46C-BC5294C55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09401F0E-A377-4D91-915A-5D6202F1A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1E0E7CCF-9A67-4FF4-8B47-CC9556889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13AA3F-DA14-45F4-A8A2-37ED4FE4CC24}"/>
              </a:ext>
            </a:extLst>
          </p:cNvPr>
          <p:cNvSpPr>
            <a:spLocks noGrp="1"/>
          </p:cNvSpPr>
          <p:nvPr>
            <p:ph type="dt" sz="half" idx="10"/>
          </p:nvPr>
        </p:nvSpPr>
        <p:spPr/>
        <p:txBody>
          <a:bodyPr/>
          <a:lstStyle/>
          <a:p>
            <a:fld id="{21074BA6-6905-45AC-BAD7-B509AE8F8394}" type="datetimeFigureOut">
              <a:rPr lang="en-IE" smtClean="0"/>
              <a:t>07/12/2018</a:t>
            </a:fld>
            <a:endParaRPr lang="en-IE"/>
          </a:p>
        </p:txBody>
      </p:sp>
      <p:sp>
        <p:nvSpPr>
          <p:cNvPr id="6" name="Footer Placeholder 5">
            <a:extLst>
              <a:ext uri="{FF2B5EF4-FFF2-40B4-BE49-F238E27FC236}">
                <a16:creationId xmlns:a16="http://schemas.microsoft.com/office/drawing/2014/main" id="{498CCC8E-35C2-4E4D-A42C-B3B0CA5A012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D5FEF05-9CA7-42B3-9674-D8DCAEFCEB51}"/>
              </a:ext>
            </a:extLst>
          </p:cNvPr>
          <p:cNvSpPr>
            <a:spLocks noGrp="1"/>
          </p:cNvSpPr>
          <p:nvPr>
            <p:ph type="sldNum" sz="quarter" idx="12"/>
          </p:nvPr>
        </p:nvSpPr>
        <p:spPr/>
        <p:txBody>
          <a:bodyPr/>
          <a:lstStyle/>
          <a:p>
            <a:fld id="{07FA527F-6FF0-48A8-80E4-8E0AFFEFD7E2}" type="slidenum">
              <a:rPr lang="en-IE" smtClean="0"/>
              <a:t>‹#›</a:t>
            </a:fld>
            <a:endParaRPr lang="en-IE"/>
          </a:p>
        </p:txBody>
      </p:sp>
    </p:spTree>
    <p:extLst>
      <p:ext uri="{BB962C8B-B14F-4D97-AF65-F5344CB8AC3E}">
        <p14:creationId xmlns:p14="http://schemas.microsoft.com/office/powerpoint/2010/main" val="1175837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CBCCD-8471-4BD3-95AA-9174B6570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A94430F-FD94-4FC3-8018-E7A8D44C54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E645D10-B3B3-4536-8691-54E3EB188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74BA6-6905-45AC-BAD7-B509AE8F8394}" type="datetimeFigureOut">
              <a:rPr lang="en-IE" smtClean="0"/>
              <a:t>07/12/2018</a:t>
            </a:fld>
            <a:endParaRPr lang="en-IE"/>
          </a:p>
        </p:txBody>
      </p:sp>
      <p:sp>
        <p:nvSpPr>
          <p:cNvPr id="5" name="Footer Placeholder 4">
            <a:extLst>
              <a:ext uri="{FF2B5EF4-FFF2-40B4-BE49-F238E27FC236}">
                <a16:creationId xmlns:a16="http://schemas.microsoft.com/office/drawing/2014/main" id="{17B6AB7F-74C5-4F9A-9D5D-6D81B1992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089B8752-A96E-4286-B0BE-B9441ABDB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A527F-6FF0-48A8-80E4-8E0AFFEFD7E2}" type="slidenum">
              <a:rPr lang="en-IE" smtClean="0"/>
              <a:t>‹#›</a:t>
            </a:fld>
            <a:endParaRPr lang="en-IE"/>
          </a:p>
        </p:txBody>
      </p:sp>
    </p:spTree>
    <p:extLst>
      <p:ext uri="{BB962C8B-B14F-4D97-AF65-F5344CB8AC3E}">
        <p14:creationId xmlns:p14="http://schemas.microsoft.com/office/powerpoint/2010/main" val="850841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visj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ear/python-twit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F736-8350-406A-AD49-0EEB6A70172A}"/>
              </a:ext>
            </a:extLst>
          </p:cNvPr>
          <p:cNvSpPr>
            <a:spLocks noGrp="1"/>
          </p:cNvSpPr>
          <p:nvPr>
            <p:ph type="ctrTitle"/>
          </p:nvPr>
        </p:nvSpPr>
        <p:spPr/>
        <p:txBody>
          <a:bodyPr/>
          <a:lstStyle/>
          <a:p>
            <a:r>
              <a:rPr lang="en-IE" dirty="0"/>
              <a:t>Social media and Graphs</a:t>
            </a:r>
          </a:p>
        </p:txBody>
      </p:sp>
      <p:sp>
        <p:nvSpPr>
          <p:cNvPr id="3" name="Subtitle 2">
            <a:extLst>
              <a:ext uri="{FF2B5EF4-FFF2-40B4-BE49-F238E27FC236}">
                <a16:creationId xmlns:a16="http://schemas.microsoft.com/office/drawing/2014/main" id="{EE7524A8-8B90-4AB2-8B88-186BA05BC45B}"/>
              </a:ext>
            </a:extLst>
          </p:cNvPr>
          <p:cNvSpPr>
            <a:spLocks noGrp="1"/>
          </p:cNvSpPr>
          <p:nvPr>
            <p:ph type="subTitle" idx="1"/>
          </p:nvPr>
        </p:nvSpPr>
        <p:spPr/>
        <p:txBody>
          <a:bodyPr/>
          <a:lstStyle/>
          <a:p>
            <a:r>
              <a:rPr lang="en-IE" dirty="0" err="1"/>
              <a:t>Dr.</a:t>
            </a:r>
            <a:r>
              <a:rPr lang="en-IE" dirty="0"/>
              <a:t> Kyle Goslin</a:t>
            </a:r>
          </a:p>
        </p:txBody>
      </p:sp>
    </p:spTree>
    <p:extLst>
      <p:ext uri="{BB962C8B-B14F-4D97-AF65-F5344CB8AC3E}">
        <p14:creationId xmlns:p14="http://schemas.microsoft.com/office/powerpoint/2010/main" val="350416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C902-C20D-410D-81C4-C74415A8B34D}"/>
              </a:ext>
            </a:extLst>
          </p:cNvPr>
          <p:cNvSpPr>
            <a:spLocks noGrp="1"/>
          </p:cNvSpPr>
          <p:nvPr>
            <p:ph type="title"/>
          </p:nvPr>
        </p:nvSpPr>
        <p:spPr/>
        <p:txBody>
          <a:bodyPr/>
          <a:lstStyle/>
          <a:p>
            <a:r>
              <a:rPr lang="en-IE" dirty="0"/>
              <a:t>Searching Twitter (3/3)</a:t>
            </a:r>
          </a:p>
        </p:txBody>
      </p:sp>
      <p:sp>
        <p:nvSpPr>
          <p:cNvPr id="3" name="Content Placeholder 2">
            <a:extLst>
              <a:ext uri="{FF2B5EF4-FFF2-40B4-BE49-F238E27FC236}">
                <a16:creationId xmlns:a16="http://schemas.microsoft.com/office/drawing/2014/main" id="{84984D8D-D9FE-4FEE-BDBD-64859799CBFF}"/>
              </a:ext>
            </a:extLst>
          </p:cNvPr>
          <p:cNvSpPr>
            <a:spLocks noGrp="1"/>
          </p:cNvSpPr>
          <p:nvPr>
            <p:ph idx="1"/>
          </p:nvPr>
        </p:nvSpPr>
        <p:spPr/>
        <p:txBody>
          <a:bodyPr>
            <a:normAutofit fontScale="40000" lnSpcReduction="20000"/>
          </a:bodyPr>
          <a:lstStyle/>
          <a:p>
            <a:pPr marL="0" indent="0">
              <a:buNone/>
            </a:pPr>
            <a:r>
              <a:rPr lang="en-IE" dirty="0"/>
              <a:t>def </a:t>
            </a:r>
            <a:r>
              <a:rPr lang="en-IE" dirty="0" err="1"/>
              <a:t>searchTwiter</a:t>
            </a:r>
            <a:r>
              <a:rPr lang="en-IE" dirty="0"/>
              <a:t>(q):    </a:t>
            </a:r>
          </a:p>
          <a:p>
            <a:pPr marL="0" indent="0">
              <a:buNone/>
            </a:pPr>
            <a:r>
              <a:rPr lang="en-IE" dirty="0"/>
              <a:t>    </a:t>
            </a:r>
            <a:r>
              <a:rPr lang="en-IE" dirty="0" err="1"/>
              <a:t>countscore</a:t>
            </a:r>
            <a:r>
              <a:rPr lang="en-IE" dirty="0"/>
              <a:t> = 0</a:t>
            </a:r>
          </a:p>
          <a:p>
            <a:pPr marL="0" indent="0">
              <a:buNone/>
            </a:pPr>
            <a:r>
              <a:rPr lang="en-IE" dirty="0"/>
              <a:t>       </a:t>
            </a:r>
          </a:p>
          <a:p>
            <a:pPr marL="0" indent="0">
              <a:buNone/>
            </a:pPr>
            <a:r>
              <a:rPr lang="en-IE" dirty="0"/>
              <a:t>    </a:t>
            </a:r>
            <a:r>
              <a:rPr lang="en-IE" sz="4300" dirty="0"/>
              <a:t>results = </a:t>
            </a:r>
            <a:r>
              <a:rPr lang="en-IE" sz="4300" dirty="0" err="1"/>
              <a:t>api.GetSearch</a:t>
            </a:r>
            <a:r>
              <a:rPr lang="en-IE" sz="4300" dirty="0"/>
              <a:t>(</a:t>
            </a:r>
            <a:r>
              <a:rPr lang="en-IE" sz="4300" dirty="0" err="1"/>
              <a:t>raw_query</a:t>
            </a:r>
            <a:r>
              <a:rPr lang="en-IE" sz="4300" dirty="0"/>
              <a:t>="q="+str(q)+"&amp;</a:t>
            </a:r>
            <a:r>
              <a:rPr lang="en-IE" sz="4300" dirty="0" err="1"/>
              <a:t>result_type</a:t>
            </a:r>
            <a:r>
              <a:rPr lang="en-IE" sz="4300" dirty="0"/>
              <a:t>=</a:t>
            </a:r>
            <a:r>
              <a:rPr lang="en-IE" sz="4300" dirty="0" err="1"/>
              <a:t>recent&amp;since</a:t>
            </a:r>
            <a:r>
              <a:rPr lang="en-IE" sz="4300" dirty="0"/>
              <a:t>=2014-07-19&amp;count=100")   </a:t>
            </a:r>
          </a:p>
          <a:p>
            <a:pPr marL="0" indent="0">
              <a:buNone/>
            </a:pPr>
            <a:endParaRPr lang="en-IE" sz="4300" dirty="0"/>
          </a:p>
          <a:p>
            <a:pPr marL="0" indent="0">
              <a:buNone/>
            </a:pPr>
            <a:r>
              <a:rPr lang="en-IE" dirty="0"/>
              <a:t>    keywords = list()</a:t>
            </a:r>
          </a:p>
          <a:p>
            <a:pPr marL="0" indent="0">
              <a:buNone/>
            </a:pPr>
            <a:r>
              <a:rPr lang="en-IE" dirty="0"/>
              <a:t>    </a:t>
            </a:r>
            <a:r>
              <a:rPr lang="en-IE" dirty="0" err="1"/>
              <a:t>keywords.append</a:t>
            </a:r>
            <a:r>
              <a:rPr lang="en-IE" dirty="0"/>
              <a:t>('range ')</a:t>
            </a:r>
          </a:p>
          <a:p>
            <a:pPr marL="0" indent="0">
              <a:buNone/>
            </a:pPr>
            <a:r>
              <a:rPr lang="en-IE" dirty="0"/>
              <a:t>    </a:t>
            </a:r>
            <a:r>
              <a:rPr lang="en-IE" dirty="0" err="1"/>
              <a:t>keywords.append</a:t>
            </a:r>
            <a:r>
              <a:rPr lang="en-IE" dirty="0"/>
              <a:t>('products ')</a:t>
            </a:r>
          </a:p>
          <a:p>
            <a:pPr marL="0" indent="0">
              <a:buNone/>
            </a:pPr>
            <a:r>
              <a:rPr lang="en-IE" dirty="0"/>
              <a:t>    </a:t>
            </a:r>
            <a:r>
              <a:rPr lang="en-IE" dirty="0" err="1"/>
              <a:t>keywords.append</a:t>
            </a:r>
            <a:r>
              <a:rPr lang="en-IE" dirty="0"/>
              <a:t>('order ')</a:t>
            </a:r>
          </a:p>
          <a:p>
            <a:pPr marL="0" indent="0">
              <a:buNone/>
            </a:pPr>
            <a:r>
              <a:rPr lang="en-IE" dirty="0"/>
              <a:t>    </a:t>
            </a:r>
            <a:r>
              <a:rPr lang="en-IE" dirty="0" err="1"/>
              <a:t>keywords.append</a:t>
            </a:r>
            <a:r>
              <a:rPr lang="en-IE" dirty="0"/>
              <a:t>('shipping ')</a:t>
            </a:r>
          </a:p>
          <a:p>
            <a:pPr marL="0" indent="0">
              <a:buNone/>
            </a:pPr>
            <a:r>
              <a:rPr lang="en-IE" dirty="0"/>
              <a:t>    </a:t>
            </a:r>
            <a:r>
              <a:rPr lang="en-IE" dirty="0" err="1"/>
              <a:t>keywords.append</a:t>
            </a:r>
            <a:r>
              <a:rPr lang="en-IE" dirty="0"/>
              <a:t>('shipped ')</a:t>
            </a:r>
          </a:p>
          <a:p>
            <a:pPr marL="0" indent="0">
              <a:buNone/>
            </a:pPr>
            <a:r>
              <a:rPr lang="en-IE" dirty="0"/>
              <a:t>    </a:t>
            </a:r>
            <a:r>
              <a:rPr lang="en-IE" dirty="0" err="1"/>
              <a:t>keywords.append</a:t>
            </a:r>
            <a:r>
              <a:rPr lang="en-IE" dirty="0"/>
              <a:t>('win ')</a:t>
            </a:r>
          </a:p>
          <a:p>
            <a:pPr marL="0" indent="0">
              <a:buNone/>
            </a:pPr>
            <a:r>
              <a:rPr lang="en-IE" dirty="0"/>
              <a:t>    </a:t>
            </a:r>
            <a:r>
              <a:rPr lang="en-IE" dirty="0" err="1"/>
              <a:t>keywords.append</a:t>
            </a:r>
            <a:r>
              <a:rPr lang="en-IE" dirty="0"/>
              <a:t>('book ')</a:t>
            </a:r>
          </a:p>
          <a:p>
            <a:pPr marL="0" indent="0">
              <a:buNone/>
            </a:pPr>
            <a:r>
              <a:rPr lang="en-IE" dirty="0"/>
              <a:t>    </a:t>
            </a:r>
          </a:p>
          <a:p>
            <a:pPr marL="0" indent="0">
              <a:buNone/>
            </a:pPr>
            <a:r>
              <a:rPr lang="en-IE" dirty="0"/>
              <a:t>  </a:t>
            </a:r>
          </a:p>
          <a:p>
            <a:pPr marL="0" indent="0">
              <a:buNone/>
            </a:pPr>
            <a:endParaRPr lang="en-IE" dirty="0"/>
          </a:p>
          <a:p>
            <a:pPr marL="0" indent="0">
              <a:buNone/>
            </a:pPr>
            <a:r>
              <a:rPr lang="en-IE" dirty="0"/>
              <a:t>    </a:t>
            </a:r>
            <a:r>
              <a:rPr lang="en-IE" dirty="0" err="1"/>
              <a:t>js</a:t>
            </a:r>
            <a:r>
              <a:rPr lang="en-IE" dirty="0"/>
              <a:t> = str(results)</a:t>
            </a:r>
          </a:p>
        </p:txBody>
      </p:sp>
    </p:spTree>
    <p:extLst>
      <p:ext uri="{BB962C8B-B14F-4D97-AF65-F5344CB8AC3E}">
        <p14:creationId xmlns:p14="http://schemas.microsoft.com/office/powerpoint/2010/main" val="23167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776F-6956-4908-A4F4-C30A1DA048EC}"/>
              </a:ext>
            </a:extLst>
          </p:cNvPr>
          <p:cNvSpPr>
            <a:spLocks noGrp="1"/>
          </p:cNvSpPr>
          <p:nvPr>
            <p:ph type="title"/>
          </p:nvPr>
        </p:nvSpPr>
        <p:spPr/>
        <p:txBody>
          <a:bodyPr/>
          <a:lstStyle/>
          <a:p>
            <a:r>
              <a:rPr lang="en-IE" dirty="0"/>
              <a:t>Searching Twitter (3/3)</a:t>
            </a:r>
          </a:p>
        </p:txBody>
      </p:sp>
      <p:sp>
        <p:nvSpPr>
          <p:cNvPr id="3" name="Content Placeholder 2">
            <a:extLst>
              <a:ext uri="{FF2B5EF4-FFF2-40B4-BE49-F238E27FC236}">
                <a16:creationId xmlns:a16="http://schemas.microsoft.com/office/drawing/2014/main" id="{F9B16C11-EA97-4789-AD44-60077B3BD14F}"/>
              </a:ext>
            </a:extLst>
          </p:cNvPr>
          <p:cNvSpPr>
            <a:spLocks noGrp="1"/>
          </p:cNvSpPr>
          <p:nvPr>
            <p:ph idx="1"/>
          </p:nvPr>
        </p:nvSpPr>
        <p:spPr/>
        <p:txBody>
          <a:bodyPr>
            <a:normAutofit fontScale="40000" lnSpcReduction="20000"/>
          </a:bodyPr>
          <a:lstStyle/>
          <a:p>
            <a:pPr marL="0" indent="0">
              <a:buNone/>
            </a:pPr>
            <a:endParaRPr lang="en-IE" dirty="0"/>
          </a:p>
          <a:p>
            <a:pPr marL="0" indent="0">
              <a:buNone/>
            </a:pPr>
            <a:r>
              <a:rPr lang="en-IE" dirty="0"/>
              <a:t>    f = open('searchtestoutput.txt', 'w')</a:t>
            </a:r>
          </a:p>
          <a:p>
            <a:pPr marL="0" indent="0">
              <a:buNone/>
            </a:pPr>
            <a:r>
              <a:rPr lang="en-IE" dirty="0"/>
              <a:t>    for xx in results:</a:t>
            </a:r>
          </a:p>
          <a:p>
            <a:pPr marL="0" indent="0">
              <a:buNone/>
            </a:pPr>
            <a:r>
              <a:rPr lang="en-IE" dirty="0"/>
              <a:t>       </a:t>
            </a:r>
          </a:p>
          <a:p>
            <a:pPr marL="0" indent="0">
              <a:buNone/>
            </a:pPr>
            <a:r>
              <a:rPr lang="en-IE" dirty="0"/>
              <a:t>       </a:t>
            </a:r>
          </a:p>
          <a:p>
            <a:pPr marL="0" indent="0">
              <a:buNone/>
            </a:pPr>
            <a:r>
              <a:rPr lang="en-IE" dirty="0"/>
              <a:t>        </a:t>
            </a:r>
            <a:r>
              <a:rPr lang="en-IE" dirty="0" err="1"/>
              <a:t>tx</a:t>
            </a:r>
            <a:r>
              <a:rPr lang="en-IE" dirty="0"/>
              <a:t> = </a:t>
            </a:r>
            <a:r>
              <a:rPr lang="en-IE" dirty="0" err="1"/>
              <a:t>xx.text.encode</a:t>
            </a:r>
            <a:r>
              <a:rPr lang="en-IE" dirty="0"/>
              <a:t>("ascii", errors='ignore').lower()</a:t>
            </a:r>
          </a:p>
          <a:p>
            <a:pPr marL="0" indent="0">
              <a:buNone/>
            </a:pPr>
            <a:r>
              <a:rPr lang="en-IE" dirty="0"/>
              <a:t>        </a:t>
            </a:r>
            <a:r>
              <a:rPr lang="en-IE" dirty="0" err="1"/>
              <a:t>f.write</a:t>
            </a:r>
            <a:r>
              <a:rPr lang="en-IE" dirty="0"/>
              <a:t>(str(</a:t>
            </a:r>
            <a:r>
              <a:rPr lang="en-IE" dirty="0" err="1"/>
              <a:t>tx</a:t>
            </a:r>
            <a:r>
              <a:rPr lang="en-IE" dirty="0"/>
              <a:t>) + '\n')</a:t>
            </a:r>
          </a:p>
          <a:p>
            <a:pPr marL="0" indent="0">
              <a:buNone/>
            </a:pPr>
            <a:r>
              <a:rPr lang="en-IE" dirty="0"/>
              <a:t>        </a:t>
            </a:r>
          </a:p>
          <a:p>
            <a:pPr marL="0" indent="0">
              <a:buNone/>
            </a:pPr>
            <a:r>
              <a:rPr lang="en-IE" dirty="0"/>
              <a:t>        for key in keywords:</a:t>
            </a:r>
          </a:p>
          <a:p>
            <a:pPr marL="0" indent="0">
              <a:buNone/>
            </a:pPr>
            <a:r>
              <a:rPr lang="en-IE" dirty="0"/>
              <a:t>            if key in str(</a:t>
            </a:r>
            <a:r>
              <a:rPr lang="en-IE" dirty="0" err="1"/>
              <a:t>tx</a:t>
            </a:r>
            <a:r>
              <a:rPr lang="en-IE" dirty="0"/>
              <a:t>).lower():</a:t>
            </a:r>
          </a:p>
          <a:p>
            <a:pPr marL="0" indent="0">
              <a:buNone/>
            </a:pPr>
            <a:r>
              <a:rPr lang="en-IE" dirty="0"/>
              <a:t>               </a:t>
            </a:r>
            <a:r>
              <a:rPr lang="en-IE" dirty="0" err="1"/>
              <a:t>countscore</a:t>
            </a:r>
            <a:r>
              <a:rPr lang="en-IE" dirty="0"/>
              <a:t> = </a:t>
            </a:r>
            <a:r>
              <a:rPr lang="en-IE" dirty="0" err="1"/>
              <a:t>countscore</a:t>
            </a:r>
            <a:r>
              <a:rPr lang="en-IE" dirty="0"/>
              <a:t> + 1</a:t>
            </a:r>
          </a:p>
          <a:p>
            <a:pPr marL="0" indent="0">
              <a:buNone/>
            </a:pPr>
            <a:r>
              <a:rPr lang="en-IE" dirty="0"/>
              <a:t>        </a:t>
            </a:r>
          </a:p>
          <a:p>
            <a:pPr marL="0" indent="0">
              <a:buNone/>
            </a:pPr>
            <a:endParaRPr lang="en-IE" dirty="0"/>
          </a:p>
          <a:p>
            <a:pPr marL="0" indent="0">
              <a:buNone/>
            </a:pPr>
            <a:r>
              <a:rPr lang="en-IE" dirty="0"/>
              <a:t>    </a:t>
            </a:r>
            <a:r>
              <a:rPr lang="en-IE" dirty="0" err="1"/>
              <a:t>f.close</a:t>
            </a:r>
            <a:r>
              <a:rPr lang="en-IE" dirty="0"/>
              <a:t>()</a:t>
            </a:r>
          </a:p>
          <a:p>
            <a:pPr marL="0" indent="0">
              <a:buNone/>
            </a:pPr>
            <a:r>
              <a:rPr lang="en-IE" dirty="0"/>
              <a:t>    return </a:t>
            </a:r>
            <a:r>
              <a:rPr lang="en-IE" dirty="0" err="1"/>
              <a:t>countscore</a:t>
            </a:r>
            <a:endParaRPr lang="en-IE" dirty="0"/>
          </a:p>
          <a:p>
            <a:pPr marL="0" indent="0">
              <a:buNone/>
            </a:pPr>
            <a:r>
              <a:rPr lang="en-IE" dirty="0"/>
              <a:t>    </a:t>
            </a:r>
          </a:p>
          <a:p>
            <a:pPr marL="0" indent="0">
              <a:buNone/>
            </a:pPr>
            <a:r>
              <a:rPr lang="en-IE" dirty="0"/>
              <a:t>print(</a:t>
            </a:r>
            <a:r>
              <a:rPr lang="en-IE" dirty="0" err="1"/>
              <a:t>searchTwiter</a:t>
            </a:r>
            <a:r>
              <a:rPr lang="en-IE" dirty="0"/>
              <a:t>("</a:t>
            </a:r>
            <a:r>
              <a:rPr lang="en-IE" dirty="0" err="1"/>
              <a:t>cordiallyinvited</a:t>
            </a:r>
            <a:r>
              <a:rPr lang="en-IE" dirty="0"/>
              <a:t>")) </a:t>
            </a:r>
          </a:p>
        </p:txBody>
      </p:sp>
    </p:spTree>
    <p:extLst>
      <p:ext uri="{BB962C8B-B14F-4D97-AF65-F5344CB8AC3E}">
        <p14:creationId xmlns:p14="http://schemas.microsoft.com/office/powerpoint/2010/main" val="389278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60C5-7227-4C69-A630-F3EC8A65BB90}"/>
              </a:ext>
            </a:extLst>
          </p:cNvPr>
          <p:cNvSpPr>
            <a:spLocks noGrp="1"/>
          </p:cNvSpPr>
          <p:nvPr>
            <p:ph type="title"/>
          </p:nvPr>
        </p:nvSpPr>
        <p:spPr/>
        <p:txBody>
          <a:bodyPr/>
          <a:lstStyle/>
          <a:p>
            <a:r>
              <a:rPr lang="en-IE" dirty="0"/>
              <a:t>Metrics of importance</a:t>
            </a:r>
          </a:p>
        </p:txBody>
      </p:sp>
      <p:sp>
        <p:nvSpPr>
          <p:cNvPr id="3" name="Content Placeholder 2">
            <a:extLst>
              <a:ext uri="{FF2B5EF4-FFF2-40B4-BE49-F238E27FC236}">
                <a16:creationId xmlns:a16="http://schemas.microsoft.com/office/drawing/2014/main" id="{FDB7AA64-C113-48C1-A2C3-038270814BED}"/>
              </a:ext>
            </a:extLst>
          </p:cNvPr>
          <p:cNvSpPr>
            <a:spLocks noGrp="1"/>
          </p:cNvSpPr>
          <p:nvPr>
            <p:ph idx="1"/>
          </p:nvPr>
        </p:nvSpPr>
        <p:spPr/>
        <p:txBody>
          <a:bodyPr/>
          <a:lstStyle/>
          <a:p>
            <a:r>
              <a:rPr lang="en-IE" dirty="0"/>
              <a:t>When working with social data, our metrics to identify if a piece of text is useful to us or not is different to other approaches such as TF-IDF.</a:t>
            </a:r>
          </a:p>
          <a:p>
            <a:r>
              <a:rPr lang="en-IE" dirty="0"/>
              <a:t>The “freshness” of the text plays a role, the timestamp can be used as a filter to get tweets in a time window of 10 mins, 20 mins, etc. After a period of maybe 12 hours the text may no longer be relevant.</a:t>
            </a:r>
          </a:p>
          <a:p>
            <a:r>
              <a:rPr lang="en-IE" dirty="0"/>
              <a:t>The number interactions a tweet can have also plays a role to identify the important of a tweet. The high the comments, likes etc, the higher ranked the text should be.</a:t>
            </a:r>
          </a:p>
        </p:txBody>
      </p:sp>
    </p:spTree>
    <p:extLst>
      <p:ext uri="{BB962C8B-B14F-4D97-AF65-F5344CB8AC3E}">
        <p14:creationId xmlns:p14="http://schemas.microsoft.com/office/powerpoint/2010/main" val="300209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F6E7-7A0A-46DB-887A-B17A91EE7665}"/>
              </a:ext>
            </a:extLst>
          </p:cNvPr>
          <p:cNvSpPr>
            <a:spLocks noGrp="1"/>
          </p:cNvSpPr>
          <p:nvPr>
            <p:ph type="title"/>
          </p:nvPr>
        </p:nvSpPr>
        <p:spPr/>
        <p:txBody>
          <a:bodyPr/>
          <a:lstStyle/>
          <a:p>
            <a:r>
              <a:rPr lang="en-IE" dirty="0" err="1"/>
              <a:t>VisJS</a:t>
            </a:r>
            <a:endParaRPr lang="en-IE" dirty="0"/>
          </a:p>
        </p:txBody>
      </p:sp>
      <p:sp>
        <p:nvSpPr>
          <p:cNvPr id="3" name="Content Placeholder 2">
            <a:extLst>
              <a:ext uri="{FF2B5EF4-FFF2-40B4-BE49-F238E27FC236}">
                <a16:creationId xmlns:a16="http://schemas.microsoft.com/office/drawing/2014/main" id="{F090DB26-D0FA-4E95-80A5-B653DB0E3053}"/>
              </a:ext>
            </a:extLst>
          </p:cNvPr>
          <p:cNvSpPr>
            <a:spLocks noGrp="1"/>
          </p:cNvSpPr>
          <p:nvPr>
            <p:ph idx="1"/>
          </p:nvPr>
        </p:nvSpPr>
        <p:spPr/>
        <p:txBody>
          <a:bodyPr/>
          <a:lstStyle/>
          <a:p>
            <a:r>
              <a:rPr lang="en-IE" dirty="0"/>
              <a:t>Link: </a:t>
            </a:r>
            <a:r>
              <a:rPr lang="en-IE" dirty="0">
                <a:hlinkClick r:id="rId2"/>
              </a:rPr>
              <a:t>http://visjs.org</a:t>
            </a:r>
            <a:endParaRPr lang="en-IE" dirty="0"/>
          </a:p>
          <a:p>
            <a:r>
              <a:rPr lang="en-IE" dirty="0"/>
              <a:t>Installation: Zip file download</a:t>
            </a:r>
          </a:p>
          <a:p>
            <a:r>
              <a:rPr lang="en-IE" dirty="0"/>
              <a:t>Folder: </a:t>
            </a:r>
            <a:r>
              <a:rPr lang="fr-FR" dirty="0"/>
              <a:t>vis-4.21.0\vis-4.21.0\</a:t>
            </a:r>
            <a:r>
              <a:rPr lang="fr-FR" dirty="0" err="1"/>
              <a:t>examples</a:t>
            </a:r>
            <a:r>
              <a:rPr lang="fr-FR" dirty="0"/>
              <a:t>\network\</a:t>
            </a:r>
            <a:r>
              <a:rPr lang="fr-FR" dirty="0" err="1"/>
              <a:t>exampleApplications</a:t>
            </a:r>
            <a:endParaRPr lang="fr-FR" dirty="0"/>
          </a:p>
          <a:p>
            <a:r>
              <a:rPr lang="en-IE" dirty="0"/>
              <a:t>lesMiserables.html</a:t>
            </a:r>
          </a:p>
        </p:txBody>
      </p:sp>
    </p:spTree>
    <p:extLst>
      <p:ext uri="{BB962C8B-B14F-4D97-AF65-F5344CB8AC3E}">
        <p14:creationId xmlns:p14="http://schemas.microsoft.com/office/powerpoint/2010/main" val="108276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90A3-2597-4194-ABF1-7582CC146A23}"/>
              </a:ext>
            </a:extLst>
          </p:cNvPr>
          <p:cNvSpPr>
            <a:spLocks noGrp="1"/>
          </p:cNvSpPr>
          <p:nvPr>
            <p:ph type="title"/>
          </p:nvPr>
        </p:nvSpPr>
        <p:spPr/>
        <p:txBody>
          <a:bodyPr/>
          <a:lstStyle/>
          <a:p>
            <a:r>
              <a:rPr lang="en-IE" dirty="0"/>
              <a:t>Network Graph</a:t>
            </a:r>
          </a:p>
        </p:txBody>
      </p:sp>
      <p:sp>
        <p:nvSpPr>
          <p:cNvPr id="3" name="Content Placeholder 2">
            <a:extLst>
              <a:ext uri="{FF2B5EF4-FFF2-40B4-BE49-F238E27FC236}">
                <a16:creationId xmlns:a16="http://schemas.microsoft.com/office/drawing/2014/main" id="{EA98CA98-B48C-4160-B862-E5CC2328092C}"/>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18E83E49-7650-415D-A2C8-D0D4701B30FF}"/>
              </a:ext>
            </a:extLst>
          </p:cNvPr>
          <p:cNvPicPr>
            <a:picLocks noChangeAspect="1"/>
          </p:cNvPicPr>
          <p:nvPr/>
        </p:nvPicPr>
        <p:blipFill>
          <a:blip r:embed="rId2"/>
          <a:stretch>
            <a:fillRect/>
          </a:stretch>
        </p:blipFill>
        <p:spPr>
          <a:xfrm>
            <a:off x="838200" y="1522250"/>
            <a:ext cx="9892541" cy="4958087"/>
          </a:xfrm>
          <a:prstGeom prst="rect">
            <a:avLst/>
          </a:prstGeom>
        </p:spPr>
      </p:pic>
    </p:spTree>
    <p:extLst>
      <p:ext uri="{BB962C8B-B14F-4D97-AF65-F5344CB8AC3E}">
        <p14:creationId xmlns:p14="http://schemas.microsoft.com/office/powerpoint/2010/main" val="369053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961F-6CCD-49CF-BE49-473481EE3767}"/>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1A48A304-818C-4B45-A1E7-6BBAA51F8570}"/>
              </a:ext>
            </a:extLst>
          </p:cNvPr>
          <p:cNvSpPr>
            <a:spLocks noGrp="1"/>
          </p:cNvSpPr>
          <p:nvPr>
            <p:ph idx="1"/>
          </p:nvPr>
        </p:nvSpPr>
        <p:spPr/>
        <p:txBody>
          <a:bodyPr/>
          <a:lstStyle/>
          <a:p>
            <a:r>
              <a:rPr lang="en-IE" dirty="0"/>
              <a:t>This graph contains two core components, the nodes and edges.</a:t>
            </a:r>
          </a:p>
          <a:p>
            <a:r>
              <a:rPr lang="en-IE" dirty="0"/>
              <a:t>When viewing any visualisation such as this example, we want to look for the pattern in the source code to see how the nodes and edges are being created.</a:t>
            </a:r>
          </a:p>
          <a:p>
            <a:r>
              <a:rPr lang="en-IE" dirty="0"/>
              <a:t>Once we figure out how it is created, we can then use Python to replicate this process for live real data.</a:t>
            </a:r>
          </a:p>
        </p:txBody>
      </p:sp>
    </p:spTree>
    <p:extLst>
      <p:ext uri="{BB962C8B-B14F-4D97-AF65-F5344CB8AC3E}">
        <p14:creationId xmlns:p14="http://schemas.microsoft.com/office/powerpoint/2010/main" val="357132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2A8A-2898-46C3-B300-BFBB89448DF5}"/>
              </a:ext>
            </a:extLst>
          </p:cNvPr>
          <p:cNvSpPr>
            <a:spLocks noGrp="1"/>
          </p:cNvSpPr>
          <p:nvPr>
            <p:ph type="title"/>
          </p:nvPr>
        </p:nvSpPr>
        <p:spPr/>
        <p:txBody>
          <a:bodyPr/>
          <a:lstStyle/>
          <a:p>
            <a:r>
              <a:rPr lang="en-IE" dirty="0"/>
              <a:t>Nodes</a:t>
            </a:r>
          </a:p>
        </p:txBody>
      </p:sp>
      <p:sp>
        <p:nvSpPr>
          <p:cNvPr id="3" name="Content Placeholder 2">
            <a:extLst>
              <a:ext uri="{FF2B5EF4-FFF2-40B4-BE49-F238E27FC236}">
                <a16:creationId xmlns:a16="http://schemas.microsoft.com/office/drawing/2014/main" id="{D3C32CFE-DFE5-4FF7-8591-725265F49F2F}"/>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0448DEBA-A414-4500-B6E4-ECAFB5F041E0}"/>
              </a:ext>
            </a:extLst>
          </p:cNvPr>
          <p:cNvPicPr>
            <a:picLocks noChangeAspect="1"/>
          </p:cNvPicPr>
          <p:nvPr/>
        </p:nvPicPr>
        <p:blipFill>
          <a:blip r:embed="rId2"/>
          <a:stretch>
            <a:fillRect/>
          </a:stretch>
        </p:blipFill>
        <p:spPr>
          <a:xfrm>
            <a:off x="838200" y="1825625"/>
            <a:ext cx="10716705" cy="4884725"/>
          </a:xfrm>
          <a:prstGeom prst="rect">
            <a:avLst/>
          </a:prstGeom>
        </p:spPr>
      </p:pic>
    </p:spTree>
    <p:extLst>
      <p:ext uri="{BB962C8B-B14F-4D97-AF65-F5344CB8AC3E}">
        <p14:creationId xmlns:p14="http://schemas.microsoft.com/office/powerpoint/2010/main" val="2383077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B9AA-A975-416F-BB57-F70F4BB0E106}"/>
              </a:ext>
            </a:extLst>
          </p:cNvPr>
          <p:cNvSpPr>
            <a:spLocks noGrp="1"/>
          </p:cNvSpPr>
          <p:nvPr>
            <p:ph type="title"/>
          </p:nvPr>
        </p:nvSpPr>
        <p:spPr/>
        <p:txBody>
          <a:bodyPr/>
          <a:lstStyle/>
          <a:p>
            <a:r>
              <a:rPr lang="en-IE" dirty="0"/>
              <a:t>Edges – Links between the nodes</a:t>
            </a:r>
          </a:p>
        </p:txBody>
      </p:sp>
      <p:pic>
        <p:nvPicPr>
          <p:cNvPr id="4" name="Content Placeholder 3">
            <a:extLst>
              <a:ext uri="{FF2B5EF4-FFF2-40B4-BE49-F238E27FC236}">
                <a16:creationId xmlns:a16="http://schemas.microsoft.com/office/drawing/2014/main" id="{08CEC0ED-89D0-456E-AB96-E455FBA38F04}"/>
              </a:ext>
            </a:extLst>
          </p:cNvPr>
          <p:cNvPicPr>
            <a:picLocks noGrp="1" noChangeAspect="1"/>
          </p:cNvPicPr>
          <p:nvPr>
            <p:ph idx="1"/>
          </p:nvPr>
        </p:nvPicPr>
        <p:blipFill>
          <a:blip r:embed="rId2"/>
          <a:stretch>
            <a:fillRect/>
          </a:stretch>
        </p:blipFill>
        <p:spPr>
          <a:xfrm>
            <a:off x="4198450" y="1825625"/>
            <a:ext cx="3795099" cy="4351338"/>
          </a:xfrm>
          <a:prstGeom prst="rect">
            <a:avLst/>
          </a:prstGeom>
        </p:spPr>
      </p:pic>
    </p:spTree>
    <p:extLst>
      <p:ext uri="{BB962C8B-B14F-4D97-AF65-F5344CB8AC3E}">
        <p14:creationId xmlns:p14="http://schemas.microsoft.com/office/powerpoint/2010/main" val="1783303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3481-4B4D-4E2B-B1AA-55421523BAA6}"/>
              </a:ext>
            </a:extLst>
          </p:cNvPr>
          <p:cNvSpPr>
            <a:spLocks noGrp="1"/>
          </p:cNvSpPr>
          <p:nvPr>
            <p:ph type="title"/>
          </p:nvPr>
        </p:nvSpPr>
        <p:spPr/>
        <p:txBody>
          <a:bodyPr/>
          <a:lstStyle/>
          <a:p>
            <a:r>
              <a:rPr lang="en-IE" dirty="0"/>
              <a:t>Applying this to twitter data</a:t>
            </a:r>
          </a:p>
        </p:txBody>
      </p:sp>
      <p:sp>
        <p:nvSpPr>
          <p:cNvPr id="3" name="Content Placeholder 2">
            <a:extLst>
              <a:ext uri="{FF2B5EF4-FFF2-40B4-BE49-F238E27FC236}">
                <a16:creationId xmlns:a16="http://schemas.microsoft.com/office/drawing/2014/main" id="{14EEA252-A804-44E0-A39A-B9E90E6D7D4A}"/>
              </a:ext>
            </a:extLst>
          </p:cNvPr>
          <p:cNvSpPr>
            <a:spLocks noGrp="1"/>
          </p:cNvSpPr>
          <p:nvPr>
            <p:ph idx="1"/>
          </p:nvPr>
        </p:nvSpPr>
        <p:spPr/>
        <p:txBody>
          <a:bodyPr/>
          <a:lstStyle/>
          <a:p>
            <a:r>
              <a:rPr lang="en-IE" dirty="0"/>
              <a:t>If we consider a twitter feed for a single user, each individual tweet can be a node. </a:t>
            </a:r>
          </a:p>
          <a:p>
            <a:r>
              <a:rPr lang="en-IE" dirty="0"/>
              <a:t>Each person who comments or likes the tweet can then be a node that is connected via an edge.</a:t>
            </a:r>
          </a:p>
        </p:txBody>
      </p:sp>
    </p:spTree>
    <p:extLst>
      <p:ext uri="{BB962C8B-B14F-4D97-AF65-F5344CB8AC3E}">
        <p14:creationId xmlns:p14="http://schemas.microsoft.com/office/powerpoint/2010/main" val="711321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380D-2E41-4A52-971E-7A4CA42062D5}"/>
              </a:ext>
            </a:extLst>
          </p:cNvPr>
          <p:cNvSpPr>
            <a:spLocks noGrp="1"/>
          </p:cNvSpPr>
          <p:nvPr>
            <p:ph type="title"/>
          </p:nvPr>
        </p:nvSpPr>
        <p:spPr/>
        <p:txBody>
          <a:bodyPr/>
          <a:lstStyle/>
          <a:p>
            <a:r>
              <a:rPr lang="en-IE" dirty="0"/>
              <a:t>One node per tweet</a:t>
            </a:r>
          </a:p>
        </p:txBody>
      </p:sp>
      <p:sp>
        <p:nvSpPr>
          <p:cNvPr id="3" name="Content Placeholder 2">
            <a:extLst>
              <a:ext uri="{FF2B5EF4-FFF2-40B4-BE49-F238E27FC236}">
                <a16:creationId xmlns:a16="http://schemas.microsoft.com/office/drawing/2014/main" id="{A29B774F-BBFA-4636-898D-56223D16F273}"/>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9BE5C8E7-47B3-4B2C-AFF6-C0537A765FE2}"/>
              </a:ext>
            </a:extLst>
          </p:cNvPr>
          <p:cNvPicPr>
            <a:picLocks noChangeAspect="1"/>
          </p:cNvPicPr>
          <p:nvPr/>
        </p:nvPicPr>
        <p:blipFill>
          <a:blip r:embed="rId2"/>
          <a:stretch>
            <a:fillRect/>
          </a:stretch>
        </p:blipFill>
        <p:spPr>
          <a:xfrm>
            <a:off x="410065" y="1782891"/>
            <a:ext cx="10778912" cy="3871198"/>
          </a:xfrm>
          <a:prstGeom prst="rect">
            <a:avLst/>
          </a:prstGeom>
        </p:spPr>
      </p:pic>
    </p:spTree>
    <p:extLst>
      <p:ext uri="{BB962C8B-B14F-4D97-AF65-F5344CB8AC3E}">
        <p14:creationId xmlns:p14="http://schemas.microsoft.com/office/powerpoint/2010/main" val="91349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CB4D-80CF-4810-ACBD-D0ABF366785E}"/>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E7A2B80B-3148-40D5-AA70-BCBB76C3220F}"/>
              </a:ext>
            </a:extLst>
          </p:cNvPr>
          <p:cNvSpPr>
            <a:spLocks noGrp="1"/>
          </p:cNvSpPr>
          <p:nvPr>
            <p:ph idx="1"/>
          </p:nvPr>
        </p:nvSpPr>
        <p:spPr/>
        <p:txBody>
          <a:bodyPr/>
          <a:lstStyle/>
          <a:p>
            <a:r>
              <a:rPr lang="en-IE" dirty="0"/>
              <a:t>One of the more recent sources of data is social media streams. These streams provide up to date news or commentary about one or many different topics.</a:t>
            </a:r>
          </a:p>
          <a:p>
            <a:r>
              <a:rPr lang="en-IE" dirty="0"/>
              <a:t>This provides us with a unique opportunity to begin processing in real time.</a:t>
            </a:r>
          </a:p>
          <a:p>
            <a:r>
              <a:rPr lang="en-IE" dirty="0"/>
              <a:t>When working with social media, we have a different collection of challenges as the text is often very short. If performing term weighting, this puts additional emphasis on terms that may not be  correct. For this reason additional care must be taken.</a:t>
            </a:r>
          </a:p>
        </p:txBody>
      </p:sp>
    </p:spTree>
    <p:extLst>
      <p:ext uri="{BB962C8B-B14F-4D97-AF65-F5344CB8AC3E}">
        <p14:creationId xmlns:p14="http://schemas.microsoft.com/office/powerpoint/2010/main" val="3814907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0A30-2739-4833-B48C-70730407A990}"/>
              </a:ext>
            </a:extLst>
          </p:cNvPr>
          <p:cNvSpPr>
            <a:spLocks noGrp="1"/>
          </p:cNvSpPr>
          <p:nvPr>
            <p:ph type="title"/>
          </p:nvPr>
        </p:nvSpPr>
        <p:spPr/>
        <p:txBody>
          <a:bodyPr/>
          <a:lstStyle/>
          <a:p>
            <a:r>
              <a:rPr lang="en-IE" dirty="0"/>
              <a:t>Selecting relevant text</a:t>
            </a:r>
          </a:p>
        </p:txBody>
      </p:sp>
      <p:sp>
        <p:nvSpPr>
          <p:cNvPr id="3" name="Content Placeholder 2">
            <a:extLst>
              <a:ext uri="{FF2B5EF4-FFF2-40B4-BE49-F238E27FC236}">
                <a16:creationId xmlns:a16="http://schemas.microsoft.com/office/drawing/2014/main" id="{9E33D83F-E805-44EA-A931-E012D1C51D4F}"/>
              </a:ext>
            </a:extLst>
          </p:cNvPr>
          <p:cNvSpPr>
            <a:spLocks noGrp="1"/>
          </p:cNvSpPr>
          <p:nvPr>
            <p:ph idx="1"/>
          </p:nvPr>
        </p:nvSpPr>
        <p:spPr/>
        <p:txBody>
          <a:bodyPr/>
          <a:lstStyle/>
          <a:p>
            <a:r>
              <a:rPr lang="en-IE" dirty="0"/>
              <a:t>After the nodes have been created the edges between the nodes must be created.</a:t>
            </a:r>
          </a:p>
          <a:p>
            <a:r>
              <a:rPr lang="en-IE" dirty="0"/>
              <a:t>Some criteria needs to be outlined as to what will be the metric for connecting individual tweets. </a:t>
            </a:r>
          </a:p>
          <a:p>
            <a:r>
              <a:rPr lang="en-IE" dirty="0"/>
              <a:t>We can connect tweets based on:</a:t>
            </a:r>
          </a:p>
          <a:p>
            <a:pPr lvl="1"/>
            <a:r>
              <a:rPr lang="en-IE" dirty="0"/>
              <a:t>Words that are the same in different tweets</a:t>
            </a:r>
          </a:p>
          <a:p>
            <a:pPr lvl="1"/>
            <a:r>
              <a:rPr lang="en-IE" dirty="0"/>
              <a:t>Words that are of interest in different tweets</a:t>
            </a:r>
          </a:p>
        </p:txBody>
      </p:sp>
    </p:spTree>
    <p:extLst>
      <p:ext uri="{BB962C8B-B14F-4D97-AF65-F5344CB8AC3E}">
        <p14:creationId xmlns:p14="http://schemas.microsoft.com/office/powerpoint/2010/main" val="2607243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57D6-9CEA-45E1-AEB9-762C510FDD79}"/>
              </a:ext>
            </a:extLst>
          </p:cNvPr>
          <p:cNvSpPr>
            <a:spLocks noGrp="1"/>
          </p:cNvSpPr>
          <p:nvPr>
            <p:ph type="title"/>
          </p:nvPr>
        </p:nvSpPr>
        <p:spPr/>
        <p:txBody>
          <a:bodyPr/>
          <a:lstStyle/>
          <a:p>
            <a:r>
              <a:rPr lang="en-IE" dirty="0"/>
              <a:t>Zoomed out</a:t>
            </a:r>
          </a:p>
        </p:txBody>
      </p:sp>
      <p:sp>
        <p:nvSpPr>
          <p:cNvPr id="3" name="Content Placeholder 2">
            <a:extLst>
              <a:ext uri="{FF2B5EF4-FFF2-40B4-BE49-F238E27FC236}">
                <a16:creationId xmlns:a16="http://schemas.microsoft.com/office/drawing/2014/main" id="{1D61259A-B293-444D-8C07-DD8FAB95E934}"/>
              </a:ext>
            </a:extLst>
          </p:cNvPr>
          <p:cNvSpPr>
            <a:spLocks noGrp="1"/>
          </p:cNvSpPr>
          <p:nvPr>
            <p:ph idx="1"/>
          </p:nvPr>
        </p:nvSpPr>
        <p:spPr>
          <a:xfrm>
            <a:off x="838200" y="1825625"/>
            <a:ext cx="10515600" cy="4351338"/>
          </a:xfrm>
        </p:spPr>
        <p:txBody>
          <a:bodyPr/>
          <a:lstStyle/>
          <a:p>
            <a:r>
              <a:rPr lang="en-IE" dirty="0"/>
              <a:t>All the irrelevant tweets are around the edge of the circle.</a:t>
            </a:r>
          </a:p>
        </p:txBody>
      </p:sp>
      <p:pic>
        <p:nvPicPr>
          <p:cNvPr id="4" name="Picture 3">
            <a:extLst>
              <a:ext uri="{FF2B5EF4-FFF2-40B4-BE49-F238E27FC236}">
                <a16:creationId xmlns:a16="http://schemas.microsoft.com/office/drawing/2014/main" id="{BF68775C-5592-438F-8802-51CB02D3EA7D}"/>
              </a:ext>
            </a:extLst>
          </p:cNvPr>
          <p:cNvPicPr>
            <a:picLocks noChangeAspect="1"/>
          </p:cNvPicPr>
          <p:nvPr/>
        </p:nvPicPr>
        <p:blipFill>
          <a:blip r:embed="rId2"/>
          <a:stretch>
            <a:fillRect/>
          </a:stretch>
        </p:blipFill>
        <p:spPr>
          <a:xfrm>
            <a:off x="3727618" y="2378845"/>
            <a:ext cx="4956210" cy="4645908"/>
          </a:xfrm>
          <a:prstGeom prst="rect">
            <a:avLst/>
          </a:prstGeom>
        </p:spPr>
      </p:pic>
    </p:spTree>
    <p:extLst>
      <p:ext uri="{BB962C8B-B14F-4D97-AF65-F5344CB8AC3E}">
        <p14:creationId xmlns:p14="http://schemas.microsoft.com/office/powerpoint/2010/main" val="278966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E79C-3A2D-4F49-B28D-355A364179F9}"/>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9F0E0AA9-65A1-404C-86AC-7E1703092F91}"/>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105A26E7-CAB5-45CD-87DD-73C6B52CABE4}"/>
              </a:ext>
            </a:extLst>
          </p:cNvPr>
          <p:cNvPicPr>
            <a:picLocks noChangeAspect="1"/>
          </p:cNvPicPr>
          <p:nvPr/>
        </p:nvPicPr>
        <p:blipFill>
          <a:blip r:embed="rId2"/>
          <a:stretch>
            <a:fillRect/>
          </a:stretch>
        </p:blipFill>
        <p:spPr>
          <a:xfrm>
            <a:off x="962914" y="2514874"/>
            <a:ext cx="6389655" cy="1001323"/>
          </a:xfrm>
          <a:prstGeom prst="rect">
            <a:avLst/>
          </a:prstGeom>
        </p:spPr>
      </p:pic>
    </p:spTree>
    <p:extLst>
      <p:ext uri="{BB962C8B-B14F-4D97-AF65-F5344CB8AC3E}">
        <p14:creationId xmlns:p14="http://schemas.microsoft.com/office/powerpoint/2010/main" val="2436486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AE3D-7789-491D-A6E0-B138B088690C}"/>
              </a:ext>
            </a:extLst>
          </p:cNvPr>
          <p:cNvSpPr>
            <a:spLocks noGrp="1"/>
          </p:cNvSpPr>
          <p:nvPr>
            <p:ph type="title"/>
          </p:nvPr>
        </p:nvSpPr>
        <p:spPr/>
        <p:txBody>
          <a:bodyPr/>
          <a:lstStyle/>
          <a:p>
            <a:r>
              <a:rPr lang="en-IE" dirty="0"/>
              <a:t>Creating connections between all tweets</a:t>
            </a:r>
          </a:p>
        </p:txBody>
      </p:sp>
      <p:sp>
        <p:nvSpPr>
          <p:cNvPr id="3" name="Content Placeholder 2">
            <a:extLst>
              <a:ext uri="{FF2B5EF4-FFF2-40B4-BE49-F238E27FC236}">
                <a16:creationId xmlns:a16="http://schemas.microsoft.com/office/drawing/2014/main" id="{0091C6C3-1E6A-46EC-BA1F-464085CF5B0A}"/>
              </a:ext>
            </a:extLst>
          </p:cNvPr>
          <p:cNvSpPr>
            <a:spLocks noGrp="1"/>
          </p:cNvSpPr>
          <p:nvPr>
            <p:ph idx="1"/>
          </p:nvPr>
        </p:nvSpPr>
        <p:spPr/>
        <p:txBody>
          <a:bodyPr/>
          <a:lstStyle/>
          <a:p>
            <a:r>
              <a:rPr lang="en-IE" dirty="0"/>
              <a:t>All selected tweets are connected via edges.</a:t>
            </a:r>
          </a:p>
        </p:txBody>
      </p:sp>
      <p:pic>
        <p:nvPicPr>
          <p:cNvPr id="4" name="Picture 3">
            <a:extLst>
              <a:ext uri="{FF2B5EF4-FFF2-40B4-BE49-F238E27FC236}">
                <a16:creationId xmlns:a16="http://schemas.microsoft.com/office/drawing/2014/main" id="{82D2E411-A792-41F9-904E-E87F805B51D2}"/>
              </a:ext>
            </a:extLst>
          </p:cNvPr>
          <p:cNvPicPr>
            <a:picLocks noChangeAspect="1"/>
          </p:cNvPicPr>
          <p:nvPr/>
        </p:nvPicPr>
        <p:blipFill>
          <a:blip r:embed="rId2"/>
          <a:stretch>
            <a:fillRect/>
          </a:stretch>
        </p:blipFill>
        <p:spPr>
          <a:xfrm>
            <a:off x="796936" y="3075528"/>
            <a:ext cx="7083404" cy="2164268"/>
          </a:xfrm>
          <a:prstGeom prst="rect">
            <a:avLst/>
          </a:prstGeom>
        </p:spPr>
      </p:pic>
    </p:spTree>
    <p:extLst>
      <p:ext uri="{BB962C8B-B14F-4D97-AF65-F5344CB8AC3E}">
        <p14:creationId xmlns:p14="http://schemas.microsoft.com/office/powerpoint/2010/main" val="2164009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5FB9-F759-48A4-AAC9-1808ED356468}"/>
              </a:ext>
            </a:extLst>
          </p:cNvPr>
          <p:cNvSpPr>
            <a:spLocks noGrp="1"/>
          </p:cNvSpPr>
          <p:nvPr>
            <p:ph type="title"/>
          </p:nvPr>
        </p:nvSpPr>
        <p:spPr/>
        <p:txBody>
          <a:bodyPr/>
          <a:lstStyle/>
          <a:p>
            <a:r>
              <a:rPr lang="en-IE" dirty="0"/>
              <a:t>Timestamp</a:t>
            </a:r>
          </a:p>
        </p:txBody>
      </p:sp>
      <p:sp>
        <p:nvSpPr>
          <p:cNvPr id="3" name="Content Placeholder 2">
            <a:extLst>
              <a:ext uri="{FF2B5EF4-FFF2-40B4-BE49-F238E27FC236}">
                <a16:creationId xmlns:a16="http://schemas.microsoft.com/office/drawing/2014/main" id="{A2035DCD-9AB3-44C6-B06C-45CD3B332913}"/>
              </a:ext>
            </a:extLst>
          </p:cNvPr>
          <p:cNvSpPr>
            <a:spLocks noGrp="1"/>
          </p:cNvSpPr>
          <p:nvPr>
            <p:ph idx="1"/>
          </p:nvPr>
        </p:nvSpPr>
        <p:spPr/>
        <p:txBody>
          <a:bodyPr/>
          <a:lstStyle/>
          <a:p>
            <a:pPr marL="0" indent="0">
              <a:buNone/>
            </a:pPr>
            <a:r>
              <a:rPr lang="en-IE" dirty="0"/>
              <a:t>statuses = </a:t>
            </a:r>
            <a:r>
              <a:rPr lang="en-IE" dirty="0" err="1"/>
              <a:t>api.GetUserTimeline</a:t>
            </a:r>
            <a:r>
              <a:rPr lang="en-IE" dirty="0"/>
              <a:t>(</a:t>
            </a:r>
            <a:r>
              <a:rPr lang="en-IE" dirty="0" err="1"/>
              <a:t>screen_name</a:t>
            </a:r>
            <a:r>
              <a:rPr lang="en-IE" dirty="0"/>
              <a:t>=</a:t>
            </a:r>
            <a:r>
              <a:rPr lang="en-IE" dirty="0" err="1"/>
              <a:t>useracc</a:t>
            </a:r>
            <a:r>
              <a:rPr lang="en-IE" dirty="0"/>
              <a:t>, count='200')</a:t>
            </a:r>
          </a:p>
          <a:p>
            <a:pPr marL="0" indent="0">
              <a:buNone/>
            </a:pPr>
            <a:r>
              <a:rPr lang="en-IE" dirty="0"/>
              <a:t>for s in statuses:</a:t>
            </a:r>
          </a:p>
          <a:p>
            <a:pPr marL="0" indent="0">
              <a:buNone/>
            </a:pPr>
            <a:r>
              <a:rPr lang="en-IE" dirty="0"/>
              <a:t>    print(</a:t>
            </a:r>
            <a:r>
              <a:rPr lang="en-IE" dirty="0" err="1"/>
              <a:t>s.created_at</a:t>
            </a:r>
            <a:r>
              <a:rPr lang="en-IE" dirty="0"/>
              <a:t>)</a:t>
            </a:r>
          </a:p>
          <a:p>
            <a:endParaRPr lang="en-IE" dirty="0"/>
          </a:p>
          <a:p>
            <a:pPr marL="0" indent="0">
              <a:buNone/>
            </a:pPr>
            <a:r>
              <a:rPr lang="en-IE" dirty="0"/>
              <a:t>Returns back: Wed Oct 19 15:09:17 +0000 2016</a:t>
            </a:r>
          </a:p>
        </p:txBody>
      </p:sp>
    </p:spTree>
    <p:extLst>
      <p:ext uri="{BB962C8B-B14F-4D97-AF65-F5344CB8AC3E}">
        <p14:creationId xmlns:p14="http://schemas.microsoft.com/office/powerpoint/2010/main" val="1842432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49C1-5F0D-4AAF-9E12-B7D4EFAE15C4}"/>
              </a:ext>
            </a:extLst>
          </p:cNvPr>
          <p:cNvSpPr>
            <a:spLocks noGrp="1"/>
          </p:cNvSpPr>
          <p:nvPr>
            <p:ph type="title"/>
          </p:nvPr>
        </p:nvSpPr>
        <p:spPr/>
        <p:txBody>
          <a:bodyPr/>
          <a:lstStyle/>
          <a:p>
            <a:r>
              <a:rPr lang="en-IE" dirty="0"/>
              <a:t>Timestamp format</a:t>
            </a:r>
          </a:p>
        </p:txBody>
      </p:sp>
      <p:sp>
        <p:nvSpPr>
          <p:cNvPr id="3" name="Content Placeholder 2">
            <a:extLst>
              <a:ext uri="{FF2B5EF4-FFF2-40B4-BE49-F238E27FC236}">
                <a16:creationId xmlns:a16="http://schemas.microsoft.com/office/drawing/2014/main" id="{ACE3DE4F-EC37-4432-8486-123124D99F4C}"/>
              </a:ext>
            </a:extLst>
          </p:cNvPr>
          <p:cNvSpPr>
            <a:spLocks noGrp="1"/>
          </p:cNvSpPr>
          <p:nvPr>
            <p:ph idx="1"/>
          </p:nvPr>
        </p:nvSpPr>
        <p:spPr/>
        <p:txBody>
          <a:bodyPr>
            <a:normAutofit/>
          </a:bodyPr>
          <a:lstStyle/>
          <a:p>
            <a:pPr marL="0" indent="0">
              <a:buNone/>
            </a:pPr>
            <a:r>
              <a:rPr lang="en-IE" sz="2000" dirty="0"/>
              <a:t>from datetime import datetime</a:t>
            </a:r>
          </a:p>
          <a:p>
            <a:pPr marL="0" indent="0">
              <a:buNone/>
            </a:pPr>
            <a:r>
              <a:rPr lang="en-IE" sz="2000" dirty="0" err="1"/>
              <a:t>tweet_timestamp</a:t>
            </a:r>
            <a:r>
              <a:rPr lang="en-IE" sz="2000" dirty="0"/>
              <a:t> = </a:t>
            </a:r>
            <a:r>
              <a:rPr lang="en-IE" sz="2000" dirty="0" err="1"/>
              <a:t>datetime.strptime</a:t>
            </a:r>
            <a:r>
              <a:rPr lang="en-IE" sz="2000" dirty="0"/>
              <a:t>(</a:t>
            </a:r>
            <a:r>
              <a:rPr lang="en-IE" sz="2000" dirty="0" err="1">
                <a:solidFill>
                  <a:srgbClr val="FF0000"/>
                </a:solidFill>
              </a:rPr>
              <a:t>tweet.created_at</a:t>
            </a:r>
            <a:r>
              <a:rPr lang="en-IE" sz="2000" dirty="0"/>
              <a:t>, "%a %b %d %H:%M:%S +0000 %Y")</a:t>
            </a:r>
          </a:p>
        </p:txBody>
      </p:sp>
    </p:spTree>
    <p:extLst>
      <p:ext uri="{BB962C8B-B14F-4D97-AF65-F5344CB8AC3E}">
        <p14:creationId xmlns:p14="http://schemas.microsoft.com/office/powerpoint/2010/main" val="266195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2EA1-CEAC-4DD3-A0F4-4D6870B4DF8B}"/>
              </a:ext>
            </a:extLst>
          </p:cNvPr>
          <p:cNvSpPr>
            <a:spLocks noGrp="1"/>
          </p:cNvSpPr>
          <p:nvPr>
            <p:ph type="title"/>
          </p:nvPr>
        </p:nvSpPr>
        <p:spPr/>
        <p:txBody>
          <a:bodyPr/>
          <a:lstStyle/>
          <a:p>
            <a:r>
              <a:rPr lang="en-IE" dirty="0"/>
              <a:t>Bar Graph – Looking for the X and Y</a:t>
            </a:r>
          </a:p>
        </p:txBody>
      </p:sp>
      <p:sp>
        <p:nvSpPr>
          <p:cNvPr id="3" name="Content Placeholder 2">
            <a:extLst>
              <a:ext uri="{FF2B5EF4-FFF2-40B4-BE49-F238E27FC236}">
                <a16:creationId xmlns:a16="http://schemas.microsoft.com/office/drawing/2014/main" id="{B487259C-11A6-44AB-B757-F8AD59BC9471}"/>
              </a:ext>
            </a:extLst>
          </p:cNvPr>
          <p:cNvSpPr>
            <a:spLocks noGrp="1"/>
          </p:cNvSpPr>
          <p:nvPr>
            <p:ph idx="1"/>
          </p:nvPr>
        </p:nvSpPr>
        <p:spPr/>
        <p:txBody>
          <a:bodyPr/>
          <a:lstStyle/>
          <a:p>
            <a:endParaRPr lang="en-IE" dirty="0"/>
          </a:p>
        </p:txBody>
      </p:sp>
      <p:pic>
        <p:nvPicPr>
          <p:cNvPr id="4" name="Picture 3">
            <a:extLst>
              <a:ext uri="{FF2B5EF4-FFF2-40B4-BE49-F238E27FC236}">
                <a16:creationId xmlns:a16="http://schemas.microsoft.com/office/drawing/2014/main" id="{46605072-5099-4702-86F5-06FC4C2CC121}"/>
              </a:ext>
            </a:extLst>
          </p:cNvPr>
          <p:cNvPicPr>
            <a:picLocks noChangeAspect="1"/>
          </p:cNvPicPr>
          <p:nvPr/>
        </p:nvPicPr>
        <p:blipFill>
          <a:blip r:embed="rId2"/>
          <a:stretch>
            <a:fillRect/>
          </a:stretch>
        </p:blipFill>
        <p:spPr>
          <a:xfrm>
            <a:off x="747810" y="1690688"/>
            <a:ext cx="7570951" cy="4724703"/>
          </a:xfrm>
          <a:prstGeom prst="rect">
            <a:avLst/>
          </a:prstGeom>
        </p:spPr>
      </p:pic>
    </p:spTree>
    <p:extLst>
      <p:ext uri="{BB962C8B-B14F-4D97-AF65-F5344CB8AC3E}">
        <p14:creationId xmlns:p14="http://schemas.microsoft.com/office/powerpoint/2010/main" val="82539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3107-3A3E-4F18-8517-AE92137583E2}"/>
              </a:ext>
            </a:extLst>
          </p:cNvPr>
          <p:cNvSpPr>
            <a:spLocks noGrp="1"/>
          </p:cNvSpPr>
          <p:nvPr>
            <p:ph type="title"/>
          </p:nvPr>
        </p:nvSpPr>
        <p:spPr/>
        <p:txBody>
          <a:bodyPr/>
          <a:lstStyle/>
          <a:p>
            <a:r>
              <a:rPr lang="en-IE" dirty="0"/>
              <a:t>Twitter</a:t>
            </a:r>
          </a:p>
        </p:txBody>
      </p:sp>
      <p:sp>
        <p:nvSpPr>
          <p:cNvPr id="3" name="Content Placeholder 2">
            <a:extLst>
              <a:ext uri="{FF2B5EF4-FFF2-40B4-BE49-F238E27FC236}">
                <a16:creationId xmlns:a16="http://schemas.microsoft.com/office/drawing/2014/main" id="{09567392-8442-4942-83B6-DB580C8CB053}"/>
              </a:ext>
            </a:extLst>
          </p:cNvPr>
          <p:cNvSpPr>
            <a:spLocks noGrp="1"/>
          </p:cNvSpPr>
          <p:nvPr>
            <p:ph idx="1"/>
          </p:nvPr>
        </p:nvSpPr>
        <p:spPr/>
        <p:txBody>
          <a:bodyPr/>
          <a:lstStyle/>
          <a:p>
            <a:r>
              <a:rPr lang="en-IE" dirty="0"/>
              <a:t>To start, we will look at gathering data from the Twitter API.</a:t>
            </a:r>
          </a:p>
          <a:p>
            <a:r>
              <a:rPr lang="en-IE" dirty="0"/>
              <a:t>A number of different language specific libraries exist, and for each language there is even more libraries. To narrow this down we will look at the following library: </a:t>
            </a:r>
            <a:r>
              <a:rPr lang="en-IE" dirty="0">
                <a:hlinkClick r:id="rId2"/>
              </a:rPr>
              <a:t>https://github.com/bear/python-twitter</a:t>
            </a:r>
            <a:endParaRPr lang="en-IE" dirty="0"/>
          </a:p>
          <a:p>
            <a:r>
              <a:rPr lang="en-IE" dirty="0"/>
              <a:t>The installation for this library can be performed using pip.</a:t>
            </a:r>
          </a:p>
          <a:p>
            <a:r>
              <a:rPr lang="en-IE" dirty="0"/>
              <a:t>pip install python-twitter</a:t>
            </a:r>
          </a:p>
          <a:p>
            <a:endParaRPr lang="en-IE" dirty="0"/>
          </a:p>
          <a:p>
            <a:endParaRPr lang="en-IE" dirty="0"/>
          </a:p>
        </p:txBody>
      </p:sp>
    </p:spTree>
    <p:extLst>
      <p:ext uri="{BB962C8B-B14F-4D97-AF65-F5344CB8AC3E}">
        <p14:creationId xmlns:p14="http://schemas.microsoft.com/office/powerpoint/2010/main" val="175493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AA90-CCC6-4CFB-8788-B013EB3605E6}"/>
              </a:ext>
            </a:extLst>
          </p:cNvPr>
          <p:cNvSpPr>
            <a:spLocks noGrp="1"/>
          </p:cNvSpPr>
          <p:nvPr>
            <p:ph type="title"/>
          </p:nvPr>
        </p:nvSpPr>
        <p:spPr/>
        <p:txBody>
          <a:bodyPr/>
          <a:lstStyle/>
          <a:p>
            <a:r>
              <a:rPr lang="en-IE" dirty="0"/>
              <a:t>Twitter API</a:t>
            </a:r>
          </a:p>
        </p:txBody>
      </p:sp>
      <p:sp>
        <p:nvSpPr>
          <p:cNvPr id="3" name="Content Placeholder 2">
            <a:extLst>
              <a:ext uri="{FF2B5EF4-FFF2-40B4-BE49-F238E27FC236}">
                <a16:creationId xmlns:a16="http://schemas.microsoft.com/office/drawing/2014/main" id="{2D7AACAF-25FF-416E-AA41-29AD49BD25EE}"/>
              </a:ext>
            </a:extLst>
          </p:cNvPr>
          <p:cNvSpPr>
            <a:spLocks noGrp="1"/>
          </p:cNvSpPr>
          <p:nvPr>
            <p:ph idx="1"/>
          </p:nvPr>
        </p:nvSpPr>
        <p:spPr/>
        <p:txBody>
          <a:bodyPr/>
          <a:lstStyle/>
          <a:p>
            <a:r>
              <a:rPr lang="en-IE" dirty="0"/>
              <a:t>Before you begin working with twitter data, a new app must be created to get a set of keys for the API.</a:t>
            </a:r>
          </a:p>
          <a:p>
            <a:endParaRPr lang="en-IE" dirty="0"/>
          </a:p>
          <a:p>
            <a:r>
              <a:rPr lang="en-IE" dirty="0"/>
              <a:t>https://developer.twitter.com/en/apps</a:t>
            </a:r>
          </a:p>
        </p:txBody>
      </p:sp>
    </p:spTree>
    <p:extLst>
      <p:ext uri="{BB962C8B-B14F-4D97-AF65-F5344CB8AC3E}">
        <p14:creationId xmlns:p14="http://schemas.microsoft.com/office/powerpoint/2010/main" val="386419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3EE3-2B95-4E8C-9DE7-6182524160AF}"/>
              </a:ext>
            </a:extLst>
          </p:cNvPr>
          <p:cNvSpPr>
            <a:spLocks noGrp="1"/>
          </p:cNvSpPr>
          <p:nvPr>
            <p:ph type="title"/>
          </p:nvPr>
        </p:nvSpPr>
        <p:spPr/>
        <p:txBody>
          <a:bodyPr/>
          <a:lstStyle/>
          <a:p>
            <a:r>
              <a:rPr lang="en-IE" dirty="0"/>
              <a:t>Twitter API</a:t>
            </a:r>
          </a:p>
        </p:txBody>
      </p:sp>
      <p:sp>
        <p:nvSpPr>
          <p:cNvPr id="3" name="Content Placeholder 2">
            <a:extLst>
              <a:ext uri="{FF2B5EF4-FFF2-40B4-BE49-F238E27FC236}">
                <a16:creationId xmlns:a16="http://schemas.microsoft.com/office/drawing/2014/main" id="{40134E8C-5CC7-499C-9CB0-1169D6BC8C43}"/>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860B8E8B-E1AC-4307-85F5-0EFA4ECDCEEF}"/>
              </a:ext>
            </a:extLst>
          </p:cNvPr>
          <p:cNvPicPr>
            <a:picLocks noChangeAspect="1"/>
          </p:cNvPicPr>
          <p:nvPr/>
        </p:nvPicPr>
        <p:blipFill>
          <a:blip r:embed="rId2"/>
          <a:stretch>
            <a:fillRect/>
          </a:stretch>
        </p:blipFill>
        <p:spPr>
          <a:xfrm>
            <a:off x="580908" y="1401108"/>
            <a:ext cx="11350974" cy="5403048"/>
          </a:xfrm>
          <a:prstGeom prst="rect">
            <a:avLst/>
          </a:prstGeom>
        </p:spPr>
      </p:pic>
    </p:spTree>
    <p:extLst>
      <p:ext uri="{BB962C8B-B14F-4D97-AF65-F5344CB8AC3E}">
        <p14:creationId xmlns:p14="http://schemas.microsoft.com/office/powerpoint/2010/main" val="157500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292E-C35F-4F87-81CE-4EB01DE6A8CD}"/>
              </a:ext>
            </a:extLst>
          </p:cNvPr>
          <p:cNvSpPr>
            <a:spLocks noGrp="1"/>
          </p:cNvSpPr>
          <p:nvPr>
            <p:ph type="title"/>
          </p:nvPr>
        </p:nvSpPr>
        <p:spPr/>
        <p:txBody>
          <a:bodyPr/>
          <a:lstStyle/>
          <a:p>
            <a:r>
              <a:rPr lang="en-IE" dirty="0"/>
              <a:t>Twitter – Getting tweets (1/2)</a:t>
            </a:r>
          </a:p>
        </p:txBody>
      </p:sp>
      <p:sp>
        <p:nvSpPr>
          <p:cNvPr id="3" name="Content Placeholder 2">
            <a:extLst>
              <a:ext uri="{FF2B5EF4-FFF2-40B4-BE49-F238E27FC236}">
                <a16:creationId xmlns:a16="http://schemas.microsoft.com/office/drawing/2014/main" id="{FF7504F4-C470-41BB-B07F-6018F04283CF}"/>
              </a:ext>
            </a:extLst>
          </p:cNvPr>
          <p:cNvSpPr>
            <a:spLocks noGrp="1"/>
          </p:cNvSpPr>
          <p:nvPr>
            <p:ph idx="1"/>
          </p:nvPr>
        </p:nvSpPr>
        <p:spPr/>
        <p:txBody>
          <a:bodyPr>
            <a:normAutofit/>
          </a:bodyPr>
          <a:lstStyle/>
          <a:p>
            <a:pPr marL="0" indent="0">
              <a:buNone/>
            </a:pPr>
            <a:r>
              <a:rPr lang="en-IE" sz="2000" dirty="0"/>
              <a:t>import twitter</a:t>
            </a:r>
          </a:p>
          <a:p>
            <a:pPr marL="0" indent="0">
              <a:buNone/>
            </a:pPr>
            <a:r>
              <a:rPr lang="en-IE" sz="2000" dirty="0"/>
              <a:t>import random</a:t>
            </a:r>
          </a:p>
          <a:p>
            <a:pPr marL="0" indent="0">
              <a:buNone/>
            </a:pPr>
            <a:r>
              <a:rPr lang="en-IE" sz="2000" dirty="0" err="1"/>
              <a:t>api</a:t>
            </a:r>
            <a:r>
              <a:rPr lang="en-IE" sz="2000" dirty="0"/>
              <a:t> = </a:t>
            </a:r>
            <a:r>
              <a:rPr lang="en-IE" sz="2000" dirty="0" err="1"/>
              <a:t>twitter.Api</a:t>
            </a:r>
            <a:r>
              <a:rPr lang="en-IE" sz="2000" dirty="0"/>
              <a:t>(</a:t>
            </a:r>
            <a:r>
              <a:rPr lang="en-IE" sz="2000" dirty="0" err="1"/>
              <a:t>consumer_key</a:t>
            </a:r>
            <a:r>
              <a:rPr lang="en-IE" sz="2000" dirty="0"/>
              <a:t>='1wUmYQ6c2GQFh7j7CIYhyaJ6R',</a:t>
            </a:r>
          </a:p>
          <a:p>
            <a:pPr marL="0" indent="0">
              <a:buNone/>
            </a:pPr>
            <a:r>
              <a:rPr lang="en-IE" sz="2000" dirty="0"/>
              <a:t>                  </a:t>
            </a:r>
            <a:r>
              <a:rPr lang="en-IE" sz="2000" dirty="0" err="1"/>
              <a:t>consumer_secret</a:t>
            </a:r>
            <a:r>
              <a:rPr lang="en-IE" sz="2000" dirty="0"/>
              <a:t>='yPHBqqT9o1lppggiscju0yAjutRclS6sOVysh0rFXKTgFE20F3',</a:t>
            </a:r>
          </a:p>
          <a:p>
            <a:pPr marL="0" indent="0">
              <a:buNone/>
            </a:pPr>
            <a:r>
              <a:rPr lang="en-IE" sz="2000" dirty="0"/>
              <a:t>                  </a:t>
            </a:r>
            <a:r>
              <a:rPr lang="en-IE" sz="2000" dirty="0" err="1"/>
              <a:t>access_token_key</a:t>
            </a:r>
            <a:r>
              <a:rPr lang="en-IE" sz="2000" dirty="0"/>
              <a:t>='14848455-e9sJlUc3GORp6tKC6B2fCEgF2T7pJABO8M30DShfy',</a:t>
            </a:r>
          </a:p>
          <a:p>
            <a:pPr marL="0" indent="0">
              <a:buNone/>
            </a:pPr>
            <a:r>
              <a:rPr lang="en-IE" sz="2000" dirty="0"/>
              <a:t>                  </a:t>
            </a:r>
            <a:r>
              <a:rPr lang="en-IE" sz="2000" dirty="0" err="1"/>
              <a:t>access_token_secret</a:t>
            </a:r>
            <a:r>
              <a:rPr lang="en-IE" sz="2000" dirty="0"/>
              <a:t>='37ykBWjxkYHxPlEhOlTa6RDnpoIJqCFOLT0cqzYbEQoP0')</a:t>
            </a:r>
          </a:p>
          <a:p>
            <a:pPr marL="0" indent="0">
              <a:buNone/>
            </a:pPr>
            <a:endParaRPr lang="en-IE" sz="2000" dirty="0"/>
          </a:p>
          <a:p>
            <a:pPr marL="0" indent="0">
              <a:buNone/>
            </a:pPr>
            <a:r>
              <a:rPr lang="en-IE" sz="2000" dirty="0"/>
              <a:t>print(</a:t>
            </a:r>
            <a:r>
              <a:rPr lang="en-IE" sz="2000" dirty="0" err="1"/>
              <a:t>api.VerifyCredentials</a:t>
            </a:r>
            <a:r>
              <a:rPr lang="en-IE" sz="2000" dirty="0"/>
              <a:t>())</a:t>
            </a:r>
          </a:p>
        </p:txBody>
      </p:sp>
    </p:spTree>
    <p:extLst>
      <p:ext uri="{BB962C8B-B14F-4D97-AF65-F5344CB8AC3E}">
        <p14:creationId xmlns:p14="http://schemas.microsoft.com/office/powerpoint/2010/main" val="174726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A1FA-FFF2-48F7-8D89-97C51635F58C}"/>
              </a:ext>
            </a:extLst>
          </p:cNvPr>
          <p:cNvSpPr>
            <a:spLocks noGrp="1"/>
          </p:cNvSpPr>
          <p:nvPr>
            <p:ph type="title"/>
          </p:nvPr>
        </p:nvSpPr>
        <p:spPr/>
        <p:txBody>
          <a:bodyPr/>
          <a:lstStyle/>
          <a:p>
            <a:r>
              <a:rPr lang="en-IE" dirty="0"/>
              <a:t>Twitter – Getting tweets (2/2)</a:t>
            </a:r>
          </a:p>
        </p:txBody>
      </p:sp>
      <p:sp>
        <p:nvSpPr>
          <p:cNvPr id="3" name="Content Placeholder 2">
            <a:extLst>
              <a:ext uri="{FF2B5EF4-FFF2-40B4-BE49-F238E27FC236}">
                <a16:creationId xmlns:a16="http://schemas.microsoft.com/office/drawing/2014/main" id="{06C863E6-0388-4F52-8176-892BA2D8547D}"/>
              </a:ext>
            </a:extLst>
          </p:cNvPr>
          <p:cNvSpPr>
            <a:spLocks noGrp="1"/>
          </p:cNvSpPr>
          <p:nvPr>
            <p:ph idx="1"/>
          </p:nvPr>
        </p:nvSpPr>
        <p:spPr/>
        <p:txBody>
          <a:bodyPr>
            <a:normAutofit fontScale="85000" lnSpcReduction="20000"/>
          </a:bodyPr>
          <a:lstStyle/>
          <a:p>
            <a:pPr marL="0" indent="0">
              <a:buNone/>
            </a:pPr>
            <a:r>
              <a:rPr lang="en-IE" sz="2000" dirty="0" err="1"/>
              <a:t>useracc</a:t>
            </a:r>
            <a:r>
              <a:rPr lang="en-IE" sz="2000" dirty="0"/>
              <a:t> = '</a:t>
            </a:r>
            <a:r>
              <a:rPr lang="en-IE" sz="2000" dirty="0" err="1"/>
              <a:t>BarackObama</a:t>
            </a:r>
            <a:r>
              <a:rPr lang="en-IE" sz="2000" dirty="0"/>
              <a:t>'</a:t>
            </a:r>
          </a:p>
          <a:p>
            <a:pPr marL="0" indent="0">
              <a:buNone/>
            </a:pPr>
            <a:r>
              <a:rPr lang="en-IE" sz="2000" dirty="0" err="1"/>
              <a:t>num</a:t>
            </a:r>
            <a:r>
              <a:rPr lang="en-IE" sz="2000" dirty="0"/>
              <a:t> = </a:t>
            </a:r>
            <a:r>
              <a:rPr lang="en-IE" sz="2000" dirty="0" err="1"/>
              <a:t>random.randint</a:t>
            </a:r>
            <a:r>
              <a:rPr lang="en-IE" sz="2000" dirty="0"/>
              <a:t>(1, 1000) </a:t>
            </a:r>
          </a:p>
          <a:p>
            <a:pPr marL="0" indent="0">
              <a:buNone/>
            </a:pPr>
            <a:endParaRPr lang="en-IE" sz="2000" dirty="0"/>
          </a:p>
          <a:p>
            <a:pPr marL="0" indent="0">
              <a:buNone/>
            </a:pPr>
            <a:r>
              <a:rPr lang="en-IE" sz="2000" dirty="0"/>
              <a:t>f = open(</a:t>
            </a:r>
            <a:r>
              <a:rPr lang="en-IE" sz="2000" dirty="0" err="1"/>
              <a:t>useracc</a:t>
            </a:r>
            <a:r>
              <a:rPr lang="en-IE" sz="2000" dirty="0"/>
              <a:t>+'_'+str(</a:t>
            </a:r>
            <a:r>
              <a:rPr lang="en-IE" sz="2000" dirty="0" err="1"/>
              <a:t>num</a:t>
            </a:r>
            <a:r>
              <a:rPr lang="en-IE" sz="2000" dirty="0"/>
              <a:t>)+'.txt', 'w')</a:t>
            </a:r>
          </a:p>
          <a:p>
            <a:pPr marL="0" indent="0">
              <a:buNone/>
            </a:pPr>
            <a:endParaRPr lang="en-IE" sz="2000" dirty="0"/>
          </a:p>
          <a:p>
            <a:pPr marL="0" indent="0">
              <a:buNone/>
            </a:pPr>
            <a:r>
              <a:rPr lang="en-IE" sz="2000" dirty="0"/>
              <a:t>statuses = </a:t>
            </a:r>
            <a:r>
              <a:rPr lang="en-IE" sz="2000" dirty="0" err="1"/>
              <a:t>api.GetUserTimeline</a:t>
            </a:r>
            <a:r>
              <a:rPr lang="en-IE" sz="2000" dirty="0"/>
              <a:t>(</a:t>
            </a:r>
            <a:r>
              <a:rPr lang="en-IE" sz="2000" dirty="0" err="1"/>
              <a:t>screen_name</a:t>
            </a:r>
            <a:r>
              <a:rPr lang="en-IE" sz="2000" dirty="0"/>
              <a:t>=</a:t>
            </a:r>
            <a:r>
              <a:rPr lang="en-IE" sz="2000" dirty="0" err="1"/>
              <a:t>useracc</a:t>
            </a:r>
            <a:r>
              <a:rPr lang="en-IE" sz="2000" dirty="0"/>
              <a:t>, count='200')</a:t>
            </a:r>
          </a:p>
          <a:p>
            <a:pPr marL="0" indent="0">
              <a:buNone/>
            </a:pPr>
            <a:r>
              <a:rPr lang="en-IE" sz="2000" dirty="0"/>
              <a:t>for s in statuses:</a:t>
            </a:r>
          </a:p>
          <a:p>
            <a:pPr marL="0" indent="0">
              <a:buNone/>
            </a:pPr>
            <a:r>
              <a:rPr lang="en-IE" sz="2000" dirty="0"/>
              <a:t>    </a:t>
            </a:r>
            <a:r>
              <a:rPr lang="en-IE" sz="2000" dirty="0" err="1"/>
              <a:t>tx</a:t>
            </a:r>
            <a:r>
              <a:rPr lang="en-IE" sz="2000" dirty="0"/>
              <a:t> = </a:t>
            </a:r>
            <a:r>
              <a:rPr lang="en-IE" sz="2000" dirty="0" err="1"/>
              <a:t>s.text.encode</a:t>
            </a:r>
            <a:r>
              <a:rPr lang="en-IE" sz="2000" dirty="0"/>
              <a:t>("ascii", errors='ignore')</a:t>
            </a:r>
          </a:p>
          <a:p>
            <a:pPr marL="0" indent="0">
              <a:buNone/>
            </a:pPr>
            <a:r>
              <a:rPr lang="en-IE" sz="2000" dirty="0"/>
              <a:t>    print(</a:t>
            </a:r>
            <a:r>
              <a:rPr lang="en-IE" sz="2000" dirty="0" err="1"/>
              <a:t>tx</a:t>
            </a:r>
            <a:r>
              <a:rPr lang="en-IE" sz="2000" dirty="0"/>
              <a:t>)</a:t>
            </a:r>
          </a:p>
          <a:p>
            <a:pPr marL="0" indent="0">
              <a:buNone/>
            </a:pPr>
            <a:r>
              <a:rPr lang="en-IE" sz="2000" dirty="0"/>
              <a:t>    </a:t>
            </a:r>
            <a:r>
              <a:rPr lang="en-IE" sz="2000" dirty="0" err="1"/>
              <a:t>f.write</a:t>
            </a:r>
            <a:r>
              <a:rPr lang="en-IE" sz="2000" dirty="0"/>
              <a:t>(str(</a:t>
            </a:r>
            <a:r>
              <a:rPr lang="en-IE" sz="2000" dirty="0" err="1"/>
              <a:t>tx</a:t>
            </a:r>
            <a:r>
              <a:rPr lang="en-IE" sz="2000" dirty="0"/>
              <a:t>) + '\n')</a:t>
            </a:r>
          </a:p>
          <a:p>
            <a:pPr marL="0" indent="0">
              <a:buNone/>
            </a:pPr>
            <a:r>
              <a:rPr lang="en-IE" sz="2000" dirty="0"/>
              <a:t>    </a:t>
            </a:r>
          </a:p>
          <a:p>
            <a:pPr marL="0" indent="0">
              <a:buNone/>
            </a:pPr>
            <a:r>
              <a:rPr lang="en-IE" sz="2000" dirty="0"/>
              <a:t>    </a:t>
            </a:r>
          </a:p>
          <a:p>
            <a:pPr marL="0" indent="0">
              <a:buNone/>
            </a:pPr>
            <a:r>
              <a:rPr lang="en-IE" sz="2000" dirty="0" err="1"/>
              <a:t>f.close</a:t>
            </a:r>
            <a:r>
              <a:rPr lang="en-IE" sz="2000" dirty="0"/>
              <a:t>()</a:t>
            </a:r>
          </a:p>
          <a:p>
            <a:pPr marL="0" indent="0">
              <a:buNone/>
            </a:pPr>
            <a:r>
              <a:rPr lang="en-IE" sz="2000" dirty="0"/>
              <a:t> </a:t>
            </a:r>
          </a:p>
        </p:txBody>
      </p:sp>
    </p:spTree>
    <p:extLst>
      <p:ext uri="{BB962C8B-B14F-4D97-AF65-F5344CB8AC3E}">
        <p14:creationId xmlns:p14="http://schemas.microsoft.com/office/powerpoint/2010/main" val="87831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B639-FFCE-49D8-BF80-9DD63A0FE63C}"/>
              </a:ext>
            </a:extLst>
          </p:cNvPr>
          <p:cNvSpPr>
            <a:spLocks noGrp="1"/>
          </p:cNvSpPr>
          <p:nvPr>
            <p:ph type="title"/>
          </p:nvPr>
        </p:nvSpPr>
        <p:spPr/>
        <p:txBody>
          <a:bodyPr/>
          <a:lstStyle/>
          <a:p>
            <a:r>
              <a:rPr lang="en-IE" dirty="0"/>
              <a:t>Twitter</a:t>
            </a:r>
          </a:p>
        </p:txBody>
      </p:sp>
      <p:sp>
        <p:nvSpPr>
          <p:cNvPr id="3" name="Content Placeholder 2">
            <a:extLst>
              <a:ext uri="{FF2B5EF4-FFF2-40B4-BE49-F238E27FC236}">
                <a16:creationId xmlns:a16="http://schemas.microsoft.com/office/drawing/2014/main" id="{D937E934-75D3-44FE-8F38-767DA14E0581}"/>
              </a:ext>
            </a:extLst>
          </p:cNvPr>
          <p:cNvSpPr>
            <a:spLocks noGrp="1"/>
          </p:cNvSpPr>
          <p:nvPr>
            <p:ph idx="1"/>
          </p:nvPr>
        </p:nvSpPr>
        <p:spPr/>
        <p:txBody>
          <a:bodyPr/>
          <a:lstStyle/>
          <a:p>
            <a:r>
              <a:rPr lang="en-IE" dirty="0"/>
              <a:t>This code sample is designed to pull down the individual tweets and put them into a text file. </a:t>
            </a:r>
          </a:p>
          <a:p>
            <a:r>
              <a:rPr lang="en-IE" dirty="0"/>
              <a:t>There is a limited number of requests that can be made to the twitter API. If we place the content into a text file we can perform offline processing ourselves without recalling the API.</a:t>
            </a:r>
          </a:p>
        </p:txBody>
      </p:sp>
    </p:spTree>
    <p:extLst>
      <p:ext uri="{BB962C8B-B14F-4D97-AF65-F5344CB8AC3E}">
        <p14:creationId xmlns:p14="http://schemas.microsoft.com/office/powerpoint/2010/main" val="44125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D58B-2A06-46BB-A3A7-DC4E430E60FC}"/>
              </a:ext>
            </a:extLst>
          </p:cNvPr>
          <p:cNvSpPr>
            <a:spLocks noGrp="1"/>
          </p:cNvSpPr>
          <p:nvPr>
            <p:ph type="title"/>
          </p:nvPr>
        </p:nvSpPr>
        <p:spPr/>
        <p:txBody>
          <a:bodyPr/>
          <a:lstStyle/>
          <a:p>
            <a:r>
              <a:rPr lang="en-IE" dirty="0"/>
              <a:t>Searching Twitter (1/3)</a:t>
            </a:r>
          </a:p>
        </p:txBody>
      </p:sp>
      <p:sp>
        <p:nvSpPr>
          <p:cNvPr id="3" name="Content Placeholder 2">
            <a:extLst>
              <a:ext uri="{FF2B5EF4-FFF2-40B4-BE49-F238E27FC236}">
                <a16:creationId xmlns:a16="http://schemas.microsoft.com/office/drawing/2014/main" id="{D3FE4499-56B4-429D-8038-7C11DC80253F}"/>
              </a:ext>
            </a:extLst>
          </p:cNvPr>
          <p:cNvSpPr>
            <a:spLocks noGrp="1"/>
          </p:cNvSpPr>
          <p:nvPr>
            <p:ph idx="1"/>
          </p:nvPr>
        </p:nvSpPr>
        <p:spPr/>
        <p:txBody>
          <a:bodyPr>
            <a:normAutofit/>
          </a:bodyPr>
          <a:lstStyle/>
          <a:p>
            <a:pPr marL="0" indent="0">
              <a:buNone/>
            </a:pPr>
            <a:r>
              <a:rPr lang="en-IE" sz="2000" dirty="0"/>
              <a:t>import twitter</a:t>
            </a:r>
          </a:p>
          <a:p>
            <a:pPr marL="0" indent="0">
              <a:buNone/>
            </a:pPr>
            <a:r>
              <a:rPr lang="en-IE" sz="2000" dirty="0"/>
              <a:t>import random</a:t>
            </a:r>
          </a:p>
          <a:p>
            <a:pPr marL="0" indent="0">
              <a:buNone/>
            </a:pPr>
            <a:r>
              <a:rPr lang="en-IE" sz="2000" dirty="0"/>
              <a:t>import json</a:t>
            </a:r>
          </a:p>
          <a:p>
            <a:pPr marL="0" indent="0">
              <a:buNone/>
            </a:pPr>
            <a:endParaRPr lang="en-IE" sz="2000" dirty="0"/>
          </a:p>
          <a:p>
            <a:pPr marL="0" indent="0">
              <a:buNone/>
            </a:pPr>
            <a:r>
              <a:rPr lang="en-IE" sz="2000" dirty="0" err="1"/>
              <a:t>api</a:t>
            </a:r>
            <a:r>
              <a:rPr lang="en-IE" sz="2000" dirty="0"/>
              <a:t> = </a:t>
            </a:r>
            <a:r>
              <a:rPr lang="en-IE" sz="2000" dirty="0" err="1"/>
              <a:t>twitter.Api</a:t>
            </a:r>
            <a:r>
              <a:rPr lang="en-IE" sz="2000" dirty="0"/>
              <a:t>(</a:t>
            </a:r>
            <a:r>
              <a:rPr lang="en-IE" sz="2000" dirty="0" err="1"/>
              <a:t>consumer_key</a:t>
            </a:r>
            <a:r>
              <a:rPr lang="en-IE" sz="2000" dirty="0"/>
              <a:t>='1wUmYQ6c2GQFh7j7CIYhyaJ6R',</a:t>
            </a:r>
          </a:p>
          <a:p>
            <a:pPr marL="0" indent="0">
              <a:buNone/>
            </a:pPr>
            <a:r>
              <a:rPr lang="en-IE" sz="2000" dirty="0"/>
              <a:t>                  </a:t>
            </a:r>
            <a:r>
              <a:rPr lang="en-IE" sz="2000" dirty="0" err="1"/>
              <a:t>consumer_secret</a:t>
            </a:r>
            <a:r>
              <a:rPr lang="en-IE" sz="2000" dirty="0"/>
              <a:t>='yPHBqqT9o1lppggiscju0yAjutRclS6sOVysh0rFXKTgFE20F3',</a:t>
            </a:r>
          </a:p>
          <a:p>
            <a:pPr marL="0" indent="0">
              <a:buNone/>
            </a:pPr>
            <a:r>
              <a:rPr lang="en-IE" sz="2000" dirty="0"/>
              <a:t>                  </a:t>
            </a:r>
            <a:r>
              <a:rPr lang="en-IE" sz="2000" dirty="0" err="1"/>
              <a:t>access_token_key</a:t>
            </a:r>
            <a:r>
              <a:rPr lang="en-IE" sz="2000" dirty="0"/>
              <a:t>='14848455-e9sJlUc3GORp6tKC6B2fCEgF2T7pJABO8M30DShfy',</a:t>
            </a:r>
          </a:p>
          <a:p>
            <a:pPr marL="0" indent="0">
              <a:buNone/>
            </a:pPr>
            <a:r>
              <a:rPr lang="en-IE" sz="2000" dirty="0"/>
              <a:t>                  </a:t>
            </a:r>
            <a:r>
              <a:rPr lang="en-IE" sz="2000" dirty="0" err="1"/>
              <a:t>access_token_secret</a:t>
            </a:r>
            <a:r>
              <a:rPr lang="en-IE" sz="2000" dirty="0"/>
              <a:t>='37ykBWjxkYHxPlEhOlTa6RDnpoIJqCFOLT0cqzYbEQoP0')</a:t>
            </a:r>
          </a:p>
          <a:p>
            <a:pPr marL="0" indent="0">
              <a:buNone/>
            </a:pPr>
            <a:endParaRPr lang="en-IE" sz="2000" dirty="0"/>
          </a:p>
        </p:txBody>
      </p:sp>
    </p:spTree>
    <p:extLst>
      <p:ext uri="{BB962C8B-B14F-4D97-AF65-F5344CB8AC3E}">
        <p14:creationId xmlns:p14="http://schemas.microsoft.com/office/powerpoint/2010/main" val="25816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1104</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Social media and Graphs</vt:lpstr>
      <vt:lpstr>Introduction</vt:lpstr>
      <vt:lpstr>Twitter</vt:lpstr>
      <vt:lpstr>Twitter API</vt:lpstr>
      <vt:lpstr>Twitter API</vt:lpstr>
      <vt:lpstr>Twitter – Getting tweets (1/2)</vt:lpstr>
      <vt:lpstr>Twitter – Getting tweets (2/2)</vt:lpstr>
      <vt:lpstr>Twitter</vt:lpstr>
      <vt:lpstr>Searching Twitter (1/3)</vt:lpstr>
      <vt:lpstr>Searching Twitter (3/3)</vt:lpstr>
      <vt:lpstr>Searching Twitter (3/3)</vt:lpstr>
      <vt:lpstr>Metrics of importance</vt:lpstr>
      <vt:lpstr>VisJS</vt:lpstr>
      <vt:lpstr>Network Graph</vt:lpstr>
      <vt:lpstr>PowerPoint Presentation</vt:lpstr>
      <vt:lpstr>Nodes</vt:lpstr>
      <vt:lpstr>Edges – Links between the nodes</vt:lpstr>
      <vt:lpstr>Applying this to twitter data</vt:lpstr>
      <vt:lpstr>One node per tweet</vt:lpstr>
      <vt:lpstr>Selecting relevant text</vt:lpstr>
      <vt:lpstr>Zoomed out</vt:lpstr>
      <vt:lpstr>PowerPoint Presentation</vt:lpstr>
      <vt:lpstr>Creating connections between all tweets</vt:lpstr>
      <vt:lpstr>Timestamp</vt:lpstr>
      <vt:lpstr>Timestamp format</vt:lpstr>
      <vt:lpstr>Bar Graph – Looking for the X and 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dc:title>
  <dc:creator>Kyle Goslin</dc:creator>
  <cp:lastModifiedBy>Goslin, Kyle</cp:lastModifiedBy>
  <cp:revision>16</cp:revision>
  <dcterms:created xsi:type="dcterms:W3CDTF">2018-12-04T12:24:32Z</dcterms:created>
  <dcterms:modified xsi:type="dcterms:W3CDTF">2018-12-07T13:31:39Z</dcterms:modified>
</cp:coreProperties>
</file>