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12"/>
  </p:notesMasterIdLst>
  <p:sldIdLst>
    <p:sldId id="256" r:id="rId2"/>
    <p:sldId id="257" r:id="rId3"/>
    <p:sldId id="259" r:id="rId4"/>
    <p:sldId id="258" r:id="rId5"/>
    <p:sldId id="260" r:id="rId6"/>
    <p:sldId id="261" r:id="rId7"/>
    <p:sldId id="262" r:id="rId8"/>
    <p:sldId id="263" r:id="rId9"/>
    <p:sldId id="265" r:id="rId10"/>
    <p:sldId id="264" r:id="rId11"/>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2D96"/>
    <a:srgbClr val="CC0066"/>
    <a:srgbClr val="CC0000"/>
    <a:srgbClr val="1D3A00"/>
    <a:srgbClr val="FE9202"/>
    <a:srgbClr val="D47A02"/>
    <a:srgbClr val="5EEC3C"/>
    <a:srgbClr val="E6B254"/>
    <a:srgbClr val="BF7E37"/>
    <a:srgbClr val="E39A3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61" d="100"/>
          <a:sy n="61" d="100"/>
        </p:scale>
        <p:origin x="1656" y="666"/>
      </p:cViewPr>
      <p:guideLst>
        <p:guide orient="horz" pos="162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t>9/12/2022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t>‹#›</a:t>
            </a:fld>
            <a:endParaRPr lang="en-US"/>
          </a:p>
        </p:txBody>
      </p:sp>
    </p:spTree>
    <p:extLst>
      <p:ext uri="{BB962C8B-B14F-4D97-AF65-F5344CB8AC3E}">
        <p14:creationId xmlns:p14="http://schemas.microsoft.com/office/powerpoint/2010/main" val="284430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350B06-B074-48FC-8CFD-53D2CD8FB95F}" type="slidenum">
              <a:rPr lang="en-US" smtClean="0"/>
              <a:t>5</a:t>
            </a:fld>
            <a:endParaRPr lang="en-US"/>
          </a:p>
        </p:txBody>
      </p:sp>
    </p:spTree>
    <p:extLst>
      <p:ext uri="{BB962C8B-B14F-4D97-AF65-F5344CB8AC3E}">
        <p14:creationId xmlns:p14="http://schemas.microsoft.com/office/powerpoint/2010/main" val="128459681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212490" y="2419045"/>
            <a:ext cx="7329840" cy="1679753"/>
          </a:xfrm>
          <a:noFill/>
          <a:effectLst>
            <a:outerShdw blurRad="50800" dist="38100" dir="2700000" algn="tl" rotWithShape="0">
              <a:prstClr val="black">
                <a:alpha val="40000"/>
              </a:prstClr>
            </a:outerShdw>
          </a:effectLst>
        </p:spPr>
        <p:txBody>
          <a:bodyPr>
            <a:normAutofit/>
          </a:bodyPr>
          <a:lstStyle>
            <a:lvl1pPr algn="l">
              <a:defRPr sz="3600">
                <a:solidFill>
                  <a:schemeClr val="bg1"/>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1212490" y="4098800"/>
            <a:ext cx="7329840" cy="763525"/>
          </a:xfrm>
        </p:spPr>
        <p:txBody>
          <a:bodyPr>
            <a:normAutofit/>
          </a:bodyPr>
          <a:lstStyle>
            <a:lvl1pPr marL="0" indent="0" algn="l">
              <a:buNone/>
              <a:defRPr sz="2800" b="0" i="0">
                <a:solidFill>
                  <a:srgbClr val="FF2D96"/>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9/12/2022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1"/>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4"/>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9/12/2022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9/12/2022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80"/>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80"/>
            <a:ext cx="6019800" cy="4388644"/>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9/12/2022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2050"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840164" y="2769394"/>
            <a:ext cx="1463675" cy="3929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1670" y="891995"/>
            <a:ext cx="7940659" cy="763525"/>
          </a:xfrm>
        </p:spPr>
        <p:txBody>
          <a:bodyPr>
            <a:normAutofit/>
          </a:bodyPr>
          <a:lstStyle>
            <a:lvl1pPr algn="l">
              <a:defRPr sz="3600" baseline="0">
                <a:solidFill>
                  <a:srgbClr val="FF2D96"/>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601670" y="1655519"/>
            <a:ext cx="7940660" cy="3206805"/>
          </a:xfrm>
        </p:spPr>
        <p:txBody>
          <a:bodyPr/>
          <a:lstStyle>
            <a:lvl1pPr algn="l">
              <a:defRPr sz="2800">
                <a:solidFill>
                  <a:schemeClr val="bg1"/>
                </a:solidFill>
              </a:defRPr>
            </a:lvl1pPr>
            <a:lvl2pPr algn="l">
              <a:defRPr>
                <a:solidFill>
                  <a:schemeClr val="bg1"/>
                </a:solidFill>
              </a:defRPr>
            </a:lvl2pPr>
            <a:lvl3pPr algn="l">
              <a:defRPr>
                <a:solidFill>
                  <a:schemeClr val="bg1"/>
                </a:solidFill>
              </a:defRPr>
            </a:lvl3pPr>
            <a:lvl4pPr algn="l">
              <a:defRPr>
                <a:solidFill>
                  <a:schemeClr val="bg1"/>
                </a:solidFill>
              </a:defRPr>
            </a:lvl4pPr>
            <a:lvl5pPr algn="l">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9/12/2022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1670" y="281175"/>
            <a:ext cx="6413610" cy="916229"/>
          </a:xfrm>
          <a:noFill/>
        </p:spPr>
        <p:txBody>
          <a:bodyPr>
            <a:normAutofit/>
          </a:bodyPr>
          <a:lstStyle>
            <a:lvl1pPr algn="l">
              <a:defRPr sz="3600">
                <a:solidFill>
                  <a:srgbClr val="FF2D96"/>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601670" y="1197405"/>
            <a:ext cx="6413610" cy="3511061"/>
          </a:xfrm>
        </p:spPr>
        <p:txBody>
          <a:bodyPr/>
          <a:lstStyle>
            <a:lvl1pPr algn="l">
              <a:defRPr sz="2800">
                <a:solidFill>
                  <a:schemeClr val="bg1"/>
                </a:solidFill>
              </a:defRPr>
            </a:lvl1pPr>
            <a:lvl2pPr algn="l">
              <a:defRPr>
                <a:solidFill>
                  <a:schemeClr val="bg1"/>
                </a:solidFill>
              </a:defRPr>
            </a:lvl2pPr>
            <a:lvl3pPr algn="l">
              <a:defRPr>
                <a:solidFill>
                  <a:schemeClr val="bg1"/>
                </a:solidFill>
              </a:defRPr>
            </a:lvl3pPr>
            <a:lvl4pPr algn="l">
              <a:defRPr>
                <a:solidFill>
                  <a:schemeClr val="bg1"/>
                </a:solidFill>
              </a:defRPr>
            </a:lvl4pPr>
            <a:lvl5pPr algn="l">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9/12/2022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9/12/2022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9/12/2022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48965" y="891995"/>
            <a:ext cx="8246070" cy="763525"/>
          </a:xfrm>
        </p:spPr>
        <p:txBody>
          <a:bodyPr>
            <a:normAutofit/>
          </a:bodyPr>
          <a:lstStyle>
            <a:lvl1pPr algn="l">
              <a:defRPr sz="3600" baseline="0">
                <a:solidFill>
                  <a:srgbClr val="FF2D96"/>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36877" y="1793944"/>
            <a:ext cx="4040188" cy="479822"/>
          </a:xfrm>
        </p:spPr>
        <p:txBody>
          <a:bodyPr anchor="b"/>
          <a:lstStyle>
            <a:lvl1pPr marL="0" indent="0" algn="ctr">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36877" y="2266340"/>
            <a:ext cx="4040188" cy="2276294"/>
          </a:xfrm>
        </p:spPr>
        <p:txBody>
          <a:bodyPr/>
          <a:lstStyle>
            <a:lvl1pPr algn="ctr">
              <a:defRPr sz="2400">
                <a:solidFill>
                  <a:schemeClr val="bg1"/>
                </a:solidFill>
              </a:defRPr>
            </a:lvl1pPr>
            <a:lvl2pPr algn="ctr">
              <a:defRPr sz="2000">
                <a:solidFill>
                  <a:schemeClr val="bg1"/>
                </a:solidFill>
              </a:defRPr>
            </a:lvl2pPr>
            <a:lvl3pPr algn="ctr">
              <a:defRPr sz="1800">
                <a:solidFill>
                  <a:schemeClr val="bg1"/>
                </a:solidFill>
              </a:defRPr>
            </a:lvl3pPr>
            <a:lvl4pPr algn="ctr">
              <a:defRPr sz="1600">
                <a:solidFill>
                  <a:schemeClr val="bg1"/>
                </a:solidFill>
              </a:defRPr>
            </a:lvl4pPr>
            <a:lvl5pPr algn="ctr">
              <a:defRPr sz="1600">
                <a:solidFill>
                  <a:schemeClr val="bg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72000" y="1793944"/>
            <a:ext cx="4041775" cy="479822"/>
          </a:xfrm>
        </p:spPr>
        <p:txBody>
          <a:bodyPr anchor="b"/>
          <a:lstStyle>
            <a:lvl1pPr marL="0" indent="0" algn="ctr">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72000" y="2266340"/>
            <a:ext cx="4041775" cy="2276294"/>
          </a:xfrm>
        </p:spPr>
        <p:txBody>
          <a:bodyPr/>
          <a:lstStyle>
            <a:lvl1pPr algn="ctr">
              <a:defRPr sz="2400">
                <a:solidFill>
                  <a:schemeClr val="bg1"/>
                </a:solidFill>
              </a:defRPr>
            </a:lvl1pPr>
            <a:lvl2pPr algn="ctr">
              <a:defRPr sz="2000">
                <a:solidFill>
                  <a:schemeClr val="bg1"/>
                </a:solidFill>
              </a:defRPr>
            </a:lvl2pPr>
            <a:lvl3pPr algn="ctr">
              <a:defRPr sz="1800">
                <a:solidFill>
                  <a:schemeClr val="bg1"/>
                </a:solidFill>
              </a:defRPr>
            </a:lvl3pPr>
            <a:lvl4pPr algn="ctr">
              <a:defRPr sz="1600">
                <a:solidFill>
                  <a:schemeClr val="bg1"/>
                </a:solidFill>
              </a:defRPr>
            </a:lvl4pPr>
            <a:lvl5pPr algn="ctr">
              <a:defRPr sz="1600">
                <a:solidFill>
                  <a:schemeClr val="bg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9/12/2022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9/12/2022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9/12/2022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3"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9"/>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3" y="1076327"/>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9/12/2022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4"/>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9/12/2022</a:t>
            </a:fld>
            <a:endParaRPr lang="en-US"/>
          </a:p>
        </p:txBody>
      </p:sp>
      <p:sp>
        <p:nvSpPr>
          <p:cNvPr id="5" name="Footer Placeholder 4"/>
          <p:cNvSpPr>
            <a:spLocks noGrp="1"/>
          </p:cNvSpPr>
          <p:nvPr>
            <p:ph type="ftr" sz="quarter" idx="3"/>
          </p:nvPr>
        </p:nvSpPr>
        <p:spPr>
          <a:xfrm>
            <a:off x="3124200" y="4767264"/>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4"/>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id="{11E867DF-3DCA-4725-94F0-F2B6BD747A82}"/>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12490" y="2266340"/>
            <a:ext cx="7329840" cy="1985163"/>
          </a:xfrm>
        </p:spPr>
        <p:txBody>
          <a:bodyPr>
            <a:normAutofit/>
          </a:bodyPr>
          <a:lstStyle/>
          <a:p>
            <a:r>
              <a:rPr lang="en-US" dirty="0"/>
              <a:t>The Stored-Program Concept</a:t>
            </a:r>
            <a:br>
              <a:rPr lang="en-US" dirty="0"/>
            </a:br>
            <a:r>
              <a:rPr lang="en-US" dirty="0"/>
              <a:t>Done by: Kyler Brown</a:t>
            </a:r>
          </a:p>
        </p:txBody>
      </p:sp>
      <p:sp>
        <p:nvSpPr>
          <p:cNvPr id="3" name="Subtitle 2"/>
          <p:cNvSpPr>
            <a:spLocks noGrp="1"/>
          </p:cNvSpPr>
          <p:nvPr>
            <p:ph type="subTitle" idx="1"/>
          </p:nvPr>
        </p:nvSpPr>
        <p:spPr/>
        <p:txBody>
          <a:bodyPr/>
          <a:lstStyle/>
          <a:p>
            <a:r>
              <a:rPr lang="en-US" dirty="0"/>
              <a:t>FPPT.com</a:t>
            </a:r>
          </a:p>
        </p:txBody>
      </p:sp>
    </p:spTree>
    <p:extLst>
      <p:ext uri="{BB962C8B-B14F-4D97-AF65-F5344CB8AC3E}">
        <p14:creationId xmlns:p14="http://schemas.microsoft.com/office/powerpoint/2010/main" val="363920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870EBF9-75EC-C081-8B15-DD5183A41F7E}"/>
              </a:ext>
            </a:extLst>
          </p:cNvPr>
          <p:cNvSpPr>
            <a:spLocks noGrp="1"/>
          </p:cNvSpPr>
          <p:nvPr>
            <p:ph type="title"/>
          </p:nvPr>
        </p:nvSpPr>
        <p:spPr>
          <a:xfrm>
            <a:off x="457200" y="205979"/>
            <a:ext cx="8229600" cy="857250"/>
          </a:xfrm>
        </p:spPr>
        <p:txBody>
          <a:bodyPr anchor="ctr">
            <a:normAutofit/>
          </a:bodyPr>
          <a:lstStyle/>
          <a:p>
            <a:r>
              <a:rPr lang="en-US" dirty="0">
                <a:solidFill>
                  <a:srgbClr val="FF2D96"/>
                </a:solidFill>
              </a:rPr>
              <a:t>Cache Memory</a:t>
            </a:r>
            <a:endParaRPr lang="en-BZ" dirty="0">
              <a:solidFill>
                <a:srgbClr val="FF2D96"/>
              </a:solidFill>
            </a:endParaRPr>
          </a:p>
        </p:txBody>
      </p:sp>
      <p:pic>
        <p:nvPicPr>
          <p:cNvPr id="14" name="Content Placeholder 13" descr="Diagram&#10;&#10;Description automatically generated">
            <a:extLst>
              <a:ext uri="{FF2B5EF4-FFF2-40B4-BE49-F238E27FC236}">
                <a16:creationId xmlns:a16="http://schemas.microsoft.com/office/drawing/2014/main" id="{4BA76B82-639C-946F-6859-93FAFD8E835E}"/>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457200" y="1367767"/>
            <a:ext cx="4038600" cy="3059239"/>
          </a:xfrm>
          <a:noFill/>
        </p:spPr>
      </p:pic>
      <p:pic>
        <p:nvPicPr>
          <p:cNvPr id="16" name="Content Placeholder 15" descr="Diagram&#10;&#10;Description automatically generated">
            <a:extLst>
              <a:ext uri="{FF2B5EF4-FFF2-40B4-BE49-F238E27FC236}">
                <a16:creationId xmlns:a16="http://schemas.microsoft.com/office/drawing/2014/main" id="{6DE29885-F289-B6E0-88D8-028BDB87E8EF}"/>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4648200" y="1367767"/>
            <a:ext cx="4038600" cy="3189147"/>
          </a:xfrm>
        </p:spPr>
      </p:pic>
    </p:spTree>
    <p:extLst>
      <p:ext uri="{BB962C8B-B14F-4D97-AF65-F5344CB8AC3E}">
        <p14:creationId xmlns:p14="http://schemas.microsoft.com/office/powerpoint/2010/main" val="1073965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3" y="198255"/>
            <a:ext cx="3008313" cy="1457265"/>
          </a:xfrm>
        </p:spPr>
        <p:txBody>
          <a:bodyPr anchor="b">
            <a:normAutofit/>
          </a:bodyPr>
          <a:lstStyle/>
          <a:p>
            <a:r>
              <a:rPr lang="en-US" sz="2800" dirty="0">
                <a:solidFill>
                  <a:schemeClr val="bg2"/>
                </a:solidFill>
              </a:rPr>
              <a:t>What is the Stored program concept?</a:t>
            </a:r>
          </a:p>
        </p:txBody>
      </p:sp>
      <p:pic>
        <p:nvPicPr>
          <p:cNvPr id="5" name="Picture 4" descr="A picture containing waterfall chart&#10;&#10;Description automatically generated">
            <a:extLst>
              <a:ext uri="{FF2B5EF4-FFF2-40B4-BE49-F238E27FC236}">
                <a16:creationId xmlns:a16="http://schemas.microsoft.com/office/drawing/2014/main" id="{EFE85C88-F74F-F756-65A1-88D1530E71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42833" y="1237893"/>
            <a:ext cx="5111750" cy="3412093"/>
          </a:xfrm>
          <a:prstGeom prst="rect">
            <a:avLst/>
          </a:prstGeom>
          <a:noFill/>
        </p:spPr>
      </p:pic>
      <p:sp>
        <p:nvSpPr>
          <p:cNvPr id="3" name="Content Placeholder 2"/>
          <p:cNvSpPr>
            <a:spLocks noGrp="1"/>
          </p:cNvSpPr>
          <p:nvPr>
            <p:ph type="body" sz="half" idx="2"/>
          </p:nvPr>
        </p:nvSpPr>
        <p:spPr>
          <a:xfrm>
            <a:off x="457203" y="1076327"/>
            <a:ext cx="3008313" cy="3518297"/>
          </a:xfrm>
        </p:spPr>
        <p:txBody>
          <a:bodyPr>
            <a:normAutofit/>
          </a:bodyPr>
          <a:lstStyle/>
          <a:p>
            <a:endParaRPr lang="en-US" dirty="0"/>
          </a:p>
          <a:p>
            <a:endParaRPr lang="en-US" dirty="0"/>
          </a:p>
          <a:p>
            <a:endParaRPr lang="en-US" dirty="0"/>
          </a:p>
          <a:p>
            <a:endParaRPr lang="en-US" dirty="0"/>
          </a:p>
          <a:p>
            <a:pPr marL="285750" indent="-285750">
              <a:buFont typeface="Wingdings" panose="05000000000000000000" pitchFamily="2" charset="2"/>
              <a:buChar char="v"/>
            </a:pPr>
            <a:r>
              <a:rPr lang="en-US" b="0" i="0" dirty="0">
                <a:solidFill>
                  <a:schemeClr val="bg1"/>
                </a:solidFill>
                <a:effectLst/>
                <a:latin typeface="Roboto Slab"/>
              </a:rPr>
              <a:t>The stored program concept relates to program instructions being stored in main memory.</a:t>
            </a:r>
          </a:p>
          <a:p>
            <a:pPr marL="285750" indent="-285750">
              <a:buFont typeface="Wingdings" panose="05000000000000000000" pitchFamily="2" charset="2"/>
              <a:buChar char="v"/>
            </a:pPr>
            <a:r>
              <a:rPr lang="en-US" b="0" i="0" dirty="0">
                <a:solidFill>
                  <a:schemeClr val="bg1"/>
                </a:solidFill>
                <a:effectLst/>
                <a:latin typeface="Roboto Slab"/>
              </a:rPr>
              <a:t>When a computer uses the stored program concept, the contents of a memory location can be interpreted as either instructions or data.</a:t>
            </a:r>
            <a:endParaRPr lang="en-US" dirty="0">
              <a:solidFill>
                <a:schemeClr val="bg1"/>
              </a:solidFill>
            </a:endParaRPr>
          </a:p>
        </p:txBody>
      </p:sp>
    </p:spTree>
    <p:extLst>
      <p:ext uri="{BB962C8B-B14F-4D97-AF65-F5344CB8AC3E}">
        <p14:creationId xmlns:p14="http://schemas.microsoft.com/office/powerpoint/2010/main" val="41033094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1670" y="891995"/>
            <a:ext cx="7940659" cy="763525"/>
          </a:xfrm>
        </p:spPr>
        <p:txBody>
          <a:bodyPr anchor="ctr">
            <a:normAutofit/>
          </a:bodyPr>
          <a:lstStyle/>
          <a:p>
            <a:r>
              <a:rPr lang="en-US" sz="3300"/>
              <a:t>A Brief history of the stored program concept </a:t>
            </a:r>
          </a:p>
        </p:txBody>
      </p:sp>
      <p:pic>
        <p:nvPicPr>
          <p:cNvPr id="3" name="Content Placeholder 2" descr="A picture containing floor, black, white, computer&#10;&#10;Description automatically generated">
            <a:extLst>
              <a:ext uri="{FF2B5EF4-FFF2-40B4-BE49-F238E27FC236}">
                <a16:creationId xmlns:a16="http://schemas.microsoft.com/office/drawing/2014/main" id="{F0EFF830-DEBD-52F5-FEA7-253BC8D7681A}"/>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556" r="-6" b="26013"/>
          <a:stretch/>
        </p:blipFill>
        <p:spPr>
          <a:xfrm>
            <a:off x="278302" y="1577933"/>
            <a:ext cx="3690502" cy="3144775"/>
          </a:xfrm>
          <a:noFill/>
        </p:spPr>
      </p:pic>
      <p:pic>
        <p:nvPicPr>
          <p:cNvPr id="7" name="Picture 6" descr="A person standing in front of a computer&#10;&#10;Description automatically generated with low confidence">
            <a:extLst>
              <a:ext uri="{FF2B5EF4-FFF2-40B4-BE49-F238E27FC236}">
                <a16:creationId xmlns:a16="http://schemas.microsoft.com/office/drawing/2014/main" id="{EF09A6C0-C155-B266-562A-F1DC55F45DC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13885" y="1577932"/>
            <a:ext cx="4573525" cy="3144775"/>
          </a:xfrm>
          <a:prstGeom prst="rect">
            <a:avLst/>
          </a:prstGeom>
        </p:spPr>
      </p:pic>
    </p:spTree>
    <p:extLst>
      <p:ext uri="{BB962C8B-B14F-4D97-AF65-F5344CB8AC3E}">
        <p14:creationId xmlns:p14="http://schemas.microsoft.com/office/powerpoint/2010/main" val="11016338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0" y="0"/>
            <a:ext cx="8923307" cy="763587"/>
          </a:xfrm>
        </p:spPr>
        <p:txBody>
          <a:bodyPr>
            <a:normAutofit fontScale="90000"/>
          </a:bodyPr>
          <a:lstStyle/>
          <a:p>
            <a:r>
              <a:rPr lang="en-US" dirty="0">
                <a:solidFill>
                  <a:schemeClr val="bg1"/>
                </a:solidFill>
              </a:rPr>
              <a:t>The step-by-step process of Main Memory</a:t>
            </a:r>
          </a:p>
        </p:txBody>
      </p:sp>
      <p:graphicFrame>
        <p:nvGraphicFramePr>
          <p:cNvPr id="16" name="Table 16">
            <a:extLst>
              <a:ext uri="{FF2B5EF4-FFF2-40B4-BE49-F238E27FC236}">
                <a16:creationId xmlns:a16="http://schemas.microsoft.com/office/drawing/2014/main" id="{21DA6CE7-B62F-E0FE-EDBC-423203C811BD}"/>
              </a:ext>
            </a:extLst>
          </p:cNvPr>
          <p:cNvGraphicFramePr>
            <a:graphicFrameLocks noGrp="1"/>
          </p:cNvGraphicFramePr>
          <p:nvPr>
            <p:ph idx="4294967295"/>
            <p:extLst>
              <p:ext uri="{D42A27DB-BD31-4B8C-83A1-F6EECF244321}">
                <p14:modId xmlns:p14="http://schemas.microsoft.com/office/powerpoint/2010/main" val="688658306"/>
              </p:ext>
            </p:extLst>
          </p:nvPr>
        </p:nvGraphicFramePr>
        <p:xfrm>
          <a:off x="372613" y="891995"/>
          <a:ext cx="8398774" cy="4067940"/>
        </p:xfrm>
        <a:graphic>
          <a:graphicData uri="http://schemas.openxmlformats.org/drawingml/2006/table">
            <a:tbl>
              <a:tblPr firstRow="1" bandRow="1">
                <a:tableStyleId>{5C22544A-7EE6-4342-B048-85BDC9FD1C3A}</a:tableStyleId>
              </a:tblPr>
              <a:tblGrid>
                <a:gridCol w="1807984">
                  <a:extLst>
                    <a:ext uri="{9D8B030D-6E8A-4147-A177-3AD203B41FA5}">
                      <a16:colId xmlns:a16="http://schemas.microsoft.com/office/drawing/2014/main" val="1819404043"/>
                    </a:ext>
                  </a:extLst>
                </a:gridCol>
                <a:gridCol w="6590790">
                  <a:extLst>
                    <a:ext uri="{9D8B030D-6E8A-4147-A177-3AD203B41FA5}">
                      <a16:colId xmlns:a16="http://schemas.microsoft.com/office/drawing/2014/main" val="471182336"/>
                    </a:ext>
                  </a:extLst>
                </a:gridCol>
              </a:tblGrid>
              <a:tr h="326019">
                <a:tc>
                  <a:txBody>
                    <a:bodyPr/>
                    <a:lstStyle/>
                    <a:p>
                      <a:r>
                        <a:rPr lang="en-BZ" sz="1400" dirty="0"/>
                        <a:t>Term</a:t>
                      </a:r>
                    </a:p>
                  </a:txBody>
                  <a:tcPr/>
                </a:tc>
                <a:tc>
                  <a:txBody>
                    <a:bodyPr/>
                    <a:lstStyle/>
                    <a:p>
                      <a:r>
                        <a:rPr lang="en-BZ" sz="1400" dirty="0"/>
                        <a:t>Meaning</a:t>
                      </a:r>
                    </a:p>
                  </a:txBody>
                  <a:tcPr/>
                </a:tc>
                <a:extLst>
                  <a:ext uri="{0D108BD9-81ED-4DB2-BD59-A6C34878D82A}">
                    <a16:rowId xmlns:a16="http://schemas.microsoft.com/office/drawing/2014/main" val="2195467103"/>
                  </a:ext>
                </a:extLst>
              </a:tr>
              <a:tr h="815047">
                <a:tc>
                  <a:txBody>
                    <a:bodyPr/>
                    <a:lstStyle/>
                    <a:p>
                      <a:r>
                        <a:rPr lang="en-BZ" sz="1400" dirty="0"/>
                        <a:t>Serially</a:t>
                      </a:r>
                    </a:p>
                  </a:txBody>
                  <a:tcPr/>
                </a:tc>
                <a:tc>
                  <a:txBody>
                    <a:bodyPr/>
                    <a:lstStyle/>
                    <a:p>
                      <a:r>
                        <a:rPr lang="en-US" sz="1400" dirty="0"/>
                        <a:t>Instructions are fetched and executed (see below) in order. The first instruction is fetched and then executed before the second instruction is fetched.</a:t>
                      </a:r>
                      <a:endParaRPr lang="en-BZ" sz="1400" dirty="0"/>
                    </a:p>
                  </a:txBody>
                  <a:tcPr/>
                </a:tc>
                <a:extLst>
                  <a:ext uri="{0D108BD9-81ED-4DB2-BD59-A6C34878D82A}">
                    <a16:rowId xmlns:a16="http://schemas.microsoft.com/office/drawing/2014/main" val="1450965022"/>
                  </a:ext>
                </a:extLst>
              </a:tr>
              <a:tr h="326019">
                <a:tc>
                  <a:txBody>
                    <a:bodyPr/>
                    <a:lstStyle/>
                    <a:p>
                      <a:r>
                        <a:rPr lang="en-BZ" sz="1400" dirty="0"/>
                        <a:t>Fetching</a:t>
                      </a:r>
                    </a:p>
                  </a:txBody>
                  <a:tcPr/>
                </a:tc>
                <a:tc>
                  <a:txBody>
                    <a:bodyPr/>
                    <a:lstStyle/>
                    <a:p>
                      <a:r>
                        <a:rPr lang="en-US" sz="1400" dirty="0"/>
                        <a:t>Retrieving an instruction from main memory. </a:t>
                      </a:r>
                      <a:endParaRPr lang="en-BZ" sz="1400" dirty="0"/>
                    </a:p>
                  </a:txBody>
                  <a:tcPr/>
                </a:tc>
                <a:extLst>
                  <a:ext uri="{0D108BD9-81ED-4DB2-BD59-A6C34878D82A}">
                    <a16:rowId xmlns:a16="http://schemas.microsoft.com/office/drawing/2014/main" val="2693165749"/>
                  </a:ext>
                </a:extLst>
              </a:tr>
              <a:tr h="507365">
                <a:tc>
                  <a:txBody>
                    <a:bodyPr/>
                    <a:lstStyle/>
                    <a:p>
                      <a:r>
                        <a:rPr lang="en-BZ" sz="1400" dirty="0"/>
                        <a:t>Executing</a:t>
                      </a:r>
                    </a:p>
                  </a:txBody>
                  <a:tcPr/>
                </a:tc>
                <a:tc>
                  <a:txBody>
                    <a:bodyPr/>
                    <a:lstStyle/>
                    <a:p>
                      <a:r>
                        <a:rPr lang="en-US" sz="1400" dirty="0"/>
                        <a:t>Carrying out what is specified by the instruction that has been fetched.</a:t>
                      </a:r>
                      <a:endParaRPr lang="en-BZ" sz="1400" dirty="0"/>
                    </a:p>
                  </a:txBody>
                  <a:tcPr/>
                </a:tc>
                <a:extLst>
                  <a:ext uri="{0D108BD9-81ED-4DB2-BD59-A6C34878D82A}">
                    <a16:rowId xmlns:a16="http://schemas.microsoft.com/office/drawing/2014/main" val="3522350695"/>
                  </a:ext>
                </a:extLst>
              </a:tr>
              <a:tr h="570533">
                <a:tc>
                  <a:txBody>
                    <a:bodyPr/>
                    <a:lstStyle/>
                    <a:p>
                      <a:r>
                        <a:rPr lang="en-BZ" sz="1400" dirty="0"/>
                        <a:t>Machine code instructions </a:t>
                      </a:r>
                    </a:p>
                  </a:txBody>
                  <a:tcPr/>
                </a:tc>
                <a:tc>
                  <a:txBody>
                    <a:bodyPr/>
                    <a:lstStyle/>
                    <a:p>
                      <a:r>
                        <a:rPr lang="en-US" sz="1400" dirty="0"/>
                        <a:t>Instructions formed from just 1s and 0s that the processor can execute directly without the need for translation. </a:t>
                      </a:r>
                      <a:endParaRPr lang="en-BZ" sz="1400" dirty="0"/>
                    </a:p>
                  </a:txBody>
                  <a:tcPr/>
                </a:tc>
                <a:extLst>
                  <a:ext uri="{0D108BD9-81ED-4DB2-BD59-A6C34878D82A}">
                    <a16:rowId xmlns:a16="http://schemas.microsoft.com/office/drawing/2014/main" val="1944496065"/>
                  </a:ext>
                </a:extLst>
              </a:tr>
              <a:tr h="570533">
                <a:tc>
                  <a:txBody>
                    <a:bodyPr/>
                    <a:lstStyle/>
                    <a:p>
                      <a:r>
                        <a:rPr lang="en-BZ" sz="1400" dirty="0"/>
                        <a:t>Main memory </a:t>
                      </a:r>
                    </a:p>
                  </a:txBody>
                  <a:tcPr/>
                </a:tc>
                <a:tc>
                  <a:txBody>
                    <a:bodyPr/>
                    <a:lstStyle/>
                    <a:p>
                      <a:r>
                        <a:rPr lang="en-US" sz="1400" dirty="0"/>
                        <a:t>Where a computer stores instructions and frequently used data. Examples include RAM and ROM.</a:t>
                      </a:r>
                      <a:endParaRPr lang="en-BZ" sz="1400" dirty="0"/>
                    </a:p>
                  </a:txBody>
                  <a:tcPr/>
                </a:tc>
                <a:extLst>
                  <a:ext uri="{0D108BD9-81ED-4DB2-BD59-A6C34878D82A}">
                    <a16:rowId xmlns:a16="http://schemas.microsoft.com/office/drawing/2014/main" val="1263504424"/>
                  </a:ext>
                </a:extLst>
              </a:tr>
              <a:tr h="570533">
                <a:tc>
                  <a:txBody>
                    <a:bodyPr/>
                    <a:lstStyle/>
                    <a:p>
                      <a:r>
                        <a:rPr lang="en-BZ" sz="1400" dirty="0"/>
                        <a:t>Arithmetic </a:t>
                      </a:r>
                    </a:p>
                  </a:txBody>
                  <a:tcPr/>
                </a:tc>
                <a:tc>
                  <a:txBody>
                    <a:bodyPr/>
                    <a:lstStyle/>
                    <a:p>
                      <a:r>
                        <a:rPr lang="en-US" sz="1400" dirty="0"/>
                        <a:t>Operations that involve mathematical operations such as addition, subtraction and multiplication.</a:t>
                      </a:r>
                      <a:endParaRPr lang="en-BZ" sz="1400" dirty="0"/>
                    </a:p>
                  </a:txBody>
                  <a:tcPr/>
                </a:tc>
                <a:extLst>
                  <a:ext uri="{0D108BD9-81ED-4DB2-BD59-A6C34878D82A}">
                    <a16:rowId xmlns:a16="http://schemas.microsoft.com/office/drawing/2014/main" val="82008494"/>
                  </a:ext>
                </a:extLst>
              </a:tr>
              <a:tr h="381891">
                <a:tc>
                  <a:txBody>
                    <a:bodyPr/>
                    <a:lstStyle/>
                    <a:p>
                      <a:r>
                        <a:rPr lang="en-BZ" sz="1400" dirty="0"/>
                        <a:t>Logical </a:t>
                      </a:r>
                    </a:p>
                  </a:txBody>
                  <a:tcPr/>
                </a:tc>
                <a:tc>
                  <a:txBody>
                    <a:bodyPr/>
                    <a:lstStyle/>
                    <a:p>
                      <a:r>
                        <a:rPr lang="en-US" sz="1400" dirty="0"/>
                        <a:t>Operations that involve the use of logic gates like AND, OR and NOT</a:t>
                      </a:r>
                      <a:endParaRPr lang="en-BZ" sz="1400" dirty="0"/>
                    </a:p>
                  </a:txBody>
                  <a:tcPr/>
                </a:tc>
                <a:extLst>
                  <a:ext uri="{0D108BD9-81ED-4DB2-BD59-A6C34878D82A}">
                    <a16:rowId xmlns:a16="http://schemas.microsoft.com/office/drawing/2014/main" val="1791202161"/>
                  </a:ext>
                </a:extLst>
              </a:tr>
            </a:tbl>
          </a:graphicData>
        </a:graphic>
      </p:graphicFrame>
    </p:spTree>
    <p:extLst>
      <p:ext uri="{BB962C8B-B14F-4D97-AF65-F5344CB8AC3E}">
        <p14:creationId xmlns:p14="http://schemas.microsoft.com/office/powerpoint/2010/main" val="41707837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EA7777-F671-8402-EEDF-697ACE9EA11D}"/>
              </a:ext>
            </a:extLst>
          </p:cNvPr>
          <p:cNvSpPr>
            <a:spLocks noGrp="1"/>
          </p:cNvSpPr>
          <p:nvPr>
            <p:ph type="title"/>
          </p:nvPr>
        </p:nvSpPr>
        <p:spPr>
          <a:xfrm>
            <a:off x="601670" y="739291"/>
            <a:ext cx="7940659" cy="916230"/>
          </a:xfrm>
        </p:spPr>
        <p:txBody>
          <a:bodyPr>
            <a:normAutofit fontScale="90000"/>
          </a:bodyPr>
          <a:lstStyle/>
          <a:p>
            <a:r>
              <a:rPr lang="en-US" dirty="0"/>
              <a:t>The Stored Program Concept can be further classified in three basic ways:</a:t>
            </a:r>
            <a:endParaRPr lang="en-BZ" dirty="0"/>
          </a:p>
        </p:txBody>
      </p:sp>
      <p:sp>
        <p:nvSpPr>
          <p:cNvPr id="3" name="Content Placeholder 2">
            <a:extLst>
              <a:ext uri="{FF2B5EF4-FFF2-40B4-BE49-F238E27FC236}">
                <a16:creationId xmlns:a16="http://schemas.microsoft.com/office/drawing/2014/main" id="{D09ACAE1-0B87-E1F5-6B5B-1707B1B00E11}"/>
              </a:ext>
            </a:extLst>
          </p:cNvPr>
          <p:cNvSpPr>
            <a:spLocks noGrp="1"/>
          </p:cNvSpPr>
          <p:nvPr>
            <p:ph idx="1"/>
          </p:nvPr>
        </p:nvSpPr>
        <p:spPr/>
        <p:txBody>
          <a:bodyPr/>
          <a:lstStyle/>
          <a:p>
            <a:pPr>
              <a:buFont typeface="Wingdings" panose="05000000000000000000" pitchFamily="2" charset="2"/>
              <a:buChar char="q"/>
            </a:pPr>
            <a:r>
              <a:rPr lang="en-US" dirty="0"/>
              <a:t>The Von-Neumann Model</a:t>
            </a:r>
          </a:p>
          <a:p>
            <a:pPr>
              <a:buFont typeface="Wingdings" panose="05000000000000000000" pitchFamily="2" charset="2"/>
              <a:buChar char="q"/>
            </a:pPr>
            <a:r>
              <a:rPr lang="en-US" dirty="0"/>
              <a:t>The General Purpose system</a:t>
            </a:r>
          </a:p>
          <a:p>
            <a:pPr>
              <a:buFont typeface="Wingdings" panose="05000000000000000000" pitchFamily="2" charset="2"/>
              <a:buChar char="q"/>
            </a:pPr>
            <a:r>
              <a:rPr lang="en-US" dirty="0"/>
              <a:t>Parallel Processing</a:t>
            </a:r>
            <a:endParaRPr lang="en-BZ" dirty="0"/>
          </a:p>
        </p:txBody>
      </p:sp>
    </p:spTree>
    <p:extLst>
      <p:ext uri="{BB962C8B-B14F-4D97-AF65-F5344CB8AC3E}">
        <p14:creationId xmlns:p14="http://schemas.microsoft.com/office/powerpoint/2010/main" val="1091006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4CAA078-2777-D9AA-1650-600E199BC071}"/>
              </a:ext>
            </a:extLst>
          </p:cNvPr>
          <p:cNvSpPr>
            <a:spLocks noGrp="1"/>
          </p:cNvSpPr>
          <p:nvPr>
            <p:ph type="title"/>
          </p:nvPr>
        </p:nvSpPr>
        <p:spPr>
          <a:xfrm>
            <a:off x="457203" y="204787"/>
            <a:ext cx="3008313" cy="871538"/>
          </a:xfrm>
        </p:spPr>
        <p:txBody>
          <a:bodyPr anchor="b">
            <a:normAutofit/>
          </a:bodyPr>
          <a:lstStyle/>
          <a:p>
            <a:r>
              <a:rPr lang="en-US" sz="1800" dirty="0">
                <a:solidFill>
                  <a:srgbClr val="FF2D96"/>
                </a:solidFill>
              </a:rPr>
              <a:t>The Von-Neumann Model</a:t>
            </a:r>
            <a:br>
              <a:rPr lang="en-US" sz="1800" dirty="0">
                <a:solidFill>
                  <a:srgbClr val="FF2D96"/>
                </a:solidFill>
              </a:rPr>
            </a:br>
            <a:endParaRPr lang="en-BZ" sz="1800" dirty="0">
              <a:solidFill>
                <a:srgbClr val="FF2D96"/>
              </a:solidFill>
            </a:endParaRPr>
          </a:p>
        </p:txBody>
      </p:sp>
      <p:pic>
        <p:nvPicPr>
          <p:cNvPr id="9" name="Content Placeholder 8" descr="Diagram&#10;&#10;Description automatically generated">
            <a:extLst>
              <a:ext uri="{FF2B5EF4-FFF2-40B4-BE49-F238E27FC236}">
                <a16:creationId xmlns:a16="http://schemas.microsoft.com/office/drawing/2014/main" id="{EB4214E3-9526-1A24-2175-0B41AAFA328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01165" y="687993"/>
            <a:ext cx="5111750" cy="3565445"/>
          </a:xfrm>
          <a:noFill/>
        </p:spPr>
      </p:pic>
      <p:sp>
        <p:nvSpPr>
          <p:cNvPr id="14" name="Text Placeholder 3">
            <a:extLst>
              <a:ext uri="{FF2B5EF4-FFF2-40B4-BE49-F238E27FC236}">
                <a16:creationId xmlns:a16="http://schemas.microsoft.com/office/drawing/2014/main" id="{958ECAB1-3AF0-4999-D2F1-B12D73258977}"/>
              </a:ext>
            </a:extLst>
          </p:cNvPr>
          <p:cNvSpPr>
            <a:spLocks noGrp="1"/>
          </p:cNvSpPr>
          <p:nvPr>
            <p:ph type="body" sz="half" idx="2"/>
          </p:nvPr>
        </p:nvSpPr>
        <p:spPr>
          <a:xfrm>
            <a:off x="416147" y="891995"/>
            <a:ext cx="3008313" cy="3518297"/>
          </a:xfrm>
        </p:spPr>
        <p:txBody>
          <a:bodyPr/>
          <a:lstStyle/>
          <a:p>
            <a:pPr marL="285750" indent="-285750">
              <a:buFont typeface="Wingdings" panose="05000000000000000000" pitchFamily="2" charset="2"/>
              <a:buChar char="v"/>
            </a:pPr>
            <a:r>
              <a:rPr lang="en-US" sz="2000" dirty="0">
                <a:solidFill>
                  <a:schemeClr val="bg1"/>
                </a:solidFill>
                <a:latin typeface="Times New Roman" panose="02020603050405020304" pitchFamily="18" charset="0"/>
                <a:cs typeface="Times New Roman" panose="02020603050405020304" pitchFamily="18" charset="0"/>
              </a:rPr>
              <a:t>Uses s single processor</a:t>
            </a:r>
          </a:p>
          <a:p>
            <a:pPr marL="285750" indent="-285750">
              <a:buFont typeface="Wingdings" panose="05000000000000000000" pitchFamily="2" charset="2"/>
              <a:buChar char="v"/>
            </a:pPr>
            <a:r>
              <a:rPr lang="en-US" sz="2000" dirty="0">
                <a:solidFill>
                  <a:schemeClr val="bg1"/>
                </a:solidFill>
                <a:latin typeface="Times New Roman" panose="02020603050405020304" pitchFamily="18" charset="0"/>
                <a:cs typeface="Times New Roman" panose="02020603050405020304" pitchFamily="18" charset="0"/>
              </a:rPr>
              <a:t>Uses one memory for both instructions and data</a:t>
            </a:r>
          </a:p>
          <a:p>
            <a:pPr marL="285750" indent="-285750">
              <a:buFont typeface="Wingdings" panose="05000000000000000000" pitchFamily="2" charset="2"/>
              <a:buChar char="v"/>
            </a:pPr>
            <a:r>
              <a:rPr lang="en-US" sz="2000" b="0" i="0" dirty="0">
                <a:solidFill>
                  <a:schemeClr val="bg1"/>
                </a:solidFill>
                <a:effectLst/>
                <a:latin typeface="Times New Roman" panose="02020603050405020304" pitchFamily="18" charset="0"/>
                <a:cs typeface="Times New Roman" panose="02020603050405020304" pitchFamily="18" charset="0"/>
              </a:rPr>
              <a:t>Executes programs following the fetch-decode-execute cycle</a:t>
            </a:r>
          </a:p>
          <a:p>
            <a:pPr marL="285750" indent="-285750">
              <a:buFont typeface="Wingdings" panose="05000000000000000000" pitchFamily="2" charset="2"/>
              <a:buChar char="v"/>
            </a:pPr>
            <a:endParaRPr lang="en-US" dirty="0">
              <a:solidFill>
                <a:schemeClr val="bg1"/>
              </a:solidFill>
            </a:endParaRPr>
          </a:p>
        </p:txBody>
      </p:sp>
    </p:spTree>
    <p:extLst>
      <p:ext uri="{BB962C8B-B14F-4D97-AF65-F5344CB8AC3E}">
        <p14:creationId xmlns:p14="http://schemas.microsoft.com/office/powerpoint/2010/main" val="17144754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85ED4A-57E2-C030-586E-8FF0F6BCF849}"/>
              </a:ext>
            </a:extLst>
          </p:cNvPr>
          <p:cNvSpPr>
            <a:spLocks noGrp="1"/>
          </p:cNvSpPr>
          <p:nvPr>
            <p:ph type="title"/>
          </p:nvPr>
        </p:nvSpPr>
        <p:spPr/>
        <p:txBody>
          <a:bodyPr>
            <a:noAutofit/>
          </a:bodyPr>
          <a:lstStyle/>
          <a:p>
            <a:r>
              <a:rPr lang="en-US" dirty="0">
                <a:solidFill>
                  <a:srgbClr val="FF2D96"/>
                </a:solidFill>
              </a:rPr>
              <a:t>The General-Purpose system</a:t>
            </a:r>
            <a:br>
              <a:rPr lang="en-US" dirty="0">
                <a:solidFill>
                  <a:srgbClr val="FF2D96"/>
                </a:solidFill>
              </a:rPr>
            </a:br>
            <a:endParaRPr lang="en-BZ" dirty="0">
              <a:solidFill>
                <a:srgbClr val="FF2D96"/>
              </a:solidFill>
            </a:endParaRPr>
          </a:p>
        </p:txBody>
      </p:sp>
      <p:pic>
        <p:nvPicPr>
          <p:cNvPr id="5" name="Content Placeholder 4" descr="Diagram, schematic&#10;&#10;Description automatically generated">
            <a:extLst>
              <a:ext uri="{FF2B5EF4-FFF2-40B4-BE49-F238E27FC236}">
                <a16:creationId xmlns:a16="http://schemas.microsoft.com/office/drawing/2014/main" id="{1F732685-0F92-5765-64E1-12A24E18261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31770" y="1655763"/>
            <a:ext cx="5480461" cy="3206750"/>
          </a:xfrm>
          <a:noFill/>
        </p:spPr>
      </p:pic>
    </p:spTree>
    <p:extLst>
      <p:ext uri="{BB962C8B-B14F-4D97-AF65-F5344CB8AC3E}">
        <p14:creationId xmlns:p14="http://schemas.microsoft.com/office/powerpoint/2010/main" val="4480416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16CDCA-773A-8734-31ED-94D40ABB8420}"/>
              </a:ext>
            </a:extLst>
          </p:cNvPr>
          <p:cNvSpPr>
            <a:spLocks noGrp="1"/>
          </p:cNvSpPr>
          <p:nvPr>
            <p:ph type="title"/>
          </p:nvPr>
        </p:nvSpPr>
        <p:spPr>
          <a:xfrm>
            <a:off x="414317" y="-230980"/>
            <a:ext cx="3394158" cy="871538"/>
          </a:xfrm>
        </p:spPr>
        <p:txBody>
          <a:bodyPr anchor="b">
            <a:normAutofit/>
          </a:bodyPr>
          <a:lstStyle/>
          <a:p>
            <a:r>
              <a:rPr lang="en-US" sz="2400" dirty="0">
                <a:solidFill>
                  <a:srgbClr val="FF2D96"/>
                </a:solidFill>
              </a:rPr>
              <a:t>Parallel Processing</a:t>
            </a:r>
            <a:endParaRPr lang="en-BZ" sz="2400" dirty="0">
              <a:solidFill>
                <a:srgbClr val="FF2D96"/>
              </a:solidFill>
            </a:endParaRPr>
          </a:p>
        </p:txBody>
      </p:sp>
      <p:pic>
        <p:nvPicPr>
          <p:cNvPr id="5" name="Content Placeholder 4" descr="Diagram&#10;&#10;Description automatically generated">
            <a:extLst>
              <a:ext uri="{FF2B5EF4-FFF2-40B4-BE49-F238E27FC236}">
                <a16:creationId xmlns:a16="http://schemas.microsoft.com/office/drawing/2014/main" id="{9AF02B3F-A014-7F48-3376-6400F2FEBF8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13885" y="640558"/>
            <a:ext cx="4367885" cy="4389835"/>
          </a:xfrm>
          <a:noFill/>
        </p:spPr>
      </p:pic>
      <p:sp>
        <p:nvSpPr>
          <p:cNvPr id="10" name="Text Placeholder 3">
            <a:extLst>
              <a:ext uri="{FF2B5EF4-FFF2-40B4-BE49-F238E27FC236}">
                <a16:creationId xmlns:a16="http://schemas.microsoft.com/office/drawing/2014/main" id="{C81FFDF5-9FBB-47F1-CAC1-1A7B71D72B60}"/>
              </a:ext>
            </a:extLst>
          </p:cNvPr>
          <p:cNvSpPr>
            <a:spLocks noGrp="1"/>
          </p:cNvSpPr>
          <p:nvPr>
            <p:ph type="body" sz="half" idx="2"/>
          </p:nvPr>
        </p:nvSpPr>
        <p:spPr>
          <a:xfrm>
            <a:off x="457203" y="1076327"/>
            <a:ext cx="3008313" cy="3518297"/>
          </a:xfrm>
        </p:spPr>
        <p:txBody>
          <a:bodyPr/>
          <a:lstStyle/>
          <a:p>
            <a:pPr marL="285750" indent="-285750">
              <a:buFont typeface="Wingdings" panose="05000000000000000000" pitchFamily="2" charset="2"/>
              <a:buChar char="ü"/>
            </a:pPr>
            <a:r>
              <a:rPr lang="en-US" b="0" i="0" dirty="0">
                <a:solidFill>
                  <a:schemeClr val="bg1"/>
                </a:solidFill>
                <a:effectLst/>
                <a:latin typeface="inter-regular"/>
              </a:rPr>
              <a:t>The adder and integer multiplier performs the arithmetic operation with integer numbers.</a:t>
            </a:r>
          </a:p>
          <a:p>
            <a:pPr marL="285750" indent="-285750">
              <a:buFont typeface="Wingdings" panose="05000000000000000000" pitchFamily="2" charset="2"/>
              <a:buChar char="ü"/>
            </a:pPr>
            <a:r>
              <a:rPr lang="en-US" b="0" i="0" dirty="0">
                <a:solidFill>
                  <a:schemeClr val="bg1"/>
                </a:solidFill>
                <a:effectLst/>
                <a:latin typeface="inter-regular"/>
              </a:rPr>
              <a:t>The floating-point operations are separated into three circuits operating in parallel.</a:t>
            </a:r>
          </a:p>
          <a:p>
            <a:pPr marL="285750" indent="-285750">
              <a:buFont typeface="Wingdings" panose="05000000000000000000" pitchFamily="2" charset="2"/>
              <a:buChar char="ü"/>
            </a:pPr>
            <a:r>
              <a:rPr lang="en-US" b="0" i="0" dirty="0">
                <a:solidFill>
                  <a:schemeClr val="bg1"/>
                </a:solidFill>
                <a:effectLst/>
                <a:latin typeface="inter-regular"/>
              </a:rPr>
              <a:t>The logic, shift, and increment operations can be performed concurrently on different data. All units are independent of each other, so one number can be shifted while another number is being incremented.</a:t>
            </a:r>
          </a:p>
          <a:p>
            <a:pPr marL="285750" indent="-285750">
              <a:buFont typeface="Wingdings" panose="05000000000000000000" pitchFamily="2" charset="2"/>
              <a:buChar char="ü"/>
            </a:pPr>
            <a:endParaRPr lang="en-US" dirty="0"/>
          </a:p>
        </p:txBody>
      </p:sp>
    </p:spTree>
    <p:extLst>
      <p:ext uri="{BB962C8B-B14F-4D97-AF65-F5344CB8AC3E}">
        <p14:creationId xmlns:p14="http://schemas.microsoft.com/office/powerpoint/2010/main" val="20299339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EADD678-4E76-A476-B6B8-DCF3552DDD17}"/>
              </a:ext>
            </a:extLst>
          </p:cNvPr>
          <p:cNvSpPr>
            <a:spLocks noGrp="1"/>
          </p:cNvSpPr>
          <p:nvPr>
            <p:ph type="title"/>
          </p:nvPr>
        </p:nvSpPr>
        <p:spPr/>
        <p:txBody>
          <a:bodyPr/>
          <a:lstStyle/>
          <a:p>
            <a:r>
              <a:rPr lang="en-US" dirty="0"/>
              <a:t>The Stored Program Concept Uses</a:t>
            </a:r>
            <a:endParaRPr lang="en-BZ" dirty="0"/>
          </a:p>
        </p:txBody>
      </p:sp>
      <p:sp>
        <p:nvSpPr>
          <p:cNvPr id="6" name="Content Placeholder 5">
            <a:extLst>
              <a:ext uri="{FF2B5EF4-FFF2-40B4-BE49-F238E27FC236}">
                <a16:creationId xmlns:a16="http://schemas.microsoft.com/office/drawing/2014/main" id="{B1A6243B-7CFB-E70E-4640-00635BBE1F99}"/>
              </a:ext>
            </a:extLst>
          </p:cNvPr>
          <p:cNvSpPr>
            <a:spLocks noGrp="1"/>
          </p:cNvSpPr>
          <p:nvPr>
            <p:ph idx="1"/>
          </p:nvPr>
        </p:nvSpPr>
        <p:spPr/>
        <p:txBody>
          <a:bodyPr/>
          <a:lstStyle/>
          <a:p>
            <a:r>
              <a:rPr lang="en-US" dirty="0"/>
              <a:t>Abbreviated dialing</a:t>
            </a:r>
          </a:p>
          <a:p>
            <a:r>
              <a:rPr lang="en-US" dirty="0"/>
              <a:t>Call forwarding</a:t>
            </a:r>
          </a:p>
          <a:p>
            <a:r>
              <a:rPr lang="en-US" dirty="0"/>
              <a:t>Call waiting</a:t>
            </a:r>
            <a:endParaRPr lang="en-BZ" dirty="0"/>
          </a:p>
        </p:txBody>
      </p:sp>
    </p:spTree>
    <p:extLst>
      <p:ext uri="{BB962C8B-B14F-4D97-AF65-F5344CB8AC3E}">
        <p14:creationId xmlns:p14="http://schemas.microsoft.com/office/powerpoint/2010/main" val="38110054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318</Words>
  <Application>Microsoft Office PowerPoint</Application>
  <PresentationFormat>On-screen Show (16:9)</PresentationFormat>
  <Paragraphs>46</Paragraphs>
  <Slides>10</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inter-regular</vt:lpstr>
      <vt:lpstr>Roboto Slab</vt:lpstr>
      <vt:lpstr>Times New Roman</vt:lpstr>
      <vt:lpstr>Wingdings</vt:lpstr>
      <vt:lpstr>Office Theme</vt:lpstr>
      <vt:lpstr>The Stored-Program Concept Done by: Kyler Brown</vt:lpstr>
      <vt:lpstr>What is the Stored program concept?</vt:lpstr>
      <vt:lpstr>A Brief history of the stored program concept </vt:lpstr>
      <vt:lpstr>The step-by-step process of Main Memory</vt:lpstr>
      <vt:lpstr>The Stored Program Concept can be further classified in three basic ways:</vt:lpstr>
      <vt:lpstr>The Von-Neumann Model </vt:lpstr>
      <vt:lpstr>The General-Purpose system </vt:lpstr>
      <vt:lpstr>Parallel Processing</vt:lpstr>
      <vt:lpstr>The Stored Program Concept Uses</vt:lpstr>
      <vt:lpstr>Cache Memory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2017-08-01T15:40:51Z</dcterms:created>
  <dcterms:modified xsi:type="dcterms:W3CDTF">2022-09-12T12:48:05Z</dcterms:modified>
</cp:coreProperties>
</file>