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E8C7621-2F8E-7337-6F6C-6912E50D585C}" name="Barbosa da Rosa Junior,Nilton" initials="BdRJ" userId="Barbosa da Rosa Junior,Nilto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llen Burnham" initials="EB" lastIdx="8" clrIdx="0">
    <p:extLst>
      <p:ext uri="{19B8F6BF-5375-455C-9EA6-DF929625EA0E}">
        <p15:presenceInfo xmlns:p15="http://schemas.microsoft.com/office/powerpoint/2012/main" userId="Ellen Burnh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00"/>
    <a:srgbClr val="007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CB1EF0-61D7-47AD-BB1A-AA3255CEE401}" v="512" dt="2023-01-16T18:55:24.2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773" autoAdjust="0"/>
  </p:normalViewPr>
  <p:slideViewPr>
    <p:cSldViewPr snapToGrid="0">
      <p:cViewPr varScale="1">
        <p:scale>
          <a:sx n="22" d="100"/>
          <a:sy n="22" d="100"/>
        </p:scale>
        <p:origin x="17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8/10/relationships/authors" Target="author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39FD2-9996-4F0D-95AB-48BCB5935600}" type="datetimeFigureOut">
              <a:rPr lang="en-US" smtClean="0"/>
              <a:t>9/6/2024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6F81F-79E1-4EA9-A776-615A0A8D5CDC}" type="slidenum">
              <a:rPr lang="en-US" smtClean="0"/>
              <a:t>‹#›</a:t>
            </a:fld>
            <a:endParaRPr lang="en-US"/>
          </a:p>
        </p:txBody>
      </p:sp>
    </p:spTree>
    <p:extLst>
      <p:ext uri="{BB962C8B-B14F-4D97-AF65-F5344CB8AC3E}">
        <p14:creationId xmlns:p14="http://schemas.microsoft.com/office/powerpoint/2010/main" val="1969601484"/>
      </p:ext>
    </p:extLst>
  </p:cSld>
  <p:clrMap bg1="lt1" tx1="dk1" bg2="lt2" tx2="dk2" accent1="accent1" accent2="accent2" accent3="accent3" accent4="accent4" accent5="accent5" accent6="accent6" hlink="hlink" folHlink="folHlink"/>
  <p:notesStyle>
    <a:lvl1pPr marL="0" algn="l" defTabSz="3686841" rtl="0" eaLnBrk="1" latinLnBrk="0" hangingPunct="1">
      <a:defRPr sz="4834" kern="1200">
        <a:solidFill>
          <a:schemeClr val="tx1"/>
        </a:solidFill>
        <a:latin typeface="+mn-lt"/>
        <a:ea typeface="+mn-ea"/>
        <a:cs typeface="+mn-cs"/>
      </a:defRPr>
    </a:lvl1pPr>
    <a:lvl2pPr marL="1843414" algn="l" defTabSz="3686841" rtl="0" eaLnBrk="1" latinLnBrk="0" hangingPunct="1">
      <a:defRPr sz="4834" kern="1200">
        <a:solidFill>
          <a:schemeClr val="tx1"/>
        </a:solidFill>
        <a:latin typeface="+mn-lt"/>
        <a:ea typeface="+mn-ea"/>
        <a:cs typeface="+mn-cs"/>
      </a:defRPr>
    </a:lvl2pPr>
    <a:lvl3pPr marL="3686841" algn="l" defTabSz="3686841" rtl="0" eaLnBrk="1" latinLnBrk="0" hangingPunct="1">
      <a:defRPr sz="4834" kern="1200">
        <a:solidFill>
          <a:schemeClr val="tx1"/>
        </a:solidFill>
        <a:latin typeface="+mn-lt"/>
        <a:ea typeface="+mn-ea"/>
        <a:cs typeface="+mn-cs"/>
      </a:defRPr>
    </a:lvl3pPr>
    <a:lvl4pPr marL="5530255" algn="l" defTabSz="3686841" rtl="0" eaLnBrk="1" latinLnBrk="0" hangingPunct="1">
      <a:defRPr sz="4834" kern="1200">
        <a:solidFill>
          <a:schemeClr val="tx1"/>
        </a:solidFill>
        <a:latin typeface="+mn-lt"/>
        <a:ea typeface="+mn-ea"/>
        <a:cs typeface="+mn-cs"/>
      </a:defRPr>
    </a:lvl4pPr>
    <a:lvl5pPr marL="7373677" algn="l" defTabSz="3686841" rtl="0" eaLnBrk="1" latinLnBrk="0" hangingPunct="1">
      <a:defRPr sz="4834" kern="1200">
        <a:solidFill>
          <a:schemeClr val="tx1"/>
        </a:solidFill>
        <a:latin typeface="+mn-lt"/>
        <a:ea typeface="+mn-ea"/>
        <a:cs typeface="+mn-cs"/>
      </a:defRPr>
    </a:lvl5pPr>
    <a:lvl6pPr marL="9217092" algn="l" defTabSz="3686841" rtl="0" eaLnBrk="1" latinLnBrk="0" hangingPunct="1">
      <a:defRPr sz="4834" kern="1200">
        <a:solidFill>
          <a:schemeClr val="tx1"/>
        </a:solidFill>
        <a:latin typeface="+mn-lt"/>
        <a:ea typeface="+mn-ea"/>
        <a:cs typeface="+mn-cs"/>
      </a:defRPr>
    </a:lvl6pPr>
    <a:lvl7pPr marL="11060510" algn="l" defTabSz="3686841" rtl="0" eaLnBrk="1" latinLnBrk="0" hangingPunct="1">
      <a:defRPr sz="4834" kern="1200">
        <a:solidFill>
          <a:schemeClr val="tx1"/>
        </a:solidFill>
        <a:latin typeface="+mn-lt"/>
        <a:ea typeface="+mn-ea"/>
        <a:cs typeface="+mn-cs"/>
      </a:defRPr>
    </a:lvl7pPr>
    <a:lvl8pPr marL="12903932" algn="l" defTabSz="3686841" rtl="0" eaLnBrk="1" latinLnBrk="0" hangingPunct="1">
      <a:defRPr sz="4834" kern="1200">
        <a:solidFill>
          <a:schemeClr val="tx1"/>
        </a:solidFill>
        <a:latin typeface="+mn-lt"/>
        <a:ea typeface="+mn-ea"/>
        <a:cs typeface="+mn-cs"/>
      </a:defRPr>
    </a:lvl8pPr>
    <a:lvl9pPr marL="14747346" algn="l" defTabSz="3686841" rtl="0" eaLnBrk="1" latinLnBrk="0" hangingPunct="1">
      <a:defRPr sz="483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8A2B43-3BC5-41FC-A356-DF86D83A0EE5}" type="datetime1">
              <a:rPr lang="en-US" smtClean="0"/>
              <a:t>9/6/2024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8FE2-EDDD-4966-B9AD-70280A4E74C8}" type="slidenum">
              <a:rPr lang="en-US" smtClean="0"/>
              <a:pPr/>
              <a:t>‹#›</a:t>
            </a:fld>
            <a:endParaRPr lang="en-US" dirty="0"/>
          </a:p>
        </p:txBody>
      </p:sp>
    </p:spTree>
    <p:extLst>
      <p:ext uri="{BB962C8B-B14F-4D97-AF65-F5344CB8AC3E}">
        <p14:creationId xmlns:p14="http://schemas.microsoft.com/office/powerpoint/2010/main" val="2050293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8BE643-009A-4C16-80DA-26E057381990}" type="datetime1">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8FE2-EDDD-4966-B9AD-70280A4E74C8}" type="slidenum">
              <a:rPr lang="en-US" smtClean="0"/>
              <a:t>‹#›</a:t>
            </a:fld>
            <a:endParaRPr lang="en-US"/>
          </a:p>
        </p:txBody>
      </p:sp>
    </p:spTree>
    <p:extLst>
      <p:ext uri="{BB962C8B-B14F-4D97-AF65-F5344CB8AC3E}">
        <p14:creationId xmlns:p14="http://schemas.microsoft.com/office/powerpoint/2010/main" val="1975472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3EE23-CF67-41F4-9EC3-DD421F5141D0}" type="datetime1">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8FE2-EDDD-4966-B9AD-70280A4E74C8}" type="slidenum">
              <a:rPr lang="en-US" smtClean="0"/>
              <a:t>‹#›</a:t>
            </a:fld>
            <a:endParaRPr lang="en-US"/>
          </a:p>
        </p:txBody>
      </p:sp>
    </p:spTree>
    <p:extLst>
      <p:ext uri="{BB962C8B-B14F-4D97-AF65-F5344CB8AC3E}">
        <p14:creationId xmlns:p14="http://schemas.microsoft.com/office/powerpoint/2010/main" val="612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06EF-8925-AB53-0CF7-0B58A61AADA4}"/>
              </a:ext>
            </a:extLst>
          </p:cNvPr>
          <p:cNvSpPr>
            <a:spLocks noGrp="1"/>
          </p:cNvSpPr>
          <p:nvPr>
            <p:ph type="title"/>
          </p:nvPr>
        </p:nvSpPr>
        <p:spPr>
          <a:xfrm>
            <a:off x="0" y="22"/>
            <a:ext cx="43891200" cy="1752590"/>
          </a:xfrm>
        </p:spPr>
        <p:txBody>
          <a:bodyPr>
            <a:noAutofit/>
          </a:bodyPr>
          <a:lstStyle>
            <a:lvl1pPr>
              <a:lnSpc>
                <a:spcPct val="100000"/>
              </a:lnSpc>
              <a:defRPr sz="4860" b="1">
                <a:solidFill>
                  <a:srgbClr val="007D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505DABC5-46CB-FECD-C564-1E8A9F50790E}"/>
              </a:ext>
            </a:extLst>
          </p:cNvPr>
          <p:cNvSpPr>
            <a:spLocks noGrp="1"/>
          </p:cNvSpPr>
          <p:nvPr>
            <p:ph idx="1"/>
          </p:nvPr>
        </p:nvSpPr>
        <p:spPr>
          <a:xfrm>
            <a:off x="0" y="1752593"/>
            <a:ext cx="43891200" cy="2937232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8884A8A-0885-580C-C48E-007B788C6708}"/>
              </a:ext>
            </a:extLst>
          </p:cNvPr>
          <p:cNvSpPr>
            <a:spLocks noGrp="1"/>
          </p:cNvSpPr>
          <p:nvPr>
            <p:ph type="dt" sz="half" idx="10"/>
          </p:nvPr>
        </p:nvSpPr>
        <p:spPr/>
        <p:txBody>
          <a:bodyPr/>
          <a:lstStyle/>
          <a:p>
            <a:fld id="{20D3665D-4956-4611-98A7-18061C7506F3}" type="datetime1">
              <a:rPr lang="en-US" smtClean="0"/>
              <a:t>9/6/2024</a:t>
            </a:fld>
            <a:endParaRPr lang="en-US"/>
          </a:p>
        </p:txBody>
      </p:sp>
      <p:sp>
        <p:nvSpPr>
          <p:cNvPr id="5" name="Footer Placeholder 4">
            <a:extLst>
              <a:ext uri="{FF2B5EF4-FFF2-40B4-BE49-F238E27FC236}">
                <a16:creationId xmlns:a16="http://schemas.microsoft.com/office/drawing/2014/main" id="{C056E448-F530-0721-65DA-3F4D3DD0B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452AD-C5F3-9E5B-1802-B25344E07AE4}"/>
              </a:ext>
            </a:extLst>
          </p:cNvPr>
          <p:cNvSpPr>
            <a:spLocks noGrp="1"/>
          </p:cNvSpPr>
          <p:nvPr>
            <p:ph type="sldNum" sz="quarter" idx="12"/>
          </p:nvPr>
        </p:nvSpPr>
        <p:spPr/>
        <p:txBody>
          <a:bodyPr/>
          <a:lstStyle/>
          <a:p>
            <a:fld id="{76C08FE2-EDDD-4966-B9AD-70280A4E74C8}" type="slidenum">
              <a:rPr lang="en-US" smtClean="0"/>
              <a:t>‹#›</a:t>
            </a:fld>
            <a:endParaRPr lang="en-US"/>
          </a:p>
        </p:txBody>
      </p:sp>
      <p:cxnSp>
        <p:nvCxnSpPr>
          <p:cNvPr id="8" name="Straight Connector 7">
            <a:extLst>
              <a:ext uri="{FF2B5EF4-FFF2-40B4-BE49-F238E27FC236}">
                <a16:creationId xmlns:a16="http://schemas.microsoft.com/office/drawing/2014/main" id="{CD8BB7BB-7957-3DB9-E825-BC2F1E291635}"/>
              </a:ext>
            </a:extLst>
          </p:cNvPr>
          <p:cNvCxnSpPr/>
          <p:nvPr userDrawn="1"/>
        </p:nvCxnSpPr>
        <p:spPr>
          <a:xfrm>
            <a:off x="0" y="1889784"/>
            <a:ext cx="43891200" cy="0"/>
          </a:xfrm>
          <a:prstGeom prst="line">
            <a:avLst/>
          </a:prstGeom>
          <a:ln>
            <a:solidFill>
              <a:srgbClr val="007D00"/>
            </a:solidFill>
          </a:ln>
        </p:spPr>
        <p:style>
          <a:lnRef idx="1">
            <a:schemeClr val="accent1"/>
          </a:lnRef>
          <a:fillRef idx="0">
            <a:schemeClr val="accent1"/>
          </a:fillRef>
          <a:effectRef idx="0">
            <a:schemeClr val="accent1"/>
          </a:effectRef>
          <a:fontRef idx="minor">
            <a:schemeClr val="tx1"/>
          </a:fontRef>
        </p:style>
      </p:cxnSp>
      <p:pic>
        <p:nvPicPr>
          <p:cNvPr id="24" name="Picture 23" descr="Logo">
            <a:extLst>
              <a:ext uri="{FF2B5EF4-FFF2-40B4-BE49-F238E27FC236}">
                <a16:creationId xmlns:a16="http://schemas.microsoft.com/office/drawing/2014/main" id="{07B82E16-8828-9947-93A1-8F4A11C9E9B5}"/>
              </a:ext>
            </a:extLst>
          </p:cNvPr>
          <p:cNvPicPr>
            <a:picLocks noChangeAspect="1"/>
          </p:cNvPicPr>
          <p:nvPr userDrawn="1"/>
        </p:nvPicPr>
        <p:blipFill>
          <a:blip r:embed="rId2">
            <a:alphaModFix amt="3000"/>
            <a:extLst>
              <a:ext uri="{28A0092B-C50C-407E-A947-70E740481C1C}">
                <a14:useLocalDpi xmlns:a14="http://schemas.microsoft.com/office/drawing/2010/main" val="0"/>
              </a:ext>
            </a:extLst>
          </a:blip>
          <a:stretch>
            <a:fillRect/>
          </a:stretch>
        </p:blipFill>
        <p:spPr>
          <a:xfrm>
            <a:off x="13694051" y="5887442"/>
            <a:ext cx="16503109" cy="22004136"/>
          </a:xfrm>
          <a:prstGeom prst="rect">
            <a:avLst/>
          </a:prstGeom>
        </p:spPr>
      </p:pic>
    </p:spTree>
    <p:extLst>
      <p:ext uri="{BB962C8B-B14F-4D97-AF65-F5344CB8AC3E}">
        <p14:creationId xmlns:p14="http://schemas.microsoft.com/office/powerpoint/2010/main" val="150712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3665D-4956-4611-98A7-18061C7506F3}" type="datetime1">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8FE2-EDDD-4966-B9AD-70280A4E74C8}" type="slidenum">
              <a:rPr lang="en-US" smtClean="0"/>
              <a:t>‹#›</a:t>
            </a:fld>
            <a:endParaRPr lang="en-US"/>
          </a:p>
        </p:txBody>
      </p:sp>
      <p:cxnSp>
        <p:nvCxnSpPr>
          <p:cNvPr id="7" name="Straight Connector 6">
            <a:extLst>
              <a:ext uri="{FF2B5EF4-FFF2-40B4-BE49-F238E27FC236}">
                <a16:creationId xmlns:a16="http://schemas.microsoft.com/office/drawing/2014/main" id="{3AD69C03-F774-7D25-243E-DAD0B8140E30}"/>
              </a:ext>
            </a:extLst>
          </p:cNvPr>
          <p:cNvCxnSpPr/>
          <p:nvPr userDrawn="1"/>
        </p:nvCxnSpPr>
        <p:spPr>
          <a:xfrm>
            <a:off x="0" y="1889784"/>
            <a:ext cx="43891200" cy="0"/>
          </a:xfrm>
          <a:prstGeom prst="line">
            <a:avLst/>
          </a:prstGeom>
          <a:ln>
            <a:solidFill>
              <a:srgbClr val="007D00"/>
            </a:solidFill>
          </a:ln>
        </p:spPr>
        <p:style>
          <a:lnRef idx="1">
            <a:schemeClr val="accent1"/>
          </a:lnRef>
          <a:fillRef idx="0">
            <a:schemeClr val="accent1"/>
          </a:fillRef>
          <a:effectRef idx="0">
            <a:schemeClr val="accent1"/>
          </a:effectRef>
          <a:fontRef idx="minor">
            <a:schemeClr val="tx1"/>
          </a:fontRef>
        </p:style>
      </p:cxnSp>
      <p:pic>
        <p:nvPicPr>
          <p:cNvPr id="8" name="Picture 7" descr="Logo">
            <a:extLst>
              <a:ext uri="{FF2B5EF4-FFF2-40B4-BE49-F238E27FC236}">
                <a16:creationId xmlns:a16="http://schemas.microsoft.com/office/drawing/2014/main" id="{B1515EEF-5675-0650-78C1-B59FB6F747FF}"/>
              </a:ext>
            </a:extLst>
          </p:cNvPr>
          <p:cNvPicPr>
            <a:picLocks noChangeAspect="1"/>
          </p:cNvPicPr>
          <p:nvPr userDrawn="1"/>
        </p:nvPicPr>
        <p:blipFill>
          <a:blip r:embed="rId2">
            <a:alphaModFix amt="3000"/>
            <a:extLst>
              <a:ext uri="{28A0092B-C50C-407E-A947-70E740481C1C}">
                <a14:useLocalDpi xmlns:a14="http://schemas.microsoft.com/office/drawing/2010/main" val="0"/>
              </a:ext>
            </a:extLst>
          </a:blip>
          <a:stretch>
            <a:fillRect/>
          </a:stretch>
        </p:blipFill>
        <p:spPr>
          <a:xfrm>
            <a:off x="13694051" y="5887442"/>
            <a:ext cx="16503109" cy="22004136"/>
          </a:xfrm>
          <a:prstGeom prst="rect">
            <a:avLst/>
          </a:prstGeom>
        </p:spPr>
      </p:pic>
    </p:spTree>
    <p:extLst>
      <p:ext uri="{BB962C8B-B14F-4D97-AF65-F5344CB8AC3E}">
        <p14:creationId xmlns:p14="http://schemas.microsoft.com/office/powerpoint/2010/main" val="310527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0EE51-747E-48B8-A567-0F4A8921E58B}" type="datetime1">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08FE2-EDDD-4966-B9AD-70280A4E74C8}" type="slidenum">
              <a:rPr lang="en-US" smtClean="0"/>
              <a:t>‹#›</a:t>
            </a:fld>
            <a:endParaRPr lang="en-US"/>
          </a:p>
        </p:txBody>
      </p:sp>
    </p:spTree>
    <p:extLst>
      <p:ext uri="{BB962C8B-B14F-4D97-AF65-F5344CB8AC3E}">
        <p14:creationId xmlns:p14="http://schemas.microsoft.com/office/powerpoint/2010/main" val="2885688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AD5543-8AF4-49E1-ADC6-5F58689E64F2}" type="datetime1">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8FE2-EDDD-4966-B9AD-70280A4E74C8}" type="slidenum">
              <a:rPr lang="en-US" smtClean="0"/>
              <a:t>‹#›</a:t>
            </a:fld>
            <a:endParaRPr lang="en-US"/>
          </a:p>
        </p:txBody>
      </p:sp>
    </p:spTree>
    <p:extLst>
      <p:ext uri="{BB962C8B-B14F-4D97-AF65-F5344CB8AC3E}">
        <p14:creationId xmlns:p14="http://schemas.microsoft.com/office/powerpoint/2010/main" val="1241686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DA7C1-F9A3-41E7-A54A-11265BC8260C}" type="datetime1">
              <a:rPr lang="en-US" smtClean="0"/>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08FE2-EDDD-4966-B9AD-70280A4E74C8}" type="slidenum">
              <a:rPr lang="en-US" smtClean="0"/>
              <a:t>‹#›</a:t>
            </a:fld>
            <a:endParaRPr lang="en-US"/>
          </a:p>
        </p:txBody>
      </p:sp>
    </p:spTree>
    <p:extLst>
      <p:ext uri="{BB962C8B-B14F-4D97-AF65-F5344CB8AC3E}">
        <p14:creationId xmlns:p14="http://schemas.microsoft.com/office/powerpoint/2010/main" val="1199361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10F04D-B1E5-4038-AC8D-2C90052C055A}" type="datetime1">
              <a:rPr lang="en-US" smtClean="0"/>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08FE2-EDDD-4966-B9AD-70280A4E74C8}" type="slidenum">
              <a:rPr lang="en-US" smtClean="0"/>
              <a:t>‹#›</a:t>
            </a:fld>
            <a:endParaRPr lang="en-US"/>
          </a:p>
        </p:txBody>
      </p:sp>
    </p:spTree>
    <p:extLst>
      <p:ext uri="{BB962C8B-B14F-4D97-AF65-F5344CB8AC3E}">
        <p14:creationId xmlns:p14="http://schemas.microsoft.com/office/powerpoint/2010/main" val="81511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950B6-4002-4C77-94D2-BAAA2910E4D3}" type="datetime1">
              <a:rPr lang="en-US" smtClean="0"/>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08FE2-EDDD-4966-B9AD-70280A4E74C8}" type="slidenum">
              <a:rPr lang="en-US" smtClean="0"/>
              <a:t>‹#›</a:t>
            </a:fld>
            <a:endParaRPr lang="en-US"/>
          </a:p>
        </p:txBody>
      </p:sp>
    </p:spTree>
    <p:extLst>
      <p:ext uri="{BB962C8B-B14F-4D97-AF65-F5344CB8AC3E}">
        <p14:creationId xmlns:p14="http://schemas.microsoft.com/office/powerpoint/2010/main" val="2405534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268C306-C13D-49B2-BBC7-F1F08E144192}" type="datetime1">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8FE2-EDDD-4966-B9AD-70280A4E74C8}" type="slidenum">
              <a:rPr lang="en-US" smtClean="0"/>
              <a:t>‹#›</a:t>
            </a:fld>
            <a:endParaRPr lang="en-US"/>
          </a:p>
        </p:txBody>
      </p:sp>
    </p:spTree>
    <p:extLst>
      <p:ext uri="{BB962C8B-B14F-4D97-AF65-F5344CB8AC3E}">
        <p14:creationId xmlns:p14="http://schemas.microsoft.com/office/powerpoint/2010/main" val="149813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98043198-2981-42CC-BDDB-EE0033BB1F02}" type="datetime1">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08FE2-EDDD-4966-B9AD-70280A4E74C8}" type="slidenum">
              <a:rPr lang="en-US" smtClean="0"/>
              <a:t>‹#›</a:t>
            </a:fld>
            <a:endParaRPr lang="en-US"/>
          </a:p>
        </p:txBody>
      </p:sp>
    </p:spTree>
    <p:extLst>
      <p:ext uri="{BB962C8B-B14F-4D97-AF65-F5344CB8AC3E}">
        <p14:creationId xmlns:p14="http://schemas.microsoft.com/office/powerpoint/2010/main" val="165058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068A4586-A113-4BC4-9799-5E8041DAF518}" type="datetime1">
              <a:rPr lang="en-US" smtClean="0"/>
              <a:t>9/6/2024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6C08FE2-EDDD-4966-B9AD-70280A4E74C8}" type="slidenum">
              <a:rPr lang="en-US" smtClean="0"/>
              <a:pPr/>
              <a:t>‹#›</a:t>
            </a:fld>
            <a:endParaRPr lang="en-US"/>
          </a:p>
        </p:txBody>
      </p:sp>
    </p:spTree>
    <p:extLst>
      <p:ext uri="{BB962C8B-B14F-4D97-AF65-F5344CB8AC3E}">
        <p14:creationId xmlns:p14="http://schemas.microsoft.com/office/powerpoint/2010/main" val="31823946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50" r:id="rId12"/>
  </p:sldLayoutIdLst>
  <p:hf hdr="0" ftr="0"/>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7000">
              <a:schemeClr val="bg1"/>
            </a:gs>
            <a:gs pos="100000">
              <a:srgbClr val="92D050"/>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A109-03E9-0825-45DD-FDEAFE5C81BB}"/>
              </a:ext>
            </a:extLst>
          </p:cNvPr>
          <p:cNvSpPr>
            <a:spLocks noGrp="1"/>
          </p:cNvSpPr>
          <p:nvPr>
            <p:ph type="ctrTitle"/>
          </p:nvPr>
        </p:nvSpPr>
        <p:spPr>
          <a:xfrm>
            <a:off x="762000" y="475046"/>
            <a:ext cx="42532936" cy="1468743"/>
          </a:xfrm>
        </p:spPr>
        <p:txBody>
          <a:bodyPr>
            <a:noAutofit/>
          </a:bodyPr>
          <a:lstStyle/>
          <a:p>
            <a:r>
              <a:rPr lang="en-US" sz="5200" b="1" dirty="0">
                <a:solidFill>
                  <a:srgbClr val="007D00"/>
                </a:solidFill>
                <a:latin typeface="Arial" panose="020B0604020202020204" pitchFamily="34" charset="0"/>
                <a:cs typeface="Arial" panose="020B0604020202020204" pitchFamily="34" charset="0"/>
              </a:rPr>
              <a:t>Assessment of ventilatory heterogeneity by measures derived from 3D functional Electrical Impedance Tomography (EIT) imaging of patients with ARDS and healthy controls: a pilot study</a:t>
            </a:r>
          </a:p>
        </p:txBody>
      </p:sp>
      <p:sp>
        <p:nvSpPr>
          <p:cNvPr id="3" name="Subtitle 2">
            <a:extLst>
              <a:ext uri="{FF2B5EF4-FFF2-40B4-BE49-F238E27FC236}">
                <a16:creationId xmlns:a16="http://schemas.microsoft.com/office/drawing/2014/main" id="{CC9D1F87-DA23-AD22-94B9-C8F230D9E015}"/>
              </a:ext>
            </a:extLst>
          </p:cNvPr>
          <p:cNvSpPr>
            <a:spLocks noGrp="1"/>
          </p:cNvSpPr>
          <p:nvPr>
            <p:ph type="subTitle" idx="1"/>
          </p:nvPr>
        </p:nvSpPr>
        <p:spPr>
          <a:xfrm>
            <a:off x="762000" y="2048966"/>
            <a:ext cx="42532936" cy="865122"/>
          </a:xfrm>
        </p:spPr>
        <p:txBody>
          <a:bodyPr>
            <a:normAutofit/>
          </a:bodyPr>
          <a:lstStyle/>
          <a:p>
            <a:r>
              <a:rPr lang="en-US" sz="4400" b="1" dirty="0">
                <a:latin typeface="Arial" panose="020B0604020202020204" pitchFamily="34" charset="0"/>
                <a:cs typeface="Arial" panose="020B0604020202020204" pitchFamily="34" charset="0"/>
              </a:rPr>
              <a:t>N. Barbosa Da Rosa</a:t>
            </a:r>
            <a:r>
              <a:rPr lang="en-US" sz="4400" b="1" baseline="30000" dirty="0">
                <a:latin typeface="Arial" panose="020B0604020202020204" pitchFamily="34" charset="0"/>
                <a:cs typeface="Arial" panose="020B0604020202020204" pitchFamily="34" charset="0"/>
              </a:rPr>
              <a:t>1</a:t>
            </a:r>
            <a:r>
              <a:rPr lang="en-US" sz="4400" b="1" dirty="0">
                <a:latin typeface="Arial" panose="020B0604020202020204" pitchFamily="34" charset="0"/>
                <a:cs typeface="Arial" panose="020B0604020202020204" pitchFamily="34" charset="0"/>
              </a:rPr>
              <a:t>, J. Brinton</a:t>
            </a:r>
            <a:r>
              <a:rPr lang="en-US" sz="4400" b="1" baseline="30000" dirty="0">
                <a:latin typeface="Arial" panose="020B0604020202020204" pitchFamily="34" charset="0"/>
                <a:cs typeface="Arial" panose="020B0604020202020204" pitchFamily="34" charset="0"/>
              </a:rPr>
              <a:t>2</a:t>
            </a:r>
            <a:r>
              <a:rPr lang="en-US" sz="4400" b="1" dirty="0">
                <a:latin typeface="Arial" panose="020B0604020202020204" pitchFamily="34" charset="0"/>
                <a:cs typeface="Arial" panose="020B0604020202020204" pitchFamily="34" charset="0"/>
              </a:rPr>
              <a:t>, A. Vieira Pigatto</a:t>
            </a:r>
            <a:r>
              <a:rPr lang="en-US" sz="4400" b="1" baseline="30000" dirty="0">
                <a:latin typeface="Arial" panose="020B0604020202020204" pitchFamily="34" charset="0"/>
                <a:cs typeface="Arial" panose="020B0604020202020204" pitchFamily="34" charset="0"/>
              </a:rPr>
              <a:t>1</a:t>
            </a:r>
            <a:r>
              <a:rPr lang="en-US" sz="4400" b="1" dirty="0">
                <a:latin typeface="Arial" panose="020B0604020202020204" pitchFamily="34" charset="0"/>
                <a:cs typeface="Arial" panose="020B0604020202020204" pitchFamily="34" charset="0"/>
              </a:rPr>
              <a:t>, T. Kao</a:t>
            </a:r>
            <a:r>
              <a:rPr lang="en-US" sz="4400" b="1" baseline="30000" dirty="0">
                <a:latin typeface="Arial" panose="020B0604020202020204" pitchFamily="34" charset="0"/>
                <a:cs typeface="Arial" panose="020B0604020202020204" pitchFamily="34" charset="0"/>
              </a:rPr>
              <a:t>3</a:t>
            </a:r>
            <a:r>
              <a:rPr lang="en-US" sz="4400" b="1" dirty="0">
                <a:latin typeface="Arial" panose="020B0604020202020204" pitchFamily="34" charset="0"/>
                <a:cs typeface="Arial" panose="020B0604020202020204" pitchFamily="34" charset="0"/>
              </a:rPr>
              <a:t>, P. Offner</a:t>
            </a:r>
            <a:r>
              <a:rPr lang="en-US" sz="4400" b="1" baseline="30000" dirty="0">
                <a:latin typeface="Arial" panose="020B0604020202020204" pitchFamily="34" charset="0"/>
                <a:cs typeface="Arial" panose="020B0604020202020204" pitchFamily="34" charset="0"/>
              </a:rPr>
              <a:t>4</a:t>
            </a:r>
            <a:r>
              <a:rPr lang="en-US" sz="4400" b="1" dirty="0">
                <a:latin typeface="Arial" panose="020B0604020202020204" pitchFamily="34" charset="0"/>
                <a:cs typeface="Arial" panose="020B0604020202020204" pitchFamily="34" charset="0"/>
              </a:rPr>
              <a:t>, J. L. Mueller</a:t>
            </a:r>
            <a:r>
              <a:rPr lang="en-US" sz="4400" b="1" baseline="30000" dirty="0">
                <a:latin typeface="Arial" panose="020B0604020202020204" pitchFamily="34" charset="0"/>
                <a:cs typeface="Arial" panose="020B0604020202020204" pitchFamily="34" charset="0"/>
              </a:rPr>
              <a:t>5</a:t>
            </a:r>
            <a:r>
              <a:rPr lang="en-US" sz="4400" b="1" dirty="0">
                <a:latin typeface="Arial" panose="020B0604020202020204" pitchFamily="34" charset="0"/>
                <a:cs typeface="Arial" panose="020B0604020202020204" pitchFamily="34" charset="0"/>
              </a:rPr>
              <a:t>, E. L. Burnham</a:t>
            </a:r>
            <a:r>
              <a:rPr lang="en-US" sz="4400" b="1" baseline="30000" dirty="0">
                <a:latin typeface="Arial" panose="020B0604020202020204" pitchFamily="34" charset="0"/>
                <a:cs typeface="Arial" panose="020B0604020202020204" pitchFamily="34" charset="0"/>
              </a:rPr>
              <a:t>6</a:t>
            </a:r>
            <a:endParaRPr lang="en-US" sz="4400" b="1" dirty="0">
              <a:latin typeface="Arial" panose="020B0604020202020204" pitchFamily="34" charset="0"/>
              <a:cs typeface="Arial" panose="020B0604020202020204" pitchFamily="34" charset="0"/>
            </a:endParaRPr>
          </a:p>
        </p:txBody>
      </p:sp>
      <p:pic>
        <p:nvPicPr>
          <p:cNvPr id="12" name="Picture 11" descr="Diagram&#10;&#10;Description automatically generated">
            <a:extLst>
              <a:ext uri="{FF2B5EF4-FFF2-40B4-BE49-F238E27FC236}">
                <a16:creationId xmlns:a16="http://schemas.microsoft.com/office/drawing/2014/main" id="{D52884E6-40D9-AD52-D513-1250EA86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7102" y="11591066"/>
            <a:ext cx="20777834" cy="6118095"/>
          </a:xfrm>
          <a:prstGeom prst="rect">
            <a:avLst/>
          </a:prstGeom>
        </p:spPr>
      </p:pic>
      <p:sp>
        <p:nvSpPr>
          <p:cNvPr id="13" name="Subtitle 2">
            <a:extLst>
              <a:ext uri="{FF2B5EF4-FFF2-40B4-BE49-F238E27FC236}">
                <a16:creationId xmlns:a16="http://schemas.microsoft.com/office/drawing/2014/main" id="{DE9E98F6-2246-63E0-D47C-B37827E54F17}"/>
              </a:ext>
            </a:extLst>
          </p:cNvPr>
          <p:cNvSpPr txBox="1">
            <a:spLocks/>
          </p:cNvSpPr>
          <p:nvPr/>
        </p:nvSpPr>
        <p:spPr>
          <a:xfrm>
            <a:off x="596264" y="5386047"/>
            <a:ext cx="20777836" cy="6011917"/>
          </a:xfrm>
          <a:prstGeom prst="rect">
            <a:avLst/>
          </a:prstGeom>
        </p:spPr>
        <p:txBody>
          <a:bodyPr vert="horz" lIns="185166" tIns="92583" rIns="185166" bIns="92583"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4000" dirty="0">
                <a:latin typeface="Arial" panose="020B0604020202020204" pitchFamily="34" charset="0"/>
                <a:cs typeface="Arial" panose="020B0604020202020204" pitchFamily="34" charset="0"/>
              </a:rPr>
              <a:t>The distribution of intrapulmonary gas in mechanically ventilated patients with acute respiratory distress syndrome (ARDS) is typically heterogeneous due to both pulmonary pathology and gravitational effects. The Electrical Impedance Tomography (EIT)-derived measure of </a:t>
            </a:r>
            <a:r>
              <a:rPr lang="en-US" sz="4000" b="1" dirty="0">
                <a:latin typeface="Arial" panose="020B0604020202020204" pitchFamily="34" charset="0"/>
                <a:cs typeface="Arial" panose="020B0604020202020204" pitchFamily="34" charset="0"/>
              </a:rPr>
              <a:t>regional ventilation delay (RVD) </a:t>
            </a:r>
            <a:r>
              <a:rPr lang="en-US" sz="4000" dirty="0">
                <a:latin typeface="Arial" panose="020B0604020202020204" pitchFamily="34" charset="0"/>
                <a:cs typeface="Arial" panose="020B0604020202020204" pitchFamily="34" charset="0"/>
              </a:rPr>
              <a:t>provides 3D pixel-wise measurements of the delay time between the start of inspiration and a chosen threshold. Its standard deviation, </a:t>
            </a:r>
            <a:r>
              <a:rPr lang="en-US" sz="4000" b="1" dirty="0">
                <a:latin typeface="Arial" panose="020B0604020202020204" pitchFamily="34" charset="0"/>
                <a:cs typeface="Arial" panose="020B0604020202020204" pitchFamily="34" charset="0"/>
              </a:rPr>
              <a:t>RVDI,</a:t>
            </a:r>
            <a:r>
              <a:rPr lang="en-US" sz="4000" dirty="0">
                <a:latin typeface="Arial" panose="020B0604020202020204" pitchFamily="34" charset="0"/>
                <a:cs typeface="Arial" panose="020B0604020202020204" pitchFamily="34" charset="0"/>
              </a:rPr>
              <a:t> measures RVD heterogeneity. </a:t>
            </a:r>
            <a:r>
              <a:rPr lang="en-US" sz="4000" b="1" dirty="0">
                <a:latin typeface="Arial" panose="020B0604020202020204" pitchFamily="34" charset="0"/>
                <a:cs typeface="Arial" panose="020B0604020202020204" pitchFamily="34" charset="0"/>
              </a:rPr>
              <a:t>CV</a:t>
            </a:r>
            <a:r>
              <a:rPr lang="en-US" sz="4000" dirty="0">
                <a:latin typeface="Arial" panose="020B0604020202020204" pitchFamily="34" charset="0"/>
                <a:cs typeface="Arial" panose="020B0604020202020204" pitchFamily="34" charset="0"/>
              </a:rPr>
              <a:t> denotes its spatial coefficient of variation, RVDI/</a:t>
            </a:r>
            <a:r>
              <a:rPr lang="en-US" sz="4000" dirty="0" err="1">
                <a:latin typeface="Arial" panose="020B0604020202020204" pitchFamily="34" charset="0"/>
                <a:cs typeface="Arial" panose="020B0604020202020204" pitchFamily="34" charset="0"/>
              </a:rPr>
              <a:t>global_mean</a:t>
            </a:r>
            <a:r>
              <a:rPr lang="en-US" sz="4000" dirty="0">
                <a:latin typeface="Arial" panose="020B0604020202020204" pitchFamily="34" charset="0"/>
                <a:cs typeface="Arial" panose="020B0604020202020204" pitchFamily="34" charset="0"/>
              </a:rPr>
              <a:t>(RVD), which quantifies the variation in RVD through the lungs. While such measures may concisely provide clinically useful information about ventilatory heterogeneity, they have not been studied for 3D reconstructions or compared to those of healthy human subjects.</a:t>
            </a:r>
            <a:endParaRPr lang="en-US" sz="2430" dirty="0"/>
          </a:p>
        </p:txBody>
      </p:sp>
      <p:pic>
        <p:nvPicPr>
          <p:cNvPr id="4" name="Picture 3">
            <a:extLst>
              <a:ext uri="{FF2B5EF4-FFF2-40B4-BE49-F238E27FC236}">
                <a16:creationId xmlns:a16="http://schemas.microsoft.com/office/drawing/2014/main" id="{23EEA243-F5E2-FAD5-7993-137DFC3CBC4B}"/>
              </a:ext>
            </a:extLst>
          </p:cNvPr>
          <p:cNvPicPr>
            <a:picLocks noChangeAspect="1"/>
          </p:cNvPicPr>
          <p:nvPr/>
        </p:nvPicPr>
        <p:blipFill>
          <a:blip r:embed="rId3"/>
          <a:stretch>
            <a:fillRect/>
          </a:stretch>
        </p:blipFill>
        <p:spPr>
          <a:xfrm>
            <a:off x="12074639" y="19778373"/>
            <a:ext cx="6850778" cy="4537496"/>
          </a:xfrm>
          <a:prstGeom prst="rect">
            <a:avLst/>
          </a:prstGeom>
        </p:spPr>
      </p:pic>
      <p:pic>
        <p:nvPicPr>
          <p:cNvPr id="5" name="Picture 4">
            <a:extLst>
              <a:ext uri="{FF2B5EF4-FFF2-40B4-BE49-F238E27FC236}">
                <a16:creationId xmlns:a16="http://schemas.microsoft.com/office/drawing/2014/main" id="{B90639C3-331E-602A-CFF3-0FB9D49EF7A8}"/>
              </a:ext>
            </a:extLst>
          </p:cNvPr>
          <p:cNvPicPr>
            <a:picLocks noChangeAspect="1"/>
          </p:cNvPicPr>
          <p:nvPr/>
        </p:nvPicPr>
        <p:blipFill>
          <a:blip r:embed="rId4"/>
          <a:stretch>
            <a:fillRect/>
          </a:stretch>
        </p:blipFill>
        <p:spPr>
          <a:xfrm>
            <a:off x="3595252" y="19791573"/>
            <a:ext cx="6850778" cy="4528103"/>
          </a:xfrm>
          <a:prstGeom prst="rect">
            <a:avLst/>
          </a:prstGeom>
        </p:spPr>
      </p:pic>
      <p:sp>
        <p:nvSpPr>
          <p:cNvPr id="6" name="Subtitle 2">
            <a:extLst>
              <a:ext uri="{FF2B5EF4-FFF2-40B4-BE49-F238E27FC236}">
                <a16:creationId xmlns:a16="http://schemas.microsoft.com/office/drawing/2014/main" id="{025DC145-1AB5-F859-BA0A-01E06C69D459}"/>
              </a:ext>
            </a:extLst>
          </p:cNvPr>
          <p:cNvSpPr txBox="1">
            <a:spLocks/>
          </p:cNvSpPr>
          <p:nvPr/>
        </p:nvSpPr>
        <p:spPr>
          <a:xfrm>
            <a:off x="8647299" y="4333752"/>
            <a:ext cx="4675764" cy="789150"/>
          </a:xfrm>
          <a:prstGeom prst="rect">
            <a:avLst/>
          </a:prstGeom>
        </p:spPr>
        <p:txBody>
          <a:bodyPr vert="horz" lIns="185166" tIns="92583" rIns="185166" bIns="92583"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4400" b="1" dirty="0">
                <a:latin typeface="Arial" panose="020B0604020202020204" pitchFamily="34" charset="0"/>
                <a:cs typeface="Arial" panose="020B0604020202020204" pitchFamily="34" charset="0"/>
              </a:rPr>
              <a:t>INTRODUCTION</a:t>
            </a:r>
          </a:p>
          <a:p>
            <a:pPr algn="just"/>
            <a:endParaRPr lang="en-US" sz="2800" b="1" dirty="0">
              <a:latin typeface="Arial" panose="020B0604020202020204" pitchFamily="34" charset="0"/>
              <a:cs typeface="Arial" panose="020B0604020202020204" pitchFamily="34" charset="0"/>
            </a:endParaRPr>
          </a:p>
        </p:txBody>
      </p:sp>
      <p:sp>
        <p:nvSpPr>
          <p:cNvPr id="11" name="Subtitle 2">
            <a:extLst>
              <a:ext uri="{FF2B5EF4-FFF2-40B4-BE49-F238E27FC236}">
                <a16:creationId xmlns:a16="http://schemas.microsoft.com/office/drawing/2014/main" id="{90ED1EA8-F573-2551-C0C1-DE8152B5D8EA}"/>
              </a:ext>
            </a:extLst>
          </p:cNvPr>
          <p:cNvSpPr txBox="1">
            <a:spLocks/>
          </p:cNvSpPr>
          <p:nvPr/>
        </p:nvSpPr>
        <p:spPr>
          <a:xfrm>
            <a:off x="762000" y="12234017"/>
            <a:ext cx="20777836" cy="6856516"/>
          </a:xfrm>
          <a:prstGeom prst="rect">
            <a:avLst/>
          </a:prstGeom>
        </p:spPr>
        <p:txBody>
          <a:bodyPr vert="horz" lIns="185166" tIns="92583" rIns="185166" bIns="92583"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just">
              <a:buFont typeface="Arial" panose="020B0604020202020204" pitchFamily="34" charset="0"/>
              <a:buChar char="•"/>
            </a:pPr>
            <a:r>
              <a:rPr lang="en-US" sz="4000" dirty="0">
                <a:latin typeface="Arial" panose="020B0604020202020204" pitchFamily="34" charset="0"/>
                <a:cs typeface="Arial" panose="020B0604020202020204" pitchFamily="34" charset="0"/>
              </a:rPr>
              <a:t>EIT data were collected using the GE GENESIS prototype EIT system </a:t>
            </a:r>
          </a:p>
          <a:p>
            <a:pPr marL="571500" indent="-571500" algn="just">
              <a:buFont typeface="Arial" panose="020B0604020202020204" pitchFamily="34" charset="0"/>
              <a:buChar char="•"/>
            </a:pPr>
            <a:r>
              <a:rPr lang="en-US" sz="4000" dirty="0">
                <a:latin typeface="Arial" panose="020B0604020202020204" pitchFamily="34" charset="0"/>
                <a:cs typeface="Arial" panose="020B0604020202020204" pitchFamily="34" charset="0"/>
              </a:rPr>
              <a:t>System provides real-time 3D images</a:t>
            </a:r>
          </a:p>
          <a:p>
            <a:pPr marL="571500" indent="-571500" algn="just">
              <a:buFont typeface="Arial" panose="020B0604020202020204" pitchFamily="34" charset="0"/>
              <a:buChar char="•"/>
            </a:pPr>
            <a:r>
              <a:rPr lang="en-US" sz="4000" dirty="0">
                <a:latin typeface="Arial" panose="020B0604020202020204" pitchFamily="34" charset="0"/>
                <a:cs typeface="Arial" panose="020B0604020202020204" pitchFamily="34" charset="0"/>
              </a:rPr>
              <a:t>32 electrodes arranged in two rows encircling the chest (Figure 1)</a:t>
            </a:r>
          </a:p>
          <a:p>
            <a:pPr marL="571500" indent="-571500" algn="just">
              <a:buFont typeface="Arial" panose="020B0604020202020204" pitchFamily="34" charset="0"/>
              <a:buChar char="•"/>
            </a:pPr>
            <a:r>
              <a:rPr lang="en-US" sz="4000" dirty="0">
                <a:latin typeface="Arial" panose="020B0604020202020204" pitchFamily="34" charset="0"/>
                <a:cs typeface="Arial" panose="020B0604020202020204" pitchFamily="34" charset="0"/>
              </a:rPr>
              <a:t>7 mechanically ventilated supine ARDS patients and 7 healthy controls </a:t>
            </a:r>
          </a:p>
          <a:p>
            <a:pPr marL="571500" indent="-571500" algn="just">
              <a:buFont typeface="Arial" panose="020B0604020202020204" pitchFamily="34" charset="0"/>
              <a:buChar char="•"/>
            </a:pPr>
            <a:r>
              <a:rPr lang="en-US" sz="4000" dirty="0">
                <a:latin typeface="Arial" panose="020B0604020202020204" pitchFamily="34" charset="0"/>
                <a:cs typeface="Arial" panose="020B0604020202020204" pitchFamily="34" charset="0"/>
              </a:rPr>
              <a:t>Three successive breaths were chosen for the analysis</a:t>
            </a:r>
          </a:p>
          <a:p>
            <a:pPr marL="571500" indent="-571500" algn="just">
              <a:buFont typeface="Arial" panose="020B0604020202020204" pitchFamily="34" charset="0"/>
              <a:buChar char="•"/>
            </a:pPr>
            <a:r>
              <a:rPr lang="en-US" sz="4000" dirty="0">
                <a:latin typeface="Arial" panose="020B0604020202020204" pitchFamily="34" charset="0"/>
                <a:cs typeface="Arial" panose="020B0604020202020204" pitchFamily="34" charset="0"/>
              </a:rPr>
              <a:t>The RVD plotted in Figures 2 and 3 was computed pixel-wise after segmentation using the start of inspiration from the global time curve as the reference time point to the time required to reach 40% of the maximum global amplitude</a:t>
            </a:r>
          </a:p>
          <a:p>
            <a:pPr marL="571500" indent="-571500" algn="just">
              <a:buFont typeface="Arial" panose="020B0604020202020204" pitchFamily="34" charset="0"/>
              <a:buChar char="•"/>
            </a:pPr>
            <a:r>
              <a:rPr lang="en-US" sz="4000" dirty="0">
                <a:latin typeface="Arial" panose="020B0604020202020204" pitchFamily="34" charset="0"/>
                <a:cs typeface="Arial" panose="020B0604020202020204" pitchFamily="34" charset="0"/>
              </a:rPr>
              <a:t>EIT outcomes were modeled with hierarchical mixed models including fixed effects for group and measure number, and random effects inducing an unstructured correlation matrix on repeated measures</a:t>
            </a:r>
            <a:endParaRPr lang="en-US" sz="4000" dirty="0"/>
          </a:p>
        </p:txBody>
      </p:sp>
      <p:sp>
        <p:nvSpPr>
          <p:cNvPr id="14" name="Subtitle 2">
            <a:extLst>
              <a:ext uri="{FF2B5EF4-FFF2-40B4-BE49-F238E27FC236}">
                <a16:creationId xmlns:a16="http://schemas.microsoft.com/office/drawing/2014/main" id="{1F21A43D-BFE7-B85E-923D-28398F6E633B}"/>
              </a:ext>
            </a:extLst>
          </p:cNvPr>
          <p:cNvSpPr txBox="1">
            <a:spLocks/>
          </p:cNvSpPr>
          <p:nvPr/>
        </p:nvSpPr>
        <p:spPr>
          <a:xfrm>
            <a:off x="9259111" y="11101574"/>
            <a:ext cx="3452141" cy="1259996"/>
          </a:xfrm>
          <a:prstGeom prst="rect">
            <a:avLst/>
          </a:prstGeom>
        </p:spPr>
        <p:txBody>
          <a:bodyPr vert="horz" lIns="185166" tIns="92583" rIns="185166" bIns="92583"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4400" b="1" dirty="0">
                <a:latin typeface="Arial" panose="020B0604020202020204" pitchFamily="34" charset="0"/>
                <a:cs typeface="Arial" panose="020B0604020202020204" pitchFamily="34" charset="0"/>
              </a:rPr>
              <a:t>METHODS</a:t>
            </a:r>
          </a:p>
          <a:p>
            <a:pPr algn="just"/>
            <a:endParaRPr lang="en-US" b="1" dirty="0">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55379D4B-4C7C-0A93-6E69-537E6EED6154}"/>
              </a:ext>
            </a:extLst>
          </p:cNvPr>
          <p:cNvSpPr txBox="1">
            <a:spLocks/>
          </p:cNvSpPr>
          <p:nvPr/>
        </p:nvSpPr>
        <p:spPr>
          <a:xfrm>
            <a:off x="9480908" y="25741310"/>
            <a:ext cx="3008546" cy="844547"/>
          </a:xfrm>
          <a:prstGeom prst="rect">
            <a:avLst/>
          </a:prstGeom>
        </p:spPr>
        <p:txBody>
          <a:bodyPr vert="horz" lIns="185166" tIns="92583" rIns="185166" bIns="92583"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4400" b="1" dirty="0">
                <a:latin typeface="Arial" panose="020B0604020202020204" pitchFamily="34" charset="0"/>
                <a:cs typeface="Arial" panose="020B0604020202020204" pitchFamily="34" charset="0"/>
              </a:rPr>
              <a:t>RESULTS</a:t>
            </a:r>
          </a:p>
        </p:txBody>
      </p:sp>
      <p:sp>
        <p:nvSpPr>
          <p:cNvPr id="10" name="Subtitle 2">
            <a:extLst>
              <a:ext uri="{FF2B5EF4-FFF2-40B4-BE49-F238E27FC236}">
                <a16:creationId xmlns:a16="http://schemas.microsoft.com/office/drawing/2014/main" id="{A0A8D321-2CA2-0E68-FE85-AB06084D43AC}"/>
              </a:ext>
            </a:extLst>
          </p:cNvPr>
          <p:cNvSpPr txBox="1">
            <a:spLocks/>
          </p:cNvSpPr>
          <p:nvPr/>
        </p:nvSpPr>
        <p:spPr>
          <a:xfrm>
            <a:off x="762000" y="26796874"/>
            <a:ext cx="20777834" cy="5435058"/>
          </a:xfrm>
          <a:prstGeom prst="rect">
            <a:avLst/>
          </a:prstGeom>
        </p:spPr>
        <p:txBody>
          <a:bodyPr vert="horz" lIns="185166" tIns="92583" rIns="185166" bIns="92583"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just">
              <a:buFont typeface="Arial" panose="020B0604020202020204" pitchFamily="34" charset="0"/>
              <a:buChar char="•"/>
            </a:pPr>
            <a:r>
              <a:rPr lang="en-US" sz="4000" dirty="0">
                <a:latin typeface="Arial" panose="020B0604020202020204" pitchFamily="34" charset="0"/>
                <a:cs typeface="Arial" panose="020B0604020202020204" pitchFamily="34" charset="0"/>
              </a:rPr>
              <a:t>RVDI and CV differed statistically between groups (Table 1)</a:t>
            </a:r>
          </a:p>
          <a:p>
            <a:pPr marL="571500" indent="-571500" algn="just">
              <a:buFont typeface="Arial" panose="020B0604020202020204" pitchFamily="34" charset="0"/>
              <a:buChar char="•"/>
            </a:pPr>
            <a:r>
              <a:rPr lang="en-US" sz="4000" b="0" i="0" dirty="0">
                <a:solidFill>
                  <a:srgbClr val="222222"/>
                </a:solidFill>
                <a:effectLst/>
                <a:latin typeface="Arial" panose="020B0604020202020204" pitchFamily="34" charset="0"/>
              </a:rPr>
              <a:t>Figures 2 and 3 show the EIT conductivity reconstruction and RVD map from ARDS and Control </a:t>
            </a:r>
            <a:r>
              <a:rPr lang="en-US" sz="4000" dirty="0">
                <a:solidFill>
                  <a:srgbClr val="222222"/>
                </a:solidFill>
                <a:latin typeface="Arial" panose="020B0604020202020204" pitchFamily="34" charset="0"/>
              </a:rPr>
              <a:t>subjects, respectively</a:t>
            </a:r>
            <a:r>
              <a:rPr lang="en-US" sz="4000" b="0" i="0" dirty="0">
                <a:solidFill>
                  <a:srgbClr val="222222"/>
                </a:solidFill>
                <a:effectLst/>
                <a:latin typeface="Arial" panose="020B0604020202020204" pitchFamily="34" charset="0"/>
              </a:rPr>
              <a:t> </a:t>
            </a:r>
          </a:p>
          <a:p>
            <a:pPr marL="571500" indent="-571500" algn="just">
              <a:buFont typeface="Arial" panose="020B0604020202020204" pitchFamily="34" charset="0"/>
              <a:buChar char="•"/>
            </a:pPr>
            <a:r>
              <a:rPr lang="en-US" sz="4000" dirty="0">
                <a:solidFill>
                  <a:srgbClr val="222222"/>
                </a:solidFill>
                <a:latin typeface="Arial" panose="020B0604020202020204" pitchFamily="34" charset="0"/>
              </a:rPr>
              <a:t>I</a:t>
            </a:r>
            <a:r>
              <a:rPr lang="en-US" sz="4000" b="0" i="0" dirty="0">
                <a:solidFill>
                  <a:srgbClr val="222222"/>
                </a:solidFill>
                <a:effectLst/>
                <a:latin typeface="Arial" panose="020B0604020202020204" pitchFamily="34" charset="0"/>
              </a:rPr>
              <a:t>mages are at full inspiration and t</a:t>
            </a:r>
            <a:r>
              <a:rPr lang="en-US" sz="4000" dirty="0">
                <a:solidFill>
                  <a:srgbClr val="222222"/>
                </a:solidFill>
                <a:latin typeface="Arial" panose="020B0604020202020204" pitchFamily="34" charset="0"/>
              </a:rPr>
              <a:t>he RVD image shows the average RVD for 3 breathing cycles </a:t>
            </a:r>
            <a:endParaRPr lang="en-US" sz="4000" b="0" i="0" dirty="0">
              <a:solidFill>
                <a:srgbClr val="222222"/>
              </a:solidFill>
              <a:effectLst/>
              <a:latin typeface="Arial" panose="020B0604020202020204" pitchFamily="34" charset="0"/>
            </a:endParaRPr>
          </a:p>
          <a:p>
            <a:pPr marL="571500" indent="-571500" algn="just">
              <a:buFont typeface="Arial" panose="020B0604020202020204" pitchFamily="34" charset="0"/>
              <a:buChar char="•"/>
            </a:pPr>
            <a:r>
              <a:rPr lang="en-US" sz="4000" dirty="0">
                <a:solidFill>
                  <a:srgbClr val="222222"/>
                </a:solidFill>
                <a:latin typeface="Arial" panose="020B0604020202020204" pitchFamily="34" charset="0"/>
              </a:rPr>
              <a:t>Green/Blue means ventilated areas segmented in the conductivity image and segmented image in Figures 2 and 3</a:t>
            </a:r>
          </a:p>
          <a:p>
            <a:pPr marL="571500" indent="-571500" algn="just">
              <a:buFont typeface="Arial" panose="020B0604020202020204" pitchFamily="34" charset="0"/>
              <a:buChar char="•"/>
            </a:pPr>
            <a:r>
              <a:rPr lang="en-US" sz="4000" dirty="0">
                <a:solidFill>
                  <a:srgbClr val="222222"/>
                </a:solidFill>
                <a:latin typeface="Arial" panose="020B0604020202020204" pitchFamily="34" charset="0"/>
              </a:rPr>
              <a:t>Blue areas mean low RVD while red areas mean high RVD in the RVD map</a:t>
            </a:r>
            <a:endParaRPr lang="en-US" sz="4000" dirty="0"/>
          </a:p>
        </p:txBody>
      </p:sp>
      <p:sp>
        <p:nvSpPr>
          <p:cNvPr id="15" name="TextBox 14">
            <a:extLst>
              <a:ext uri="{FF2B5EF4-FFF2-40B4-BE49-F238E27FC236}">
                <a16:creationId xmlns:a16="http://schemas.microsoft.com/office/drawing/2014/main" id="{502E7B16-14A1-CBCF-6C9F-7584F2077F5D}"/>
              </a:ext>
            </a:extLst>
          </p:cNvPr>
          <p:cNvSpPr txBox="1"/>
          <p:nvPr/>
        </p:nvSpPr>
        <p:spPr>
          <a:xfrm>
            <a:off x="762000" y="2930901"/>
            <a:ext cx="42532936" cy="830997"/>
          </a:xfrm>
          <a:prstGeom prst="rect">
            <a:avLst/>
          </a:prstGeom>
          <a:noFill/>
        </p:spPr>
        <p:txBody>
          <a:bodyPr wrap="square">
            <a:spAutoFit/>
          </a:bodyPr>
          <a:lstStyle/>
          <a:p>
            <a:pPr algn="ctr"/>
            <a:r>
              <a:rPr lang="en-US" sz="2400" baseline="30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School of Biomedical Engineering, Colorado State University, Fort Collins, CO, United States, </a:t>
            </a:r>
            <a:r>
              <a:rPr lang="en-US" sz="2400" baseline="30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University of Colorado - Denver, Denver, CO, United States, </a:t>
            </a:r>
            <a:r>
              <a:rPr lang="en-US" sz="2400" baseline="30000" dirty="0">
                <a:latin typeface="Arial" panose="020B0604020202020204" pitchFamily="34" charset="0"/>
                <a:cs typeface="Arial" panose="020B0604020202020204" pitchFamily="34" charset="0"/>
              </a:rPr>
              <a:t>3</a:t>
            </a:r>
            <a:r>
              <a:rPr lang="en-US" sz="2400" dirty="0">
                <a:latin typeface="Arial" panose="020B0604020202020204" pitchFamily="34" charset="0"/>
                <a:cs typeface="Arial" panose="020B0604020202020204" pitchFamily="34" charset="0"/>
              </a:rPr>
              <a:t>GE Research, Niskayuna, NY, United States, </a:t>
            </a:r>
            <a:r>
              <a:rPr lang="en-US" sz="2400" baseline="30000" dirty="0">
                <a:latin typeface="Arial" panose="020B0604020202020204" pitchFamily="34" charset="0"/>
                <a:cs typeface="Arial" panose="020B0604020202020204" pitchFamily="34" charset="0"/>
              </a:rPr>
              <a:t>4</a:t>
            </a:r>
            <a:r>
              <a:rPr lang="en-US" sz="2400" dirty="0">
                <a:latin typeface="Arial" panose="020B0604020202020204" pitchFamily="34" charset="0"/>
                <a:cs typeface="Arial" panose="020B0604020202020204" pitchFamily="34" charset="0"/>
              </a:rPr>
              <a:t>University of Colorado Anschutz Medical Campus, Aurora, CO, United States, </a:t>
            </a:r>
            <a:r>
              <a:rPr lang="en-US" sz="2400" baseline="30000" dirty="0">
                <a:latin typeface="Arial" panose="020B0604020202020204" pitchFamily="34" charset="0"/>
                <a:cs typeface="Arial" panose="020B0604020202020204" pitchFamily="34" charset="0"/>
              </a:rPr>
              <a:t>5</a:t>
            </a:r>
            <a:r>
              <a:rPr lang="en-US" sz="2400" dirty="0">
                <a:latin typeface="Arial" panose="020B0604020202020204" pitchFamily="34" charset="0"/>
                <a:cs typeface="Arial" panose="020B0604020202020204" pitchFamily="34" charset="0"/>
              </a:rPr>
              <a:t>Mathematics and School of Biomedical Engineering, Colorado State University, Fort Collins, CO, United States, </a:t>
            </a:r>
            <a:r>
              <a:rPr lang="en-US" sz="2400" baseline="30000" dirty="0">
                <a:latin typeface="Arial" panose="020B0604020202020204" pitchFamily="34" charset="0"/>
                <a:cs typeface="Arial" panose="020B0604020202020204" pitchFamily="34" charset="0"/>
              </a:rPr>
              <a:t>6</a:t>
            </a:r>
            <a:r>
              <a:rPr lang="en-US" sz="2400" dirty="0">
                <a:latin typeface="Arial" panose="020B0604020202020204" pitchFamily="34" charset="0"/>
                <a:cs typeface="Arial" panose="020B0604020202020204" pitchFamily="34" charset="0"/>
              </a:rPr>
              <a:t>Pulmonary Sciences and Critical Care Medicine, University of Colorado, Aurora, CO, United States.</a:t>
            </a:r>
          </a:p>
        </p:txBody>
      </p:sp>
      <p:sp>
        <p:nvSpPr>
          <p:cNvPr id="16" name="Subtitle 2">
            <a:extLst>
              <a:ext uri="{FF2B5EF4-FFF2-40B4-BE49-F238E27FC236}">
                <a16:creationId xmlns:a16="http://schemas.microsoft.com/office/drawing/2014/main" id="{A344CDFF-D478-2A2E-C95C-0209953286EC}"/>
              </a:ext>
            </a:extLst>
          </p:cNvPr>
          <p:cNvSpPr txBox="1">
            <a:spLocks/>
          </p:cNvSpPr>
          <p:nvPr/>
        </p:nvSpPr>
        <p:spPr>
          <a:xfrm>
            <a:off x="30655123" y="26290475"/>
            <a:ext cx="4501792" cy="1155346"/>
          </a:xfrm>
          <a:prstGeom prst="rect">
            <a:avLst/>
          </a:prstGeom>
        </p:spPr>
        <p:txBody>
          <a:bodyPr vert="horz" lIns="185166" tIns="92583" rIns="185166" bIns="92583"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4400" b="1" dirty="0">
                <a:latin typeface="Arial" panose="020B0604020202020204" pitchFamily="34" charset="0"/>
                <a:cs typeface="Arial" panose="020B0604020202020204" pitchFamily="34" charset="0"/>
              </a:rPr>
              <a:t>CONCLUSIONS</a:t>
            </a:r>
          </a:p>
        </p:txBody>
      </p:sp>
      <p:sp>
        <p:nvSpPr>
          <p:cNvPr id="17" name="Subtitle 2">
            <a:extLst>
              <a:ext uri="{FF2B5EF4-FFF2-40B4-BE49-F238E27FC236}">
                <a16:creationId xmlns:a16="http://schemas.microsoft.com/office/drawing/2014/main" id="{55F83D2D-4C9D-1946-90D6-02EF3C71E2EF}"/>
              </a:ext>
            </a:extLst>
          </p:cNvPr>
          <p:cNvSpPr txBox="1">
            <a:spLocks/>
          </p:cNvSpPr>
          <p:nvPr/>
        </p:nvSpPr>
        <p:spPr>
          <a:xfrm>
            <a:off x="22517102" y="27316940"/>
            <a:ext cx="20777834" cy="2697297"/>
          </a:xfrm>
          <a:prstGeom prst="rect">
            <a:avLst/>
          </a:prstGeom>
        </p:spPr>
        <p:txBody>
          <a:bodyPr vert="horz" lIns="185166" tIns="92583" rIns="185166" bIns="92583"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4000" dirty="0">
                <a:latin typeface="Arial" panose="020B0604020202020204" pitchFamily="34" charset="0"/>
                <a:cs typeface="Arial" panose="020B0604020202020204" pitchFamily="34" charset="0"/>
              </a:rPr>
              <a:t>Results suggest that EIT-derived RVD measures from 3D reconstructions may provide a useful assessment of ventilatory heterogeneity. Since the RVD map provides regional information about the delay of inspired air, it may help identify regions of atelectasis at the bedside.</a:t>
            </a:r>
            <a:endParaRPr lang="en-US" sz="4000" dirty="0"/>
          </a:p>
        </p:txBody>
      </p:sp>
      <p:sp>
        <p:nvSpPr>
          <p:cNvPr id="18" name="Subtitle 2">
            <a:extLst>
              <a:ext uri="{FF2B5EF4-FFF2-40B4-BE49-F238E27FC236}">
                <a16:creationId xmlns:a16="http://schemas.microsoft.com/office/drawing/2014/main" id="{5C552149-EA54-34E1-5998-8702AA99A556}"/>
              </a:ext>
            </a:extLst>
          </p:cNvPr>
          <p:cNvSpPr txBox="1">
            <a:spLocks/>
          </p:cNvSpPr>
          <p:nvPr/>
        </p:nvSpPr>
        <p:spPr>
          <a:xfrm>
            <a:off x="29640780" y="29861838"/>
            <a:ext cx="6530478" cy="773362"/>
          </a:xfrm>
          <a:prstGeom prst="rect">
            <a:avLst/>
          </a:prstGeom>
        </p:spPr>
        <p:txBody>
          <a:bodyPr vert="horz" lIns="185166" tIns="92583" rIns="185166" bIns="92583"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4400" b="1" dirty="0">
                <a:latin typeface="Arial" panose="020B0604020202020204" pitchFamily="34" charset="0"/>
                <a:cs typeface="Arial" panose="020B0604020202020204" pitchFamily="34" charset="0"/>
              </a:rPr>
              <a:t>ACKNOWLEDGMENTS</a:t>
            </a:r>
          </a:p>
        </p:txBody>
      </p:sp>
      <p:sp>
        <p:nvSpPr>
          <p:cNvPr id="19" name="Subtitle 2">
            <a:extLst>
              <a:ext uri="{FF2B5EF4-FFF2-40B4-BE49-F238E27FC236}">
                <a16:creationId xmlns:a16="http://schemas.microsoft.com/office/drawing/2014/main" id="{7028079C-9443-604A-0CB6-745884E6A780}"/>
              </a:ext>
            </a:extLst>
          </p:cNvPr>
          <p:cNvSpPr txBox="1">
            <a:spLocks/>
          </p:cNvSpPr>
          <p:nvPr/>
        </p:nvSpPr>
        <p:spPr>
          <a:xfrm>
            <a:off x="22517102" y="30825700"/>
            <a:ext cx="20777834" cy="1771536"/>
          </a:xfrm>
          <a:prstGeom prst="rect">
            <a:avLst/>
          </a:prstGeom>
        </p:spPr>
        <p:txBody>
          <a:bodyPr vert="horz" lIns="185166" tIns="92583" rIns="185166" bIns="92583"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dirty="0">
                <a:latin typeface="Arial" panose="020B0604020202020204" pitchFamily="34" charset="0"/>
                <a:cs typeface="Arial" panose="020B0604020202020204" pitchFamily="34" charset="0"/>
              </a:rPr>
              <a:t>This project was supported by Award Number 3R01EB026710-02S1 from the National Institute Of Biomedical Imaging And Bioengineering. The content is solely the responsibility of the authors and does not necessarily represent the official view of the National Institute Of Biomedical Imaging And Bioengineering or the National Institutes of Health. </a:t>
            </a:r>
            <a:endParaRPr lang="en-US" sz="2800" dirty="0"/>
          </a:p>
        </p:txBody>
      </p:sp>
      <p:sp>
        <p:nvSpPr>
          <p:cNvPr id="22" name="TextBox 21">
            <a:extLst>
              <a:ext uri="{FF2B5EF4-FFF2-40B4-BE49-F238E27FC236}">
                <a16:creationId xmlns:a16="http://schemas.microsoft.com/office/drawing/2014/main" id="{7F97F462-DD40-4262-80FD-DEB96DD8D9D5}"/>
              </a:ext>
            </a:extLst>
          </p:cNvPr>
          <p:cNvSpPr txBox="1"/>
          <p:nvPr/>
        </p:nvSpPr>
        <p:spPr>
          <a:xfrm>
            <a:off x="22517100" y="17918644"/>
            <a:ext cx="20777836" cy="477054"/>
          </a:xfrm>
          <a:prstGeom prst="rect">
            <a:avLst/>
          </a:prstGeom>
          <a:noFill/>
        </p:spPr>
        <p:txBody>
          <a:bodyPr wrap="square">
            <a:spAutoFit/>
          </a:bodyPr>
          <a:lstStyle/>
          <a:p>
            <a:pPr algn="ctr"/>
            <a:r>
              <a:rPr lang="en-US" sz="2500" b="0" i="0" u="none" strike="noStrike" baseline="0" dirty="0">
                <a:latin typeface="Arial" panose="020B0604020202020204" pitchFamily="34" charset="0"/>
                <a:cs typeface="Arial" panose="020B0604020202020204" pitchFamily="34" charset="0"/>
              </a:rPr>
              <a:t>Figure 2: ARDS subject - EIT conductivity reconstruction (left), Segmented Lung image (center), and the RVD distribution (right)</a:t>
            </a:r>
            <a:endParaRPr lang="en-US" sz="2500" b="1"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A7BC71C4-5965-5AD5-A865-D679F0B768FC}"/>
              </a:ext>
            </a:extLst>
          </p:cNvPr>
          <p:cNvSpPr txBox="1"/>
          <p:nvPr/>
        </p:nvSpPr>
        <p:spPr>
          <a:xfrm>
            <a:off x="596264" y="24705056"/>
            <a:ext cx="20777834" cy="477054"/>
          </a:xfrm>
          <a:prstGeom prst="rect">
            <a:avLst/>
          </a:prstGeom>
          <a:noFill/>
        </p:spPr>
        <p:txBody>
          <a:bodyPr wrap="square">
            <a:spAutoFit/>
          </a:bodyPr>
          <a:lstStyle/>
          <a:p>
            <a:pPr algn="ctr"/>
            <a:r>
              <a:rPr lang="en-US" sz="2500" b="0" i="0" u="none" strike="noStrike" baseline="0" dirty="0">
                <a:latin typeface="Arial" panose="020B0604020202020204" pitchFamily="34" charset="0"/>
                <a:cs typeface="Arial" panose="020B0604020202020204" pitchFamily="34" charset="0"/>
              </a:rPr>
              <a:t>Figure 1: 2x16 electrode configuration on a healthy </a:t>
            </a:r>
            <a:r>
              <a:rPr lang="en-US" sz="2500" b="0" i="0" u="none" strike="noStrike" baseline="0">
                <a:latin typeface="Arial" panose="020B0604020202020204" pitchFamily="34" charset="0"/>
                <a:cs typeface="Arial" panose="020B0604020202020204" pitchFamily="34" charset="0"/>
              </a:rPr>
              <a:t>subject in the lab</a:t>
            </a:r>
            <a:endParaRPr lang="en-US" sz="2500" b="1" dirty="0">
              <a:latin typeface="Arial" panose="020B0604020202020204" pitchFamily="34" charset="0"/>
              <a:cs typeface="Arial" panose="020B0604020202020204" pitchFamily="34" charset="0"/>
            </a:endParaRPr>
          </a:p>
        </p:txBody>
      </p:sp>
      <p:graphicFrame>
        <p:nvGraphicFramePr>
          <p:cNvPr id="24" name="Table 23">
            <a:extLst>
              <a:ext uri="{FF2B5EF4-FFF2-40B4-BE49-F238E27FC236}">
                <a16:creationId xmlns:a16="http://schemas.microsoft.com/office/drawing/2014/main" id="{BFDBA926-6241-9BE2-46DA-6E02B45AD6F5}"/>
              </a:ext>
            </a:extLst>
          </p:cNvPr>
          <p:cNvGraphicFramePr>
            <a:graphicFrameLocks noGrp="1"/>
          </p:cNvGraphicFramePr>
          <p:nvPr>
            <p:extLst>
              <p:ext uri="{D42A27DB-BD31-4B8C-83A1-F6EECF244321}">
                <p14:modId xmlns:p14="http://schemas.microsoft.com/office/powerpoint/2010/main" val="2440340878"/>
              </p:ext>
            </p:extLst>
          </p:nvPr>
        </p:nvGraphicFramePr>
        <p:xfrm>
          <a:off x="26515826" y="5108724"/>
          <a:ext cx="12780384" cy="5224499"/>
        </p:xfrm>
        <a:graphic>
          <a:graphicData uri="http://schemas.openxmlformats.org/drawingml/2006/table">
            <a:tbl>
              <a:tblPr firstRow="1" firstCol="1" bandRow="1">
                <a:tableStyleId>{68D230F3-CF80-4859-8CE7-A43EE81993B5}</a:tableStyleId>
              </a:tblPr>
              <a:tblGrid>
                <a:gridCol w="3240750">
                  <a:extLst>
                    <a:ext uri="{9D8B030D-6E8A-4147-A177-3AD203B41FA5}">
                      <a16:colId xmlns:a16="http://schemas.microsoft.com/office/drawing/2014/main" val="3776664749"/>
                    </a:ext>
                  </a:extLst>
                </a:gridCol>
                <a:gridCol w="3111122">
                  <a:extLst>
                    <a:ext uri="{9D8B030D-6E8A-4147-A177-3AD203B41FA5}">
                      <a16:colId xmlns:a16="http://schemas.microsoft.com/office/drawing/2014/main" val="3162255240"/>
                    </a:ext>
                  </a:extLst>
                </a:gridCol>
                <a:gridCol w="3271339">
                  <a:extLst>
                    <a:ext uri="{9D8B030D-6E8A-4147-A177-3AD203B41FA5}">
                      <a16:colId xmlns:a16="http://schemas.microsoft.com/office/drawing/2014/main" val="251425059"/>
                    </a:ext>
                  </a:extLst>
                </a:gridCol>
                <a:gridCol w="3157173">
                  <a:extLst>
                    <a:ext uri="{9D8B030D-6E8A-4147-A177-3AD203B41FA5}">
                      <a16:colId xmlns:a16="http://schemas.microsoft.com/office/drawing/2014/main" val="3581303517"/>
                    </a:ext>
                  </a:extLst>
                </a:gridCol>
              </a:tblGrid>
              <a:tr h="632784">
                <a:tc>
                  <a:txBody>
                    <a:bodyPr/>
                    <a:lstStyle/>
                    <a:p>
                      <a:pPr algn="ctr"/>
                      <a:endParaRPr lang="en-US" sz="4000">
                        <a:effectLst/>
                        <a:latin typeface="Arial" panose="020B0604020202020204" pitchFamily="34" charset="0"/>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a:effectLst/>
                          <a:latin typeface="Arial" panose="020B0604020202020204" pitchFamily="34" charset="0"/>
                          <a:cs typeface="Arial" panose="020B0604020202020204" pitchFamily="34" charset="0"/>
                        </a:rPr>
                        <a:t>Control</a:t>
                      </a:r>
                      <a:endParaRPr lang="en-US" sz="4000" kern="5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a:effectLst/>
                          <a:latin typeface="Arial" panose="020B0604020202020204" pitchFamily="34" charset="0"/>
                          <a:cs typeface="Arial" panose="020B0604020202020204" pitchFamily="34" charset="0"/>
                        </a:rPr>
                        <a:t>ARDS</a:t>
                      </a:r>
                      <a:endParaRPr lang="en-US" sz="4000" kern="5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algn="ctr"/>
                      <a:endParaRPr lang="en-US" sz="4000" dirty="0">
                        <a:effectLst/>
                        <a:latin typeface="Arial" panose="020B0604020202020204" pitchFamily="34" charset="0"/>
                        <a:cs typeface="Arial" panose="020B0604020202020204" pitchFamily="34" charset="0"/>
                      </a:endParaRPr>
                    </a:p>
                  </a:txBody>
                  <a:tcPr marL="0" marR="0" marT="0" marB="0" anchor="ctr"/>
                </a:tc>
                <a:extLst>
                  <a:ext uri="{0D108BD9-81ED-4DB2-BD59-A6C34878D82A}">
                    <a16:rowId xmlns:a16="http://schemas.microsoft.com/office/drawing/2014/main" val="2800190331"/>
                  </a:ext>
                </a:extLst>
              </a:tr>
              <a:tr h="863982">
                <a:tc>
                  <a:txBody>
                    <a:bodyPr/>
                    <a:lstStyle/>
                    <a:p>
                      <a:pPr marL="0" marR="0" algn="ctr">
                        <a:spcBef>
                          <a:spcPts val="0"/>
                        </a:spcBef>
                        <a:spcAft>
                          <a:spcPts val="0"/>
                        </a:spcAft>
                      </a:pPr>
                      <a:r>
                        <a:rPr lang="en-US" sz="4000" kern="50" dirty="0">
                          <a:effectLst/>
                          <a:latin typeface="Arial" panose="020B0604020202020204" pitchFamily="34" charset="0"/>
                          <a:cs typeface="Arial" panose="020B0604020202020204" pitchFamily="34" charset="0"/>
                        </a:rPr>
                        <a:t>Measures</a:t>
                      </a:r>
                      <a:endParaRPr lang="en-US" sz="4000" kern="50" dirty="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a:effectLst/>
                          <a:latin typeface="Arial" panose="020B0604020202020204" pitchFamily="34" charset="0"/>
                          <a:cs typeface="Arial" panose="020B0604020202020204" pitchFamily="34" charset="0"/>
                        </a:rPr>
                        <a:t>Mean (SD)</a:t>
                      </a:r>
                      <a:endParaRPr lang="en-US" sz="4000" kern="5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dirty="0">
                          <a:effectLst/>
                          <a:latin typeface="Arial" panose="020B0604020202020204" pitchFamily="34" charset="0"/>
                          <a:cs typeface="Arial" panose="020B0604020202020204" pitchFamily="34" charset="0"/>
                        </a:rPr>
                        <a:t>Mean (SD)</a:t>
                      </a:r>
                      <a:endParaRPr lang="en-US" sz="4000" kern="50" dirty="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dirty="0">
                          <a:effectLst/>
                          <a:latin typeface="Arial" panose="020B0604020202020204" pitchFamily="34" charset="0"/>
                          <a:cs typeface="Arial" panose="020B0604020202020204" pitchFamily="34" charset="0"/>
                        </a:rPr>
                        <a:t>p-value</a:t>
                      </a:r>
                      <a:endParaRPr lang="en-US" sz="4000" kern="50" dirty="0">
                        <a:effectLst/>
                        <a:latin typeface="Arial" panose="020B0604020202020204" pitchFamily="34" charset="0"/>
                        <a:ea typeface="Arial Unicode MS"/>
                        <a:cs typeface="Arial" panose="020B0604020202020204" pitchFamily="34" charset="0"/>
                      </a:endParaRPr>
                    </a:p>
                  </a:txBody>
                  <a:tcPr marL="0" marR="0" marT="0" marB="0" anchor="ctr"/>
                </a:tc>
                <a:extLst>
                  <a:ext uri="{0D108BD9-81ED-4DB2-BD59-A6C34878D82A}">
                    <a16:rowId xmlns:a16="http://schemas.microsoft.com/office/drawing/2014/main" val="588266266"/>
                  </a:ext>
                </a:extLst>
              </a:tr>
              <a:tr h="1265567">
                <a:tc>
                  <a:txBody>
                    <a:bodyPr/>
                    <a:lstStyle/>
                    <a:p>
                      <a:pPr marL="0" marR="0" algn="ctr">
                        <a:spcBef>
                          <a:spcPts val="0"/>
                        </a:spcBef>
                        <a:spcAft>
                          <a:spcPts val="0"/>
                        </a:spcAft>
                      </a:pPr>
                      <a:r>
                        <a:rPr lang="en-US" sz="4000" kern="50">
                          <a:effectLst/>
                          <a:latin typeface="Arial" panose="020B0604020202020204" pitchFamily="34" charset="0"/>
                          <a:cs typeface="Arial" panose="020B0604020202020204" pitchFamily="34" charset="0"/>
                        </a:rPr>
                        <a:t>RVD_Global</a:t>
                      </a:r>
                      <a:endParaRPr lang="en-US" sz="4000" kern="5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a:effectLst/>
                          <a:latin typeface="Arial" panose="020B0604020202020204" pitchFamily="34" charset="0"/>
                          <a:cs typeface="Arial" panose="020B0604020202020204" pitchFamily="34" charset="0"/>
                        </a:rPr>
                        <a:t>44.08(6.17)</a:t>
                      </a:r>
                      <a:endParaRPr lang="en-US" sz="4000" kern="5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dirty="0">
                          <a:effectLst/>
                          <a:latin typeface="Arial" panose="020B0604020202020204" pitchFamily="34" charset="0"/>
                          <a:cs typeface="Arial" panose="020B0604020202020204" pitchFamily="34" charset="0"/>
                        </a:rPr>
                        <a:t>39.11(9.26)</a:t>
                      </a:r>
                      <a:endParaRPr lang="en-US" sz="4000" kern="50" dirty="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dirty="0">
                          <a:solidFill>
                            <a:srgbClr val="000000"/>
                          </a:solidFill>
                          <a:effectLst/>
                          <a:latin typeface="Arial" panose="020B0604020202020204" pitchFamily="34" charset="0"/>
                          <a:cs typeface="Arial" panose="020B0604020202020204" pitchFamily="34" charset="0"/>
                        </a:rPr>
                        <a:t>0.1156</a:t>
                      </a:r>
                      <a:endParaRPr lang="en-US" sz="4000" kern="50" dirty="0">
                        <a:effectLst/>
                        <a:latin typeface="Arial" panose="020B0604020202020204" pitchFamily="34" charset="0"/>
                        <a:ea typeface="Arial Unicode MS"/>
                        <a:cs typeface="Arial" panose="020B0604020202020204" pitchFamily="34" charset="0"/>
                      </a:endParaRPr>
                    </a:p>
                  </a:txBody>
                  <a:tcPr marL="0" marR="0" marT="0" marB="0" anchor="ctr"/>
                </a:tc>
                <a:extLst>
                  <a:ext uri="{0D108BD9-81ED-4DB2-BD59-A6C34878D82A}">
                    <a16:rowId xmlns:a16="http://schemas.microsoft.com/office/drawing/2014/main" val="221972028"/>
                  </a:ext>
                </a:extLst>
              </a:tr>
              <a:tr h="804404">
                <a:tc>
                  <a:txBody>
                    <a:bodyPr/>
                    <a:lstStyle/>
                    <a:p>
                      <a:pPr marL="0" marR="0" algn="ctr">
                        <a:spcBef>
                          <a:spcPts val="0"/>
                        </a:spcBef>
                        <a:spcAft>
                          <a:spcPts val="0"/>
                        </a:spcAft>
                      </a:pPr>
                      <a:r>
                        <a:rPr lang="en-US" sz="4000" kern="50">
                          <a:effectLst/>
                          <a:latin typeface="Arial" panose="020B0604020202020204" pitchFamily="34" charset="0"/>
                          <a:cs typeface="Arial" panose="020B0604020202020204" pitchFamily="34" charset="0"/>
                        </a:rPr>
                        <a:t>RVD_Mean</a:t>
                      </a:r>
                      <a:endParaRPr lang="en-US" sz="4000" kern="5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dirty="0">
                          <a:effectLst/>
                          <a:latin typeface="Arial" panose="020B0604020202020204" pitchFamily="34" charset="0"/>
                          <a:cs typeface="Arial" panose="020B0604020202020204" pitchFamily="34" charset="0"/>
                        </a:rPr>
                        <a:t>44.76(6.09)</a:t>
                      </a:r>
                      <a:endParaRPr lang="en-US" sz="4000" kern="50" dirty="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dirty="0">
                          <a:effectLst/>
                          <a:latin typeface="Arial" panose="020B0604020202020204" pitchFamily="34" charset="0"/>
                          <a:cs typeface="Arial" panose="020B0604020202020204" pitchFamily="34" charset="0"/>
                        </a:rPr>
                        <a:t>40.06(8.08)</a:t>
                      </a:r>
                      <a:endParaRPr lang="en-US" sz="4000" kern="50" dirty="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dirty="0">
                          <a:solidFill>
                            <a:srgbClr val="000000"/>
                          </a:solidFill>
                          <a:effectLst/>
                          <a:latin typeface="Arial" panose="020B0604020202020204" pitchFamily="34" charset="0"/>
                          <a:cs typeface="Arial" panose="020B0604020202020204" pitchFamily="34" charset="0"/>
                        </a:rPr>
                        <a:t>0.1008</a:t>
                      </a:r>
                      <a:endParaRPr lang="en-US" sz="4000" kern="50" dirty="0">
                        <a:effectLst/>
                        <a:latin typeface="Arial" panose="020B0604020202020204" pitchFamily="34" charset="0"/>
                        <a:ea typeface="Arial Unicode MS"/>
                        <a:cs typeface="Arial" panose="020B0604020202020204" pitchFamily="34" charset="0"/>
                      </a:endParaRPr>
                    </a:p>
                  </a:txBody>
                  <a:tcPr marL="0" marR="0" marT="0" marB="0" anchor="ctr"/>
                </a:tc>
                <a:extLst>
                  <a:ext uri="{0D108BD9-81ED-4DB2-BD59-A6C34878D82A}">
                    <a16:rowId xmlns:a16="http://schemas.microsoft.com/office/drawing/2014/main" val="1076510433"/>
                  </a:ext>
                </a:extLst>
              </a:tr>
              <a:tr h="793780">
                <a:tc>
                  <a:txBody>
                    <a:bodyPr/>
                    <a:lstStyle/>
                    <a:p>
                      <a:pPr marL="0" marR="0" algn="ctr">
                        <a:spcBef>
                          <a:spcPts val="0"/>
                        </a:spcBef>
                        <a:spcAft>
                          <a:spcPts val="0"/>
                        </a:spcAft>
                      </a:pPr>
                      <a:r>
                        <a:rPr lang="en-US" sz="4000" kern="50">
                          <a:effectLst/>
                          <a:latin typeface="Arial" panose="020B0604020202020204" pitchFamily="34" charset="0"/>
                          <a:cs typeface="Arial" panose="020B0604020202020204" pitchFamily="34" charset="0"/>
                        </a:rPr>
                        <a:t>RVDI</a:t>
                      </a:r>
                      <a:endParaRPr lang="en-US" sz="4000" kern="5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a:effectLst/>
                          <a:latin typeface="Arial" panose="020B0604020202020204" pitchFamily="34" charset="0"/>
                          <a:cs typeface="Arial" panose="020B0604020202020204" pitchFamily="34" charset="0"/>
                        </a:rPr>
                        <a:t>4.86(1.22)</a:t>
                      </a:r>
                      <a:endParaRPr lang="en-US" sz="4000" kern="5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a:effectLst/>
                          <a:latin typeface="Arial" panose="020B0604020202020204" pitchFamily="34" charset="0"/>
                          <a:cs typeface="Arial" panose="020B0604020202020204" pitchFamily="34" charset="0"/>
                        </a:rPr>
                        <a:t>9.04(3.44)</a:t>
                      </a:r>
                      <a:endParaRPr lang="en-US" sz="4000" kern="5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dirty="0">
                          <a:solidFill>
                            <a:srgbClr val="000000"/>
                          </a:solidFill>
                          <a:effectLst/>
                          <a:latin typeface="Arial" panose="020B0604020202020204" pitchFamily="34" charset="0"/>
                          <a:cs typeface="Arial" panose="020B0604020202020204" pitchFamily="34" charset="0"/>
                        </a:rPr>
                        <a:t>0.0053</a:t>
                      </a:r>
                      <a:endParaRPr lang="en-US" sz="4000" kern="50" dirty="0">
                        <a:effectLst/>
                        <a:latin typeface="Arial" panose="020B0604020202020204" pitchFamily="34" charset="0"/>
                        <a:ea typeface="Arial Unicode MS"/>
                        <a:cs typeface="Arial" panose="020B0604020202020204" pitchFamily="34" charset="0"/>
                      </a:endParaRPr>
                    </a:p>
                  </a:txBody>
                  <a:tcPr marL="0" marR="0" marT="0" marB="0" anchor="ctr"/>
                </a:tc>
                <a:extLst>
                  <a:ext uri="{0D108BD9-81ED-4DB2-BD59-A6C34878D82A}">
                    <a16:rowId xmlns:a16="http://schemas.microsoft.com/office/drawing/2014/main" val="2978528251"/>
                  </a:ext>
                </a:extLst>
              </a:tr>
              <a:tr h="863982">
                <a:tc>
                  <a:txBody>
                    <a:bodyPr/>
                    <a:lstStyle/>
                    <a:p>
                      <a:pPr marL="0" marR="0" algn="ctr">
                        <a:spcBef>
                          <a:spcPts val="0"/>
                        </a:spcBef>
                        <a:spcAft>
                          <a:spcPts val="0"/>
                        </a:spcAft>
                      </a:pPr>
                      <a:r>
                        <a:rPr lang="en-US" sz="4000" kern="50">
                          <a:effectLst/>
                          <a:latin typeface="Arial" panose="020B0604020202020204" pitchFamily="34" charset="0"/>
                          <a:cs typeface="Arial" panose="020B0604020202020204" pitchFamily="34" charset="0"/>
                        </a:rPr>
                        <a:t>CV_RVD</a:t>
                      </a:r>
                      <a:endParaRPr lang="en-US" sz="4000" kern="5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dirty="0">
                          <a:effectLst/>
                          <a:latin typeface="Arial" panose="020B0604020202020204" pitchFamily="34" charset="0"/>
                          <a:cs typeface="Arial" panose="020B0604020202020204" pitchFamily="34" charset="0"/>
                        </a:rPr>
                        <a:t>0.11(0.03)</a:t>
                      </a:r>
                      <a:endParaRPr lang="en-US" sz="4000" kern="50" dirty="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dirty="0">
                          <a:effectLst/>
                          <a:latin typeface="Arial" panose="020B0604020202020204" pitchFamily="34" charset="0"/>
                          <a:cs typeface="Arial" panose="020B0604020202020204" pitchFamily="34" charset="0"/>
                        </a:rPr>
                        <a:t>0.23(0.09)</a:t>
                      </a:r>
                      <a:endParaRPr lang="en-US" sz="4000" kern="50" dirty="0">
                        <a:effectLst/>
                        <a:latin typeface="Arial" panose="020B0604020202020204" pitchFamily="34" charset="0"/>
                        <a:ea typeface="Arial Unicode MS"/>
                        <a:cs typeface="Arial" panose="020B0604020202020204" pitchFamily="34" charset="0"/>
                      </a:endParaRPr>
                    </a:p>
                  </a:txBody>
                  <a:tcPr marL="0" marR="0" marT="0" marB="0" anchor="ctr"/>
                </a:tc>
                <a:tc>
                  <a:txBody>
                    <a:bodyPr/>
                    <a:lstStyle/>
                    <a:p>
                      <a:pPr marL="0" marR="0" algn="ctr">
                        <a:spcBef>
                          <a:spcPts val="0"/>
                        </a:spcBef>
                        <a:spcAft>
                          <a:spcPts val="0"/>
                        </a:spcAft>
                      </a:pPr>
                      <a:r>
                        <a:rPr lang="en-US" sz="4000" kern="50" dirty="0">
                          <a:solidFill>
                            <a:srgbClr val="000000"/>
                          </a:solidFill>
                          <a:effectLst/>
                          <a:latin typeface="Arial" panose="020B0604020202020204" pitchFamily="34" charset="0"/>
                          <a:cs typeface="Arial" panose="020B0604020202020204" pitchFamily="34" charset="0"/>
                        </a:rPr>
                        <a:t>0.0008</a:t>
                      </a:r>
                      <a:endParaRPr lang="en-US" sz="4000" kern="50" dirty="0">
                        <a:effectLst/>
                        <a:latin typeface="Arial" panose="020B0604020202020204" pitchFamily="34" charset="0"/>
                        <a:ea typeface="Arial Unicode MS"/>
                        <a:cs typeface="Arial" panose="020B0604020202020204" pitchFamily="34" charset="0"/>
                      </a:endParaRPr>
                    </a:p>
                  </a:txBody>
                  <a:tcPr marL="0" marR="0" marT="0" marB="0" anchor="ctr"/>
                </a:tc>
                <a:extLst>
                  <a:ext uri="{0D108BD9-81ED-4DB2-BD59-A6C34878D82A}">
                    <a16:rowId xmlns:a16="http://schemas.microsoft.com/office/drawing/2014/main" val="780705988"/>
                  </a:ext>
                </a:extLst>
              </a:tr>
            </a:tbl>
          </a:graphicData>
        </a:graphic>
      </p:graphicFrame>
      <p:sp>
        <p:nvSpPr>
          <p:cNvPr id="27" name="TextBox 26">
            <a:extLst>
              <a:ext uri="{FF2B5EF4-FFF2-40B4-BE49-F238E27FC236}">
                <a16:creationId xmlns:a16="http://schemas.microsoft.com/office/drawing/2014/main" id="{6A690FB2-98A9-BBD3-F5B7-69C42D5969BC}"/>
              </a:ext>
            </a:extLst>
          </p:cNvPr>
          <p:cNvSpPr txBox="1"/>
          <p:nvPr/>
        </p:nvSpPr>
        <p:spPr>
          <a:xfrm>
            <a:off x="22517100" y="4333752"/>
            <a:ext cx="20777836" cy="477054"/>
          </a:xfrm>
          <a:prstGeom prst="rect">
            <a:avLst/>
          </a:prstGeom>
          <a:noFill/>
        </p:spPr>
        <p:txBody>
          <a:bodyPr wrap="square">
            <a:spAutoFit/>
          </a:bodyPr>
          <a:lstStyle/>
          <a:p>
            <a:pPr algn="ctr"/>
            <a:r>
              <a:rPr lang="en-US" sz="2500" b="0" i="0" u="none" strike="noStrike" baseline="0" dirty="0">
                <a:latin typeface="Arial" panose="020B0604020202020204" pitchFamily="34" charset="0"/>
                <a:cs typeface="Arial" panose="020B0604020202020204" pitchFamily="34" charset="0"/>
              </a:rPr>
              <a:t>Table 1</a:t>
            </a:r>
            <a:r>
              <a:rPr lang="en-US" sz="2500" b="0" i="0" u="none" strike="noStrike" baseline="0">
                <a:latin typeface="Arial" panose="020B0604020202020204" pitchFamily="34" charset="0"/>
                <a:cs typeface="Arial" panose="020B0604020202020204" pitchFamily="34" charset="0"/>
              </a:rPr>
              <a:t>: Summary </a:t>
            </a:r>
            <a:r>
              <a:rPr lang="en-US" sz="2500" b="0" i="0" u="none" strike="noStrike" baseline="0" dirty="0">
                <a:latin typeface="Arial" panose="020B0604020202020204" pitchFamily="34" charset="0"/>
                <a:cs typeface="Arial" panose="020B0604020202020204" pitchFamily="34" charset="0"/>
              </a:rPr>
              <a:t>statistics of EIT measures by group (</a:t>
            </a:r>
            <a:r>
              <a:rPr lang="en-US" sz="2500" dirty="0">
                <a:latin typeface="Arial" panose="020B0604020202020204" pitchFamily="34" charset="0"/>
                <a:cs typeface="Arial" panose="020B0604020202020204" pitchFamily="34" charset="0"/>
              </a:rPr>
              <a:t>N=7), (b) BMI by group.</a:t>
            </a:r>
            <a:endParaRPr lang="en-US" sz="2500" b="1" dirty="0">
              <a:latin typeface="Arial" panose="020B0604020202020204" pitchFamily="34" charset="0"/>
              <a:cs typeface="Arial" panose="020B0604020202020204" pitchFamily="34" charset="0"/>
            </a:endParaRPr>
          </a:p>
        </p:txBody>
      </p:sp>
      <p:pic>
        <p:nvPicPr>
          <p:cNvPr id="32" name="Picture 31" descr="A picture containing text, screenshot, diagram, colorfulness&#10;&#10;Description automatically generated">
            <a:extLst>
              <a:ext uri="{FF2B5EF4-FFF2-40B4-BE49-F238E27FC236}">
                <a16:creationId xmlns:a16="http://schemas.microsoft.com/office/drawing/2014/main" id="{F4DBC03F-D31C-BC53-7361-300B3DACA8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17100" y="19023755"/>
            <a:ext cx="20764500" cy="6127673"/>
          </a:xfrm>
          <a:prstGeom prst="rect">
            <a:avLst/>
          </a:prstGeom>
        </p:spPr>
      </p:pic>
      <p:sp>
        <p:nvSpPr>
          <p:cNvPr id="21" name="TextBox 20">
            <a:extLst>
              <a:ext uri="{FF2B5EF4-FFF2-40B4-BE49-F238E27FC236}">
                <a16:creationId xmlns:a16="http://schemas.microsoft.com/office/drawing/2014/main" id="{6787E615-830D-F2A0-C7F1-820261C6BB4A}"/>
              </a:ext>
            </a:extLst>
          </p:cNvPr>
          <p:cNvSpPr txBox="1"/>
          <p:nvPr/>
        </p:nvSpPr>
        <p:spPr>
          <a:xfrm>
            <a:off x="22517100" y="25407690"/>
            <a:ext cx="20777836" cy="477054"/>
          </a:xfrm>
          <a:prstGeom prst="rect">
            <a:avLst/>
          </a:prstGeom>
          <a:noFill/>
        </p:spPr>
        <p:txBody>
          <a:bodyPr wrap="square">
            <a:spAutoFit/>
          </a:bodyPr>
          <a:lstStyle/>
          <a:p>
            <a:pPr algn="ctr"/>
            <a:r>
              <a:rPr lang="en-US" sz="2500" b="0" i="0" u="none" strike="noStrike" baseline="0" dirty="0">
                <a:latin typeface="Arial" panose="020B0604020202020204" pitchFamily="34" charset="0"/>
                <a:cs typeface="Arial" panose="020B0604020202020204" pitchFamily="34" charset="0"/>
              </a:rPr>
              <a:t>Figure 3: Control subject - EIT conductivity reconstruction (left), Segmented Lung image (center), and the RVD distribution map (right)</a:t>
            </a:r>
            <a:endParaRPr lang="en-US" sz="2500" b="1" dirty="0">
              <a:latin typeface="Arial" panose="020B0604020202020204" pitchFamily="34" charset="0"/>
              <a:cs typeface="Arial" panose="020B0604020202020204" pitchFamily="34" charset="0"/>
            </a:endParaRPr>
          </a:p>
        </p:txBody>
      </p:sp>
      <p:sp>
        <p:nvSpPr>
          <p:cNvPr id="26" name="Subtitle 2">
            <a:extLst>
              <a:ext uri="{FF2B5EF4-FFF2-40B4-BE49-F238E27FC236}">
                <a16:creationId xmlns:a16="http://schemas.microsoft.com/office/drawing/2014/main" id="{0937158A-CFE8-EB6D-6FA3-75AD31927A61}"/>
              </a:ext>
            </a:extLst>
          </p:cNvPr>
          <p:cNvSpPr txBox="1">
            <a:spLocks/>
          </p:cNvSpPr>
          <p:nvPr/>
        </p:nvSpPr>
        <p:spPr>
          <a:xfrm>
            <a:off x="22351366" y="12817694"/>
            <a:ext cx="1522094" cy="874029"/>
          </a:xfrm>
          <a:prstGeom prst="rect">
            <a:avLst/>
          </a:prstGeom>
        </p:spPr>
        <p:txBody>
          <a:bodyPr vert="horz" lIns="185166" tIns="92583" rIns="185166" bIns="92583"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4000" dirty="0">
                <a:latin typeface="Arial" panose="020B0604020202020204" pitchFamily="34" charset="0"/>
                <a:cs typeface="Arial" panose="020B0604020202020204" pitchFamily="34" charset="0"/>
              </a:rPr>
              <a:t>Top</a:t>
            </a:r>
            <a:endParaRPr lang="en-US" sz="4000" dirty="0"/>
          </a:p>
        </p:txBody>
      </p:sp>
      <p:sp>
        <p:nvSpPr>
          <p:cNvPr id="29" name="Subtitle 2">
            <a:extLst>
              <a:ext uri="{FF2B5EF4-FFF2-40B4-BE49-F238E27FC236}">
                <a16:creationId xmlns:a16="http://schemas.microsoft.com/office/drawing/2014/main" id="{F04E3A1E-D501-0554-5A2E-5F26999D6850}"/>
              </a:ext>
            </a:extLst>
          </p:cNvPr>
          <p:cNvSpPr txBox="1">
            <a:spLocks/>
          </p:cNvSpPr>
          <p:nvPr/>
        </p:nvSpPr>
        <p:spPr>
          <a:xfrm>
            <a:off x="22351366" y="15123920"/>
            <a:ext cx="2332728" cy="830997"/>
          </a:xfrm>
          <a:prstGeom prst="rect">
            <a:avLst/>
          </a:prstGeom>
        </p:spPr>
        <p:txBody>
          <a:bodyPr vert="horz" lIns="185166" tIns="92583" rIns="185166" bIns="92583"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4000" dirty="0">
                <a:latin typeface="Arial" panose="020B0604020202020204" pitchFamily="34" charset="0"/>
                <a:cs typeface="Arial" panose="020B0604020202020204" pitchFamily="34" charset="0"/>
              </a:rPr>
              <a:t>Bottom</a:t>
            </a:r>
            <a:endParaRPr lang="en-US" sz="2430" dirty="0"/>
          </a:p>
        </p:txBody>
      </p:sp>
      <p:sp>
        <p:nvSpPr>
          <p:cNvPr id="30" name="Subtitle 2">
            <a:extLst>
              <a:ext uri="{FF2B5EF4-FFF2-40B4-BE49-F238E27FC236}">
                <a16:creationId xmlns:a16="http://schemas.microsoft.com/office/drawing/2014/main" id="{13385E88-A8ED-2E4C-2B30-953986AA2D00}"/>
              </a:ext>
            </a:extLst>
          </p:cNvPr>
          <p:cNvSpPr txBox="1">
            <a:spLocks/>
          </p:cNvSpPr>
          <p:nvPr/>
        </p:nvSpPr>
        <p:spPr>
          <a:xfrm>
            <a:off x="22517100" y="20296124"/>
            <a:ext cx="1522094" cy="874029"/>
          </a:xfrm>
          <a:prstGeom prst="rect">
            <a:avLst/>
          </a:prstGeom>
        </p:spPr>
        <p:txBody>
          <a:bodyPr vert="horz" lIns="185166" tIns="92583" rIns="185166" bIns="92583"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4000" dirty="0">
                <a:latin typeface="Arial" panose="020B0604020202020204" pitchFamily="34" charset="0"/>
                <a:cs typeface="Arial" panose="020B0604020202020204" pitchFamily="34" charset="0"/>
              </a:rPr>
              <a:t>Top</a:t>
            </a:r>
            <a:endParaRPr lang="en-US" sz="4000" dirty="0"/>
          </a:p>
        </p:txBody>
      </p:sp>
      <p:sp>
        <p:nvSpPr>
          <p:cNvPr id="31" name="Subtitle 2">
            <a:extLst>
              <a:ext uri="{FF2B5EF4-FFF2-40B4-BE49-F238E27FC236}">
                <a16:creationId xmlns:a16="http://schemas.microsoft.com/office/drawing/2014/main" id="{399F4813-2FCF-C24B-E022-B531D1EB09E0}"/>
              </a:ext>
            </a:extLst>
          </p:cNvPr>
          <p:cNvSpPr txBox="1">
            <a:spLocks/>
          </p:cNvSpPr>
          <p:nvPr/>
        </p:nvSpPr>
        <p:spPr>
          <a:xfrm>
            <a:off x="22517100" y="22602350"/>
            <a:ext cx="2332728" cy="830997"/>
          </a:xfrm>
          <a:prstGeom prst="rect">
            <a:avLst/>
          </a:prstGeom>
        </p:spPr>
        <p:txBody>
          <a:bodyPr vert="horz" lIns="185166" tIns="92583" rIns="185166" bIns="92583"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4000" dirty="0">
                <a:latin typeface="Arial" panose="020B0604020202020204" pitchFamily="34" charset="0"/>
                <a:cs typeface="Arial" panose="020B0604020202020204" pitchFamily="34" charset="0"/>
              </a:rPr>
              <a:t>Bottom</a:t>
            </a:r>
            <a:endParaRPr lang="en-US" sz="2430" dirty="0"/>
          </a:p>
        </p:txBody>
      </p:sp>
    </p:spTree>
    <p:extLst>
      <p:ext uri="{BB962C8B-B14F-4D97-AF65-F5344CB8AC3E}">
        <p14:creationId xmlns:p14="http://schemas.microsoft.com/office/powerpoint/2010/main" val="32130177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1632</TotalTime>
  <Words>710</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Assessment of ventilatory heterogeneity by measures derived from 3D functional Electrical Impedance Tomography (EIT) imaging of patients with ARDS and healthy controls: a pilot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Barbosa da Rosa Junior,Nilton</dc:creator>
  <cp:lastModifiedBy>MATH EIT_LAB</cp:lastModifiedBy>
  <cp:revision>53</cp:revision>
  <dcterms:created xsi:type="dcterms:W3CDTF">2022-11-08T16:29:11Z</dcterms:created>
  <dcterms:modified xsi:type="dcterms:W3CDTF">2024-09-06T19:59:19Z</dcterms:modified>
</cp:coreProperties>
</file>