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34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pos="20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943F"/>
    <a:srgbClr val="8790A7"/>
    <a:srgbClr val="4B7833"/>
    <a:srgbClr val="989BA6"/>
    <a:srgbClr val="BCC6D6"/>
    <a:srgbClr val="006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2" autoAdjust="0"/>
    <p:restoredTop sz="96327" autoAdjust="0"/>
  </p:normalViewPr>
  <p:slideViewPr>
    <p:cSldViewPr snapToGrid="0">
      <p:cViewPr varScale="1">
        <p:scale>
          <a:sx n="23" d="100"/>
          <a:sy n="23" d="100"/>
        </p:scale>
        <p:origin x="1926" y="48"/>
      </p:cViewPr>
      <p:guideLst>
        <p:guide orient="horz" pos="20734"/>
        <p:guide/>
        <p:guide orient="horz" pos="20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929C-4CF5-44CA-8BA7-3281672E72B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531-7E95-4325-ABE3-69D13F534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rgbClr val="364D26"/>
            </a:gs>
            <a:gs pos="82000">
              <a:schemeClr val="accent6">
                <a:lumMod val="75000"/>
              </a:schemeClr>
            </a:gs>
            <a:gs pos="100000">
              <a:schemeClr val="bg2">
                <a:lumMod val="10000"/>
              </a:schemeClr>
            </a:gs>
            <a:gs pos="6000">
              <a:schemeClr val="bg2"/>
            </a:gs>
            <a:gs pos="33000">
              <a:srgbClr val="989BA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-34562"/>
            <a:ext cx="43891200" cy="5869894"/>
          </a:xfrm>
          <a:prstGeom prst="rect">
            <a:avLst/>
          </a:prstGeom>
          <a:blipFill dpi="0" rotWithShape="1">
            <a:blip r:embed="rId2">
              <a:alphaModFix am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44985" b="-205253"/>
            </a:stretch>
          </a:blipFill>
          <a:ln>
            <a:noFill/>
          </a:ln>
          <a:effectLst>
            <a:reflection stA="38000" endPos="16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4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8255" y="2962342"/>
            <a:ext cx="3673469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Nilton Barbosa da Rosa Jr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Catalina Vargas-Acevedo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Omid </a:t>
            </a:r>
            <a:r>
              <a:rPr lang="en-US" sz="51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Rajabi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Shishvan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Gary Saulnier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Jonathan Newell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pPr algn="ctr"/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David Isaacson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Jennifer L. Mueller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512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Jenny Zablah</a:t>
            </a:r>
            <a:r>
              <a:rPr lang="en-US" sz="512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  <a:p>
            <a:pPr algn="ctr"/>
            <a:r>
              <a:rPr lang="en-US" sz="384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384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School of Biomed. Engr., Colorado State University, </a:t>
            </a:r>
            <a:r>
              <a:rPr lang="en-US" sz="384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384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Children’s Hospital Colorado, </a:t>
            </a:r>
            <a:r>
              <a:rPr lang="en-US" sz="384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384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Dept of Elect &amp; </a:t>
            </a:r>
            <a:r>
              <a:rPr lang="en-US" sz="384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Cmptr</a:t>
            </a:r>
            <a:r>
              <a:rPr lang="en-US" sz="384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Engr, University at Albany, SUNY, </a:t>
            </a:r>
            <a:r>
              <a:rPr lang="en-US" sz="384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384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Rensselaer Polytechnic Institute, </a:t>
            </a:r>
            <a:r>
              <a:rPr lang="en-US" sz="384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384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Dept. of Math. and School of Biomed. Engr., Colorado State University, </a:t>
            </a:r>
            <a:r>
              <a:rPr lang="en-US" sz="384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384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Dept. of Pediatrics, University of Colorado School of Medicine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9600" y="6960705"/>
            <a:ext cx="13167107" cy="7811659"/>
          </a:xfrm>
          <a:prstGeom prst="roundRect">
            <a:avLst>
              <a:gd name="adj" fmla="val 7604"/>
            </a:avLst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19" name="Rounded Rectangle 18"/>
          <p:cNvSpPr/>
          <p:nvPr/>
        </p:nvSpPr>
        <p:spPr>
          <a:xfrm>
            <a:off x="4734889" y="6476346"/>
            <a:ext cx="5129010" cy="877824"/>
          </a:xfrm>
          <a:prstGeom prst="roundRect">
            <a:avLst/>
          </a:prstGeom>
          <a:solidFill>
            <a:srgbClr val="4B783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298708" y="6960705"/>
            <a:ext cx="17742642" cy="25170294"/>
          </a:xfrm>
          <a:prstGeom prst="roundRect">
            <a:avLst>
              <a:gd name="adj" fmla="val 2434"/>
            </a:avLst>
          </a:prstGeom>
          <a:noFill/>
          <a:ln w="57150">
            <a:gradFill>
              <a:gsLst>
                <a:gs pos="1000">
                  <a:schemeClr val="accent6">
                    <a:lumMod val="50000"/>
                  </a:schemeClr>
                </a:gs>
                <a:gs pos="100000">
                  <a:srgbClr val="989BA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26" name="Rounded Rectangle 25"/>
          <p:cNvSpPr/>
          <p:nvPr/>
        </p:nvSpPr>
        <p:spPr>
          <a:xfrm>
            <a:off x="16771640" y="6546209"/>
            <a:ext cx="12855360" cy="877824"/>
          </a:xfrm>
          <a:prstGeom prst="roundRect">
            <a:avLst/>
          </a:prstGeom>
          <a:solidFill>
            <a:srgbClr val="4B78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Pulsatile Pulmonary EIT Images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3329" y="7562379"/>
            <a:ext cx="1231784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-548640" algn="just">
              <a:buFont typeface="Arial" panose="020B0604020202020204" pitchFamily="34" charset="0"/>
              <a:buChar char="•"/>
            </a:pPr>
            <a:r>
              <a:rPr lang="en-US" sz="4000" dirty="0"/>
              <a:t>Patients with pulmonary vein stenosis (PVS) frequently undergo catheterization and stent placement to open one or more stenosed pulmonary veins.</a:t>
            </a:r>
          </a:p>
          <a:p>
            <a:pPr marL="548640" indent="-548640" algn="just">
              <a:buFont typeface="Arial" panose="020B0604020202020204" pitchFamily="34" charset="0"/>
              <a:buChar char="•"/>
            </a:pPr>
            <a:r>
              <a:rPr lang="en-US" sz="4000" dirty="0"/>
              <a:t>Typical evaluations include echocardiograms, cardiac computed tomography (CT), lung perfusion scans, or cardiac catheterization.</a:t>
            </a:r>
          </a:p>
          <a:p>
            <a:pPr marL="548640" indent="-548640" algn="just">
              <a:buFont typeface="Arial" panose="020B0604020202020204" pitchFamily="34" charset="0"/>
              <a:buChar char="•"/>
            </a:pPr>
            <a:r>
              <a:rPr lang="en-US" sz="4000" dirty="0"/>
              <a:t>Electrical impedance tomography (EIT) is a functional, non-ionizing portable imaging technique.</a:t>
            </a:r>
          </a:p>
          <a:p>
            <a:pPr marL="548640" indent="-548640" algn="just">
              <a:buFont typeface="Arial" panose="020B0604020202020204" pitchFamily="34" charset="0"/>
              <a:buChar char="•"/>
            </a:pPr>
            <a:r>
              <a:rPr lang="en-US" sz="4000" dirty="0"/>
              <a:t>EIT provides real-time images of pulsatile pulmonary perfusion and quantitative estimates of blood volume changes.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4614751" y="7680960"/>
            <a:ext cx="17169139" cy="24030940"/>
          </a:xfrm>
          <a:prstGeom prst="roundRect">
            <a:avLst>
              <a:gd name="adj" fmla="val 2298"/>
            </a:avLst>
          </a:prstGeom>
          <a:solidFill>
            <a:srgbClr val="CFB97D">
              <a:alpha val="6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23126" y="475896"/>
            <a:ext cx="31578560" cy="231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304" tIns="73152" rIns="146304" bIns="73152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4630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40" b="1" dirty="0">
                <a:latin typeface="Aharoni" panose="02010803020104030203" pitchFamily="2" charset="-79"/>
                <a:cs typeface="Aharoni" panose="02010803020104030203" pitchFamily="2" charset="-79"/>
              </a:rPr>
              <a:t>Evaluation of blood volume changes in the lung using EIT pre and post catheterization in pediatric patients with pulmonary vein stenosis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B3E84E-57BF-70CF-67EF-531C18AE9E1E}"/>
              </a:ext>
            </a:extLst>
          </p:cNvPr>
          <p:cNvGrpSpPr/>
          <p:nvPr/>
        </p:nvGrpSpPr>
        <p:grpSpPr>
          <a:xfrm>
            <a:off x="228140" y="258757"/>
            <a:ext cx="43516303" cy="2749829"/>
            <a:chOff x="228140" y="3361183"/>
            <a:chExt cx="43516303" cy="27498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48443" y="3399610"/>
              <a:ext cx="6096000" cy="256032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93C09D-6F73-27A2-3C2B-76C4BB4B0084}"/>
                </a:ext>
              </a:extLst>
            </p:cNvPr>
            <p:cNvGrpSpPr/>
            <p:nvPr/>
          </p:nvGrpSpPr>
          <p:grpSpPr>
            <a:xfrm>
              <a:off x="228140" y="3361183"/>
              <a:ext cx="5586955" cy="2749829"/>
              <a:chOff x="228140" y="3361183"/>
              <a:chExt cx="5586955" cy="274982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874529" y="4901785"/>
                <a:ext cx="3940566" cy="88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60" dirty="0">
                    <a:solidFill>
                      <a:srgbClr val="0062AB"/>
                    </a:solidFill>
                  </a:rPr>
                  <a:t>Children’s Hospital Colorado</a:t>
                </a:r>
              </a:p>
              <a:p>
                <a:r>
                  <a:rPr lang="en-US" sz="2560" dirty="0">
                    <a:solidFill>
                      <a:srgbClr val="0062AB"/>
                    </a:solidFill>
                  </a:rPr>
                  <a:t>Breathing Institute</a:t>
                </a:r>
              </a:p>
            </p:txBody>
          </p:sp>
          <p:pic>
            <p:nvPicPr>
              <p:cNvPr id="1029" name="Picture 5" descr="Image result for children's hospital colorado logo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83796" l="39899" r="100000">
                            <a14:foregroundMark x1="81818" y1="30556" x2="81818" y2="30556"/>
                            <a14:foregroundMark x1="69697" y1="10648" x2="69697" y2="10648"/>
                            <a14:foregroundMark x1="53030" y1="8333" x2="53030" y2="8333"/>
                            <a14:foregroundMark x1="51010" y1="22222" x2="51010" y2="2222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23" b="18935"/>
              <a:stretch/>
            </p:blipFill>
            <p:spPr bwMode="auto">
              <a:xfrm>
                <a:off x="228140" y="3361183"/>
                <a:ext cx="1981819" cy="2749829"/>
              </a:xfrm>
              <a:prstGeom prst="trapezoid">
                <a:avLst>
                  <a:gd name="adj" fmla="val 0"/>
                </a:avLst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7" name="Rounded Rectangle 126"/>
          <p:cNvSpPr/>
          <p:nvPr/>
        </p:nvSpPr>
        <p:spPr>
          <a:xfrm>
            <a:off x="32425005" y="6960705"/>
            <a:ext cx="11004182" cy="18492277"/>
          </a:xfrm>
          <a:prstGeom prst="roundRect">
            <a:avLst>
              <a:gd name="adj" fmla="val 3778"/>
            </a:avLst>
          </a:prstGeom>
          <a:noFill/>
          <a:ln w="57150">
            <a:gradFill>
              <a:gsLst>
                <a:gs pos="1000">
                  <a:schemeClr val="accent6">
                    <a:lumMod val="50000"/>
                  </a:schemeClr>
                </a:gs>
                <a:gs pos="100000">
                  <a:srgbClr val="989BA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130" name="Rounded Rectangle 129"/>
          <p:cNvSpPr/>
          <p:nvPr/>
        </p:nvSpPr>
        <p:spPr>
          <a:xfrm>
            <a:off x="35496370" y="6537921"/>
            <a:ext cx="4560592" cy="877824"/>
          </a:xfrm>
          <a:prstGeom prst="roundRect">
            <a:avLst/>
          </a:prstGeom>
          <a:solidFill>
            <a:srgbClr val="4B78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Outcomes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2751458" y="7680960"/>
            <a:ext cx="1035047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The maximum blood volume in the whole lung computed from the EIT images increased from pre- to post-procedure in 8 of the 11 patients.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Patient 708 (images at left) was a 4-yr old male with PVS and PH who received intervention in the left lower and left upper pulmonary veins with balloon angioplasty.  EIT-derived regional blood volumes showed an increase in blood flow to the upper left and right anterior, lower right anterior, upper and lower left posterior regions following the procedure. 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The global percent increase in pulmonary blood volume from pre to post was 23%.</a:t>
            </a:r>
            <a:r>
              <a:rPr lang="en-US" sz="3600" dirty="0"/>
              <a:t>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Patient 706 was a 2-yr-old female with PVS and PH who received intervention in the left lower and left upper pulmonary veins with balloon angioplasty.  EIT-derived regional blood volumes showed a small increase in blood flow to nearly all regions.</a:t>
            </a:r>
          </a:p>
          <a:p>
            <a:pPr algn="just"/>
            <a:endParaRPr lang="en-US" sz="3600" dirty="0"/>
          </a:p>
        </p:txBody>
      </p:sp>
      <p:sp>
        <p:nvSpPr>
          <p:cNvPr id="21" name="Rounded Rectangle 20"/>
          <p:cNvSpPr/>
          <p:nvPr/>
        </p:nvSpPr>
        <p:spPr>
          <a:xfrm>
            <a:off x="32516875" y="30262785"/>
            <a:ext cx="10912312" cy="1868214"/>
          </a:xfrm>
          <a:prstGeom prst="roundRect">
            <a:avLst>
              <a:gd name="adj" fmla="val 10810"/>
            </a:avLst>
          </a:prstGeom>
          <a:noFill/>
          <a:ln w="57150">
            <a:solidFill>
              <a:srgbClr val="989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22" name="Rounded Rectangle 21"/>
          <p:cNvSpPr/>
          <p:nvPr/>
        </p:nvSpPr>
        <p:spPr>
          <a:xfrm>
            <a:off x="34835333" y="29856018"/>
            <a:ext cx="6423349" cy="877824"/>
          </a:xfrm>
          <a:prstGeom prst="roundRect">
            <a:avLst/>
          </a:prstGeom>
          <a:solidFill>
            <a:srgbClr val="BCC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Acknowledgements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97444" y="15719964"/>
            <a:ext cx="13207998" cy="16411035"/>
          </a:xfrm>
          <a:prstGeom prst="roundRect">
            <a:avLst>
              <a:gd name="adj" fmla="val 3189"/>
            </a:avLst>
          </a:prstGeom>
          <a:noFill/>
          <a:ln w="57150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100000">
                  <a:srgbClr val="989BA6"/>
                </a:gs>
              </a:gsLst>
              <a:lin ang="558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24" name="Rounded Rectangle 23"/>
          <p:cNvSpPr/>
          <p:nvPr/>
        </p:nvSpPr>
        <p:spPr>
          <a:xfrm>
            <a:off x="1910079" y="15252245"/>
            <a:ext cx="10557134" cy="877824"/>
          </a:xfrm>
          <a:prstGeom prst="roundRect">
            <a:avLst/>
          </a:prstGeom>
          <a:solidFill>
            <a:srgbClr val="4B78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Collection &amp; Analysis of EIT Data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425005" y="26380479"/>
            <a:ext cx="11004182" cy="3062193"/>
          </a:xfrm>
          <a:prstGeom prst="roundRect">
            <a:avLst>
              <a:gd name="adj" fmla="val 9183"/>
            </a:avLst>
          </a:prstGeom>
          <a:noFill/>
          <a:ln w="57150">
            <a:solidFill>
              <a:srgbClr val="989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28" name="Rounded Rectangle 27"/>
          <p:cNvSpPr/>
          <p:nvPr/>
        </p:nvSpPr>
        <p:spPr>
          <a:xfrm>
            <a:off x="35647167" y="25918588"/>
            <a:ext cx="4799680" cy="877824"/>
          </a:xfrm>
          <a:prstGeom prst="roundRect">
            <a:avLst/>
          </a:prstGeom>
          <a:solidFill>
            <a:srgbClr val="BCC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624170" y="26871276"/>
            <a:ext cx="10676881" cy="2437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198"/>
              </a:spcAft>
            </a:pPr>
            <a:r>
              <a:rPr lang="en-US" sz="3600" dirty="0"/>
              <a:t>These preliminary results suggest that EIT could be a useful technique for assessing the effects of intervention in PVS patients as well as treatment planning and patient monitoring.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18185" y="25019000"/>
            <a:ext cx="12721320" cy="6438900"/>
          </a:xfrm>
          <a:prstGeom prst="roundRect">
            <a:avLst>
              <a:gd name="adj" fmla="val 2493"/>
            </a:avLst>
          </a:prstGeom>
          <a:solidFill>
            <a:srgbClr val="CFB97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69" name="TextBox 68"/>
          <p:cNvSpPr txBox="1"/>
          <p:nvPr/>
        </p:nvSpPr>
        <p:spPr>
          <a:xfrm>
            <a:off x="883329" y="16261391"/>
            <a:ext cx="73933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00" dirty="0"/>
              <a:t>11 pediatric patients  undergoing cardiac catheterization for pulmonary vein stent placement or balloon angioplasty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00" dirty="0"/>
              <a:t>Data were collected immediately pre- and post-procedure.</a:t>
            </a:r>
          </a:p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800" dirty="0"/>
              <a:t>Patients were mechanically ventilated and under anesthesia.</a:t>
            </a:r>
          </a:p>
          <a:p>
            <a:endParaRPr lang="en-US" sz="3800" dirty="0"/>
          </a:p>
          <a:p>
            <a:r>
              <a:rPr lang="en-US" sz="3800" b="1" dirty="0"/>
              <a:t>Data were collected using:</a:t>
            </a:r>
          </a:p>
          <a:p>
            <a:pPr marL="551181" indent="-551181">
              <a:buFont typeface="+mj-lt"/>
              <a:buAutoNum type="arabicPeriod"/>
            </a:pPr>
            <a:r>
              <a:rPr lang="en-US" sz="3800" dirty="0"/>
              <a:t>ACT5 EIT System</a:t>
            </a:r>
          </a:p>
          <a:p>
            <a:pPr marL="551181" indent="-551181">
              <a:buFont typeface="+mj-lt"/>
              <a:buAutoNum type="arabicPeriod"/>
            </a:pPr>
            <a:r>
              <a:rPr lang="en-US" sz="3800" dirty="0"/>
              <a:t>Radiolucent electrodes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167685" y="19077205"/>
            <a:ext cx="5458661" cy="5619566"/>
            <a:chOff x="5446299" y="8472016"/>
            <a:chExt cx="2942727" cy="2321030"/>
          </a:xfrm>
        </p:grpSpPr>
        <p:sp>
          <p:nvSpPr>
            <p:cNvPr id="58" name="Rounded Rectangle 57"/>
            <p:cNvSpPr/>
            <p:nvPr/>
          </p:nvSpPr>
          <p:spPr>
            <a:xfrm>
              <a:off x="5446299" y="8472016"/>
              <a:ext cx="2933010" cy="2270075"/>
            </a:xfrm>
            <a:prstGeom prst="roundRect">
              <a:avLst>
                <a:gd name="adj" fmla="val 3431"/>
              </a:avLst>
            </a:prstGeom>
            <a:solidFill>
              <a:srgbClr val="8897A1">
                <a:alpha val="6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4434" y="10531738"/>
              <a:ext cx="2924592" cy="261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40" dirty="0"/>
                <a:t>ACT5 EIT System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751458" y="30741499"/>
            <a:ext cx="1059110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40" dirty="0"/>
              <a:t>We would like to thank the patients and their families for participation in this study. Data collected at the Children’s Hospital of Colorado in Aurora, CO under COMIRB approval No. 18-1843.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055" y="25527009"/>
            <a:ext cx="5552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3D EIT Electrode Configuration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0C71D54-B95B-8FD6-5B25-4EE82B5EBE65}"/>
              </a:ext>
            </a:extLst>
          </p:cNvPr>
          <p:cNvSpPr txBox="1"/>
          <p:nvPr/>
        </p:nvSpPr>
        <p:spPr>
          <a:xfrm>
            <a:off x="1610825" y="30510667"/>
            <a:ext cx="497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rows of 16 electrodes</a:t>
            </a:r>
          </a:p>
        </p:txBody>
      </p:sp>
      <p:pic>
        <p:nvPicPr>
          <p:cNvPr id="119" name="Picture 118" descr="A computer on top of a black box&#10;&#10;Description automatically generated">
            <a:extLst>
              <a:ext uri="{FF2B5EF4-FFF2-40B4-BE49-F238E27FC236}">
                <a16:creationId xmlns:a16="http://schemas.microsoft.com/office/drawing/2014/main" id="{2259C203-913F-1D22-51E0-FE53BEE497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13" y="19425375"/>
            <a:ext cx="4929577" cy="4517136"/>
          </a:xfrm>
          <a:prstGeom prst="rect">
            <a:avLst/>
          </a:prstGeom>
        </p:spPr>
      </p:pic>
      <p:sp>
        <p:nvSpPr>
          <p:cNvPr id="77" name="Rounded Rectangle 104">
            <a:extLst>
              <a:ext uri="{FF2B5EF4-FFF2-40B4-BE49-F238E27FC236}">
                <a16:creationId xmlns:a16="http://schemas.microsoft.com/office/drawing/2014/main" id="{3BB2CD03-2087-BC6D-6A3A-39452D1E080B}"/>
              </a:ext>
            </a:extLst>
          </p:cNvPr>
          <p:cNvSpPr/>
          <p:nvPr/>
        </p:nvSpPr>
        <p:spPr>
          <a:xfrm>
            <a:off x="15197571" y="22228119"/>
            <a:ext cx="16092965" cy="9101847"/>
          </a:xfrm>
          <a:prstGeom prst="roundRect">
            <a:avLst>
              <a:gd name="adj" fmla="val 2869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4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50D34A-780C-5EE7-1B20-DCA983DC7E9F}"/>
              </a:ext>
            </a:extLst>
          </p:cNvPr>
          <p:cNvSpPr txBox="1"/>
          <p:nvPr/>
        </p:nvSpPr>
        <p:spPr>
          <a:xfrm>
            <a:off x="17727239" y="24335358"/>
            <a:ext cx="439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Pre Segmentation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CB9B44-AD28-6DCE-F464-1A32014634BE}"/>
              </a:ext>
            </a:extLst>
          </p:cNvPr>
          <p:cNvSpPr txBox="1"/>
          <p:nvPr/>
        </p:nvSpPr>
        <p:spPr>
          <a:xfrm>
            <a:off x="25283788" y="24393282"/>
            <a:ext cx="439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Post Segmentation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627056-3226-1E86-CF0C-2FD026467EC3}"/>
              </a:ext>
            </a:extLst>
          </p:cNvPr>
          <p:cNvSpPr txBox="1"/>
          <p:nvPr/>
        </p:nvSpPr>
        <p:spPr>
          <a:xfrm>
            <a:off x="15629082" y="23388371"/>
            <a:ext cx="14930573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indent="-548640">
              <a:buFont typeface="Arial" panose="020B0604020202020204" pitchFamily="34" charset="0"/>
              <a:buChar char="•"/>
            </a:pPr>
            <a:r>
              <a:rPr lang="en-US" sz="3040" dirty="0"/>
              <a:t>EIT images are segmented before blood volume calculations to identify the lung region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BFE54-2B16-7396-295D-0864FA4BAEF0}"/>
              </a:ext>
            </a:extLst>
          </p:cNvPr>
          <p:cNvSpPr txBox="1"/>
          <p:nvPr/>
        </p:nvSpPr>
        <p:spPr>
          <a:xfrm>
            <a:off x="16867875" y="22382736"/>
            <a:ext cx="12604307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" b="1" dirty="0"/>
              <a:t>Segmenting EIT images</a:t>
            </a:r>
          </a:p>
        </p:txBody>
      </p:sp>
      <p:sp>
        <p:nvSpPr>
          <p:cNvPr id="88" name="Rounded Rectangle 104">
            <a:extLst>
              <a:ext uri="{FF2B5EF4-FFF2-40B4-BE49-F238E27FC236}">
                <a16:creationId xmlns:a16="http://schemas.microsoft.com/office/drawing/2014/main" id="{F515CAC0-58B3-E6C2-C5C6-C3F8B94B1997}"/>
              </a:ext>
            </a:extLst>
          </p:cNvPr>
          <p:cNvSpPr/>
          <p:nvPr/>
        </p:nvSpPr>
        <p:spPr>
          <a:xfrm>
            <a:off x="32829583" y="18702636"/>
            <a:ext cx="10178288" cy="4814901"/>
          </a:xfrm>
          <a:prstGeom prst="roundRect">
            <a:avLst>
              <a:gd name="adj" fmla="val 2869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40" dirty="0"/>
          </a:p>
        </p:txBody>
      </p:sp>
      <p:sp>
        <p:nvSpPr>
          <p:cNvPr id="92" name="Rounded Rectangle 104">
            <a:extLst>
              <a:ext uri="{FF2B5EF4-FFF2-40B4-BE49-F238E27FC236}">
                <a16:creationId xmlns:a16="http://schemas.microsoft.com/office/drawing/2014/main" id="{3F1DD868-2434-5FD8-00E5-FBBE9465C6F4}"/>
              </a:ext>
            </a:extLst>
          </p:cNvPr>
          <p:cNvSpPr/>
          <p:nvPr/>
        </p:nvSpPr>
        <p:spPr>
          <a:xfrm>
            <a:off x="15137498" y="12714715"/>
            <a:ext cx="16092965" cy="9169197"/>
          </a:xfrm>
          <a:prstGeom prst="roundRect">
            <a:avLst>
              <a:gd name="adj" fmla="val 2869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40" dirty="0"/>
          </a:p>
        </p:txBody>
      </p:sp>
      <p:pic>
        <p:nvPicPr>
          <p:cNvPr id="94" name="Picture 93" descr="A comparison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F80C7B9-065D-3653-C4B4-5A7BBC74B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701" y="14449551"/>
            <a:ext cx="14152212" cy="731355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66D4AB4-E4D4-5E32-BF30-B28EB4E6A718}"/>
              </a:ext>
            </a:extLst>
          </p:cNvPr>
          <p:cNvSpPr txBox="1"/>
          <p:nvPr/>
        </p:nvSpPr>
        <p:spPr>
          <a:xfrm>
            <a:off x="17927632" y="13711083"/>
            <a:ext cx="3993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Pre Intervention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B1B492-9A85-B0B2-4A1E-722D386CEE54}"/>
              </a:ext>
            </a:extLst>
          </p:cNvPr>
          <p:cNvSpPr txBox="1"/>
          <p:nvPr/>
        </p:nvSpPr>
        <p:spPr>
          <a:xfrm>
            <a:off x="25555756" y="13735481"/>
            <a:ext cx="3849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Post Intervention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CC8D574-63C2-CE22-3E71-F7318D714DE6}"/>
              </a:ext>
            </a:extLst>
          </p:cNvPr>
          <p:cNvSpPr txBox="1"/>
          <p:nvPr/>
        </p:nvSpPr>
        <p:spPr>
          <a:xfrm>
            <a:off x="17257808" y="12852331"/>
            <a:ext cx="1193795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" b="1" dirty="0"/>
              <a:t>Pre/Post intervention EIT images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449B6E0-E5D9-A267-C6A0-5BD6D6049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80232" y="25452982"/>
            <a:ext cx="14327641" cy="5261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D9685-B60D-C3BF-4C43-BD7E8F7240C9}"/>
              </a:ext>
            </a:extLst>
          </p:cNvPr>
          <p:cNvSpPr txBox="1"/>
          <p:nvPr/>
        </p:nvSpPr>
        <p:spPr>
          <a:xfrm>
            <a:off x="32751457" y="23867904"/>
            <a:ext cx="10350469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4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EIT-computed blood volumes by octant pre and post intervention.  ULA = upper left anterior, URA = upper right anterior, ULP = upper left posterior, URP = upper right posterior LLA = lower left anterior, LRA = lower right anterior, ULP = lower left posterior, URP = lower right posterior.</a:t>
            </a:r>
            <a:endParaRPr lang="en-US" sz="224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63047-226B-9341-1BD8-CC22CADE6F5F}"/>
              </a:ext>
            </a:extLst>
          </p:cNvPr>
          <p:cNvSpPr txBox="1"/>
          <p:nvPr/>
        </p:nvSpPr>
        <p:spPr>
          <a:xfrm>
            <a:off x="15032671" y="8026126"/>
            <a:ext cx="161233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222222"/>
                </a:solidFill>
              </a:rPr>
              <a:t>Dynamic images of pulsatile perfusion were computed at 27 </a:t>
            </a:r>
            <a:r>
              <a:rPr lang="en-US" sz="4000" dirty="0" err="1">
                <a:solidFill>
                  <a:srgbClr val="222222"/>
                </a:solidFill>
              </a:rPr>
              <a:t>fr</a:t>
            </a:r>
            <a:r>
              <a:rPr lang="en-US" sz="4000" dirty="0">
                <a:solidFill>
                  <a:srgbClr val="222222"/>
                </a:solidFill>
              </a:rPr>
              <a:t>/s in 3-D with a </a:t>
            </a:r>
            <a:r>
              <a:rPr lang="en-US" sz="4000" dirty="0"/>
              <a:t>frame at end-QRS as the reference.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/>
              <a:t>In the images below, red represents areas with an increase in blood, and blue represents areas with a decrease.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dirty="0"/>
              <a:t>The upper image is the reconstruction in the plane of the upper row of electrodes and the lower image is in the plane of the lower row.  The EIT-measured ECG is also plotted in real-time.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28FB9-86FB-CCE1-9088-EBE5FE4AFB1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99" y="27189603"/>
            <a:ext cx="5147078" cy="3297163"/>
          </a:xfrm>
          <a:prstGeom prst="rect">
            <a:avLst/>
          </a:prstGeom>
        </p:spPr>
      </p:pic>
      <p:pic>
        <p:nvPicPr>
          <p:cNvPr id="5" name="Picture 4" descr="A medical equipment in a room&#10;&#10;Description automatically generated">
            <a:extLst>
              <a:ext uri="{FF2B5EF4-FFF2-40B4-BE49-F238E27FC236}">
                <a16:creationId xmlns:a16="http://schemas.microsoft.com/office/drawing/2014/main" id="{C78A334A-DFBE-1738-01F2-9B3A80F4B04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01" y="27149586"/>
            <a:ext cx="5363102" cy="3297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09FCA-1458-466E-1A09-08233FC37269}"/>
              </a:ext>
            </a:extLst>
          </p:cNvPr>
          <p:cNvSpPr txBox="1"/>
          <p:nvPr/>
        </p:nvSpPr>
        <p:spPr>
          <a:xfrm>
            <a:off x="7246437" y="25547837"/>
            <a:ext cx="6194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Cardiac Catheterization Lab at CHCO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37E1C-C770-6063-BB90-FD3CC2339279}"/>
              </a:ext>
            </a:extLst>
          </p:cNvPr>
          <p:cNvSpPr txBox="1"/>
          <p:nvPr/>
        </p:nvSpPr>
        <p:spPr>
          <a:xfrm flipH="1">
            <a:off x="7816299" y="30498968"/>
            <a:ext cx="511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EIT data were collected in the </a:t>
            </a:r>
            <a:r>
              <a:rPr lang="en-US" sz="2400" dirty="0" err="1"/>
              <a:t>cath</a:t>
            </a:r>
            <a:r>
              <a:rPr lang="en-US" sz="2400" dirty="0"/>
              <a:t> lab pre and post procedure</a:t>
            </a:r>
          </a:p>
        </p:txBody>
      </p:sp>
      <p:pic>
        <p:nvPicPr>
          <p:cNvPr id="31" name="Picture 30" descr="A graph of blood levels&#10;&#10;Description automatically generated with medium confidence">
            <a:extLst>
              <a:ext uri="{FF2B5EF4-FFF2-40B4-BE49-F238E27FC236}">
                <a16:creationId xmlns:a16="http://schemas.microsoft.com/office/drawing/2014/main" id="{AAE9989C-E6FA-8126-BE28-5F12F214BD2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2965" r="6644" b="2201"/>
          <a:stretch/>
        </p:blipFill>
        <p:spPr>
          <a:xfrm>
            <a:off x="38087512" y="19067516"/>
            <a:ext cx="4786067" cy="4223758"/>
          </a:xfrm>
          <a:prstGeom prst="rect">
            <a:avLst/>
          </a:prstGeom>
        </p:spPr>
      </p:pic>
      <p:pic>
        <p:nvPicPr>
          <p:cNvPr id="32" name="Picture 31" descr="A graph of blood levels&#10;&#10;Description automatically generated with medium confidence">
            <a:extLst>
              <a:ext uri="{FF2B5EF4-FFF2-40B4-BE49-F238E27FC236}">
                <a16:creationId xmlns:a16="http://schemas.microsoft.com/office/drawing/2014/main" id="{5D17AE0F-6FEF-0FCD-DC60-F6104BECF3C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3062" r="7580" b="2075"/>
          <a:stretch/>
        </p:blipFill>
        <p:spPr>
          <a:xfrm>
            <a:off x="33106542" y="19067516"/>
            <a:ext cx="4704011" cy="42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4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3597</TotalTime>
  <Words>648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2013 - 2022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mellentm</dc:creator>
  <cp:keywords/>
  <dc:description/>
  <cp:lastModifiedBy>MATH EIT_LAB</cp:lastModifiedBy>
  <cp:revision>183</cp:revision>
  <cp:lastPrinted>2017-04-15T21:58:39Z</cp:lastPrinted>
  <dcterms:created xsi:type="dcterms:W3CDTF">2017-04-06T16:33:45Z</dcterms:created>
  <dcterms:modified xsi:type="dcterms:W3CDTF">2024-09-06T20:00:11Z</dcterms:modified>
  <cp:category/>
</cp:coreProperties>
</file>