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337" autoAdjust="0"/>
  </p:normalViewPr>
  <p:slideViewPr>
    <p:cSldViewPr snapToGrid="0">
      <p:cViewPr varScale="1">
        <p:scale>
          <a:sx n="81" d="100"/>
          <a:sy n="81" d="100"/>
        </p:scale>
        <p:origin x="2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r Howard" userId="91ab63ab47daf7fe" providerId="LiveId" clId="{E8984F41-2BD1-4DAC-A164-CC748DFFEBEF}"/>
    <pc:docChg chg="custSel addSld delSld modSld">
      <pc:chgData name="Kyler Howard" userId="91ab63ab47daf7fe" providerId="LiveId" clId="{E8984F41-2BD1-4DAC-A164-CC748DFFEBEF}" dt="2025-02-04T19:53:40.758" v="295" actId="1076"/>
      <pc:docMkLst>
        <pc:docMk/>
      </pc:docMkLst>
      <pc:sldChg chg="modSp mod">
        <pc:chgData name="Kyler Howard" userId="91ab63ab47daf7fe" providerId="LiveId" clId="{E8984F41-2BD1-4DAC-A164-CC748DFFEBEF}" dt="2025-02-04T19:44:37.681" v="289" actId="403"/>
        <pc:sldMkLst>
          <pc:docMk/>
          <pc:sldMk cId="1084038617" sldId="257"/>
        </pc:sldMkLst>
        <pc:spChg chg="mod">
          <ac:chgData name="Kyler Howard" userId="91ab63ab47daf7fe" providerId="LiveId" clId="{E8984F41-2BD1-4DAC-A164-CC748DFFEBEF}" dt="2025-02-04T19:44:37.681" v="289" actId="403"/>
          <ac:spMkLst>
            <pc:docMk/>
            <pc:sldMk cId="1084038617" sldId="257"/>
            <ac:spMk id="3" creationId="{4E743E92-5F94-13CA-4876-A33722232A15}"/>
          </ac:spMkLst>
        </pc:spChg>
      </pc:sldChg>
      <pc:sldChg chg="addSp modSp mod">
        <pc:chgData name="Kyler Howard" userId="91ab63ab47daf7fe" providerId="LiveId" clId="{E8984F41-2BD1-4DAC-A164-CC748DFFEBEF}" dt="2025-02-04T19:53:40.758" v="295" actId="1076"/>
        <pc:sldMkLst>
          <pc:docMk/>
          <pc:sldMk cId="285904771" sldId="258"/>
        </pc:sldMkLst>
        <pc:picChg chg="mod">
          <ac:chgData name="Kyler Howard" userId="91ab63ab47daf7fe" providerId="LiveId" clId="{E8984F41-2BD1-4DAC-A164-CC748DFFEBEF}" dt="2025-02-04T19:53:35.265" v="293" actId="1076"/>
          <ac:picMkLst>
            <pc:docMk/>
            <pc:sldMk cId="285904771" sldId="258"/>
            <ac:picMk id="5" creationId="{32A7B054-35FE-A3BB-ED6F-D7C54B8368AB}"/>
          </ac:picMkLst>
        </pc:picChg>
        <pc:picChg chg="add mod">
          <ac:chgData name="Kyler Howard" userId="91ab63ab47daf7fe" providerId="LiveId" clId="{E8984F41-2BD1-4DAC-A164-CC748DFFEBEF}" dt="2025-02-04T19:53:40.758" v="295" actId="1076"/>
          <ac:picMkLst>
            <pc:docMk/>
            <pc:sldMk cId="285904771" sldId="258"/>
            <ac:picMk id="7" creationId="{1246024F-908B-528F-9385-BE5421F067FF}"/>
          </ac:picMkLst>
        </pc:picChg>
      </pc:sldChg>
      <pc:sldChg chg="modSp new del mod">
        <pc:chgData name="Kyler Howard" userId="91ab63ab47daf7fe" providerId="LiveId" clId="{E8984F41-2BD1-4DAC-A164-CC748DFFEBEF}" dt="2025-02-04T19:44:23.908" v="283" actId="2696"/>
        <pc:sldMkLst>
          <pc:docMk/>
          <pc:sldMk cId="2684452097" sldId="272"/>
        </pc:sldMkLst>
        <pc:spChg chg="mod">
          <ac:chgData name="Kyler Howard" userId="91ab63ab47daf7fe" providerId="LiveId" clId="{E8984F41-2BD1-4DAC-A164-CC748DFFEBEF}" dt="2025-02-04T19:41:52.983" v="9" actId="20577"/>
          <ac:spMkLst>
            <pc:docMk/>
            <pc:sldMk cId="2684452097" sldId="272"/>
            <ac:spMk id="2" creationId="{A13DE0D9-3C8A-ED44-91E3-8EA0F7E6073F}"/>
          </ac:spMkLst>
        </pc:spChg>
      </pc:sldChg>
      <pc:sldChg chg="modSp new mod">
        <pc:chgData name="Kyler Howard" userId="91ab63ab47daf7fe" providerId="LiveId" clId="{E8984F41-2BD1-4DAC-A164-CC748DFFEBEF}" dt="2025-02-04T19:44:18.630" v="282" actId="5793"/>
        <pc:sldMkLst>
          <pc:docMk/>
          <pc:sldMk cId="408714903" sldId="273"/>
        </pc:sldMkLst>
        <pc:spChg chg="mod">
          <ac:chgData name="Kyler Howard" userId="91ab63ab47daf7fe" providerId="LiveId" clId="{E8984F41-2BD1-4DAC-A164-CC748DFFEBEF}" dt="2025-02-04T19:42:08.690" v="70" actId="20577"/>
          <ac:spMkLst>
            <pc:docMk/>
            <pc:sldMk cId="408714903" sldId="273"/>
            <ac:spMk id="2" creationId="{E70B7744-5F19-2E19-38B0-DE0CE7871C5B}"/>
          </ac:spMkLst>
        </pc:spChg>
        <pc:spChg chg="mod">
          <ac:chgData name="Kyler Howard" userId="91ab63ab47daf7fe" providerId="LiveId" clId="{E8984F41-2BD1-4DAC-A164-CC748DFFEBEF}" dt="2025-02-04T19:44:18.630" v="282" actId="5793"/>
          <ac:spMkLst>
            <pc:docMk/>
            <pc:sldMk cId="408714903" sldId="273"/>
            <ac:spMk id="3" creationId="{F3C61D94-B9BA-900E-B7B3-F8A20EB9A8A7}"/>
          </ac:spMkLst>
        </pc:spChg>
        <pc:spChg chg="mod">
          <ac:chgData name="Kyler Howard" userId="91ab63ab47daf7fe" providerId="LiveId" clId="{E8984F41-2BD1-4DAC-A164-CC748DFFEBEF}" dt="2025-02-04T19:44:16.596" v="278" actId="5793"/>
          <ac:spMkLst>
            <pc:docMk/>
            <pc:sldMk cId="408714903" sldId="273"/>
            <ac:spMk id="4" creationId="{A4B29667-07BA-62B2-64D5-9BBBE3C34F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08D7D-3C92-437D-840A-51EC3632BA3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B1114-7317-40CF-A4A8-6BA57ABE7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Adjacent Patterns</a:t>
            </a:r>
          </a:p>
          <a:p>
            <a:r>
              <a:rPr lang="en-US" dirty="0"/>
              <a:t>Separate inverse mesh to not have inverse crime</a:t>
            </a:r>
          </a:p>
          <a:p>
            <a:r>
              <a:rPr lang="en-US" dirty="0"/>
              <a:t>Gaussian noise of SNR=60 dB</a:t>
            </a:r>
          </a:p>
          <a:p>
            <a:r>
              <a:rPr lang="en-US" dirty="0"/>
              <a:t>Case 1: results of the simulated heart-and-lungs phantom. Initial input: random noise image z; Output: fˆ </a:t>
            </a:r>
            <a:r>
              <a:rPr lang="el-GR" dirty="0"/>
              <a:t>θ(</a:t>
            </a:r>
            <a:r>
              <a:rPr lang="en-US" dirty="0"/>
              <a:t>z); </a:t>
            </a:r>
            <a:r>
              <a:rPr lang="el-GR" dirty="0"/>
              <a:t>σ</a:t>
            </a:r>
            <a:r>
              <a:rPr lang="en-US" dirty="0"/>
              <a:t>DIP : </a:t>
            </a:r>
            <a:r>
              <a:rPr lang="en-US" dirty="0" err="1"/>
              <a:t>DeepEIT</a:t>
            </a:r>
            <a:r>
              <a:rPr lang="en-US" dirty="0"/>
              <a:t> based reconstruction, i.e., </a:t>
            </a:r>
            <a:r>
              <a:rPr lang="el-GR" dirty="0"/>
              <a:t>σ</a:t>
            </a:r>
            <a:r>
              <a:rPr lang="en-US" dirty="0"/>
              <a:t>DIP = P (fˆ </a:t>
            </a:r>
            <a:r>
              <a:rPr lang="el-GR" dirty="0"/>
              <a:t>θ(</a:t>
            </a:r>
            <a:r>
              <a:rPr lang="en-US" dirty="0"/>
              <a:t>z)). </a:t>
            </a:r>
            <a:r>
              <a:rPr lang="el-GR" dirty="0"/>
              <a:t>σ</a:t>
            </a:r>
            <a:r>
              <a:rPr lang="en-US" dirty="0"/>
              <a:t>NOSER: NOSER based reconstruction; </a:t>
            </a:r>
            <a:r>
              <a:rPr lang="el-GR" dirty="0"/>
              <a:t>σ</a:t>
            </a:r>
            <a:r>
              <a:rPr lang="en-US" dirty="0"/>
              <a:t>L2 and </a:t>
            </a:r>
            <a:r>
              <a:rPr lang="el-GR" dirty="0"/>
              <a:t>σ</a:t>
            </a:r>
            <a:r>
              <a:rPr lang="en-US" dirty="0"/>
              <a:t>TV : reference estimations using smoothness prior and total variation,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B1114-7317-40CF-A4A8-6BA57ABE71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0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5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4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4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FF620-CED0-4A80-8AA1-7A459398C0F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203754-20BA-4E00-B73B-7BE4EBDF4F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2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9CAC-485B-95DF-1621-945F963E2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DeepEIT</a:t>
            </a:r>
            <a:r>
              <a:rPr lang="en-US" sz="4400" dirty="0"/>
              <a:t>: Deep Image Prior Enabled Electrical Impedance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F47D5-A8DA-BF23-983C-1F049CBEB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Liu et al., 2023</a:t>
            </a:r>
          </a:p>
          <a:p>
            <a:r>
              <a:rPr lang="en-US" dirty="0"/>
              <a:t>IEEE Transactions on Pattern Analysis and Machine Intelligence</a:t>
            </a:r>
          </a:p>
        </p:txBody>
      </p:sp>
    </p:spTree>
    <p:extLst>
      <p:ext uri="{BB962C8B-B14F-4D97-AF65-F5344CB8AC3E}">
        <p14:creationId xmlns:p14="http://schemas.microsoft.com/office/powerpoint/2010/main" val="2227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472D3-CA32-9761-6FB7-5C5ACE20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2970-1B82-BFF6-160C-70996EF8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5: Experimental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8D6DC-DD93-099E-E82B-D098CA5F6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366" y="1992159"/>
            <a:ext cx="9455551" cy="4195806"/>
          </a:xfrm>
        </p:spPr>
      </p:pic>
    </p:spTree>
    <p:extLst>
      <p:ext uri="{BB962C8B-B14F-4D97-AF65-F5344CB8AC3E}">
        <p14:creationId xmlns:p14="http://schemas.microsoft.com/office/powerpoint/2010/main" val="20377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E2F3-8B89-B8F9-8C6B-E945DB7E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0253D-A58B-DBB0-0594-A40116857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" r="42320"/>
          <a:stretch/>
        </p:blipFill>
        <p:spPr>
          <a:xfrm>
            <a:off x="1608119" y="2082624"/>
            <a:ext cx="8975762" cy="18288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E5E4D1-2DF9-980C-03FA-CE370CF8FC68}"/>
              </a:ext>
            </a:extLst>
          </p:cNvPr>
          <p:cNvGrpSpPr>
            <a:grpSpLocks noChangeAspect="1"/>
          </p:cNvGrpSpPr>
          <p:nvPr/>
        </p:nvGrpSpPr>
        <p:grpSpPr>
          <a:xfrm>
            <a:off x="2661370" y="4256688"/>
            <a:ext cx="6869259" cy="1828800"/>
            <a:chOff x="6642421" y="4778728"/>
            <a:chExt cx="3888009" cy="1035103"/>
          </a:xfrm>
        </p:grpSpPr>
        <p:pic>
          <p:nvPicPr>
            <p:cNvPr id="6" name="Content Placeholder 4">
              <a:extLst>
                <a:ext uri="{FF2B5EF4-FFF2-40B4-BE49-F238E27FC236}">
                  <a16:creationId xmlns:a16="http://schemas.microsoft.com/office/drawing/2014/main" id="{0511DF7C-D96B-5841-8706-893FC685E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93346"/>
            <a:stretch/>
          </p:blipFill>
          <p:spPr>
            <a:xfrm>
              <a:off x="6642421" y="4778728"/>
              <a:ext cx="586069" cy="1035103"/>
            </a:xfrm>
            <a:prstGeom prst="rect">
              <a:avLst/>
            </a:prstGeom>
          </p:spPr>
        </p:pic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97C4C8BC-95CE-E33B-097A-C96CE2F2C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2512"/>
            <a:stretch/>
          </p:blipFill>
          <p:spPr>
            <a:xfrm>
              <a:off x="7228490" y="4778728"/>
              <a:ext cx="3301940" cy="1035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58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E779A-09D6-03BB-98AB-38DD7022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DeepEIT + TV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22D867-0969-ED4C-B678-6A566914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9A523-1590-049C-0205-5E501804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32" y="132176"/>
            <a:ext cx="5044060" cy="65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7589-481F-0A16-E0ED-8008140C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Ablation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1C791-88D8-5151-9CE5-FC8D6484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83" y="2346821"/>
            <a:ext cx="5345041" cy="3447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9A852-B503-73F1-0201-BB67AFCC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74" y="2346820"/>
            <a:ext cx="5286143" cy="344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6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53A0-6F33-2F7C-702E-9F459559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Connection Ablation Study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8C712-007C-F403-CE27-CD2A87BA6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414" y="2436266"/>
            <a:ext cx="10445172" cy="2774237"/>
          </a:xfrm>
        </p:spPr>
      </p:pic>
    </p:spTree>
    <p:extLst>
      <p:ext uri="{BB962C8B-B14F-4D97-AF65-F5344CB8AC3E}">
        <p14:creationId xmlns:p14="http://schemas.microsoft.com/office/powerpoint/2010/main" val="377499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FC03-8D73-A19F-3645-66660D5C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Stabilization 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2E461-1D76-E9BE-8894-EF7612C60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&gt;0.01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2E461-1D76-E9BE-8894-EF7612C60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EE85F48-FB23-F6FC-5DD8-8EBFE5EA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26" y="2364094"/>
            <a:ext cx="6210747" cy="39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9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48B2-98FC-A4AD-4B02-49F1AC45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29E4-3294-0B75-FACC-D6D09736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Time</a:t>
            </a:r>
          </a:p>
          <a:p>
            <a:pPr lvl="2"/>
            <a:r>
              <a:rPr lang="en-US" sz="1800" dirty="0"/>
              <a:t>1.03 seconds per iteration, reported 5000 iterations</a:t>
            </a:r>
          </a:p>
          <a:p>
            <a:pPr lvl="1"/>
            <a:r>
              <a:rPr lang="en-US" sz="2200" dirty="0"/>
              <a:t>Currently only for absolute images</a:t>
            </a:r>
          </a:p>
          <a:p>
            <a:pPr lvl="2"/>
            <a:r>
              <a:rPr lang="en-US" sz="1800" dirty="0"/>
              <a:t>Linearization of observation model – speed up reconstruction</a:t>
            </a:r>
          </a:p>
          <a:p>
            <a:pPr lvl="1"/>
            <a:r>
              <a:rPr lang="en-US" sz="2200" dirty="0"/>
              <a:t>Include reference image as an input</a:t>
            </a:r>
          </a:p>
          <a:p>
            <a:pPr lvl="1"/>
            <a:r>
              <a:rPr lang="en-US" sz="2200" dirty="0"/>
              <a:t>Having a pre-trained “starter”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9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7744-5F19-2E19-38B0-DE0CE787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                   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1D94-B9BA-900E-B7B3-F8A20EB9A8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No training data needed</a:t>
            </a:r>
          </a:p>
          <a:p>
            <a:pPr lvl="2"/>
            <a:r>
              <a:rPr lang="en-US" sz="1800" dirty="0"/>
              <a:t>(unsupervised learning)</a:t>
            </a:r>
          </a:p>
          <a:p>
            <a:pPr marL="384048" lvl="2" indent="0">
              <a:buNone/>
            </a:pPr>
            <a:endParaRPr lang="en-US" sz="1800" dirty="0"/>
          </a:p>
          <a:p>
            <a:pPr lvl="1"/>
            <a:r>
              <a:rPr lang="en-US" sz="2400" dirty="0"/>
              <a:t>Good performance</a:t>
            </a:r>
          </a:p>
          <a:p>
            <a:pPr marL="201168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Well shown ablation studies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29667-07BA-62B2-64D5-9BBBE3C34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z="2400" dirty="0"/>
              <a:t>No clinical data</a:t>
            </a:r>
          </a:p>
          <a:p>
            <a:pPr marL="201168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Not real time</a:t>
            </a:r>
          </a:p>
          <a:p>
            <a:pPr marL="201168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More noise 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67EFD-B3D1-25CF-BC3A-E7187EC1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Deep Image Prior (DIP)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3E92-5F94-13CA-4876-A3372223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494428" cy="3335519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rgbClr val="FFFFFF"/>
                </a:solidFill>
              </a:rPr>
              <a:t>Ulyanov et al., 2020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Solve classic inverse problems with no training data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Image denoising, inpainting, super-resolution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DC2BD-DD98-E6AA-CA46-F218B694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8" y="1672914"/>
            <a:ext cx="8077434" cy="35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68D9C-0C1C-EAEC-4D4B-88E8EA70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DeepEIT Framework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7B054-35FE-A3BB-ED6F-D7C54B83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582490"/>
            <a:ext cx="6798082" cy="506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46024F-908B-528F-9385-BE5421F06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998" y="5869107"/>
            <a:ext cx="6442397" cy="7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9791-4FD1-2A0A-1956-0A938846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DeepEIT</a:t>
            </a:r>
            <a:r>
              <a:rPr lang="en-US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108AA-CD54-8965-9BAB-3E5912747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360" y="1866153"/>
            <a:ext cx="8759280" cy="4419821"/>
          </a:xfrm>
        </p:spPr>
      </p:pic>
    </p:spTree>
    <p:extLst>
      <p:ext uri="{BB962C8B-B14F-4D97-AF65-F5344CB8AC3E}">
        <p14:creationId xmlns:p14="http://schemas.microsoft.com/office/powerpoint/2010/main" val="341508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F8E5-C9F0-1915-8F38-48F78B99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D87DE-9798-7EDC-CBFB-C19FBFF4B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6875" y="2010209"/>
            <a:ext cx="9718249" cy="4224323"/>
          </a:xfrm>
        </p:spPr>
      </p:pic>
    </p:spTree>
    <p:extLst>
      <p:ext uri="{BB962C8B-B14F-4D97-AF65-F5344CB8AC3E}">
        <p14:creationId xmlns:p14="http://schemas.microsoft.com/office/powerpoint/2010/main" val="273444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CA0E-DDAA-19A2-C4E5-DBADE6B9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Inverse Mesh Densities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C1B74F-E3A8-1079-593D-137215560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937" y="1954337"/>
            <a:ext cx="7370125" cy="4273042"/>
          </a:xfrm>
        </p:spPr>
      </p:pic>
    </p:spTree>
    <p:extLst>
      <p:ext uri="{BB962C8B-B14F-4D97-AF65-F5344CB8AC3E}">
        <p14:creationId xmlns:p14="http://schemas.microsoft.com/office/powerpoint/2010/main" val="106251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47E5-8E95-FCF7-1770-9FED146A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Experimental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05EA7-E66F-0141-6440-DCC2F1C96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042" y="2002221"/>
            <a:ext cx="9432875" cy="4185744"/>
          </a:xfrm>
        </p:spPr>
      </p:pic>
    </p:spTree>
    <p:extLst>
      <p:ext uri="{BB962C8B-B14F-4D97-AF65-F5344CB8AC3E}">
        <p14:creationId xmlns:p14="http://schemas.microsoft.com/office/powerpoint/2010/main" val="63774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9DB5C-C67B-C440-2F69-D1BD526CE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FE50-420E-5886-80E1-7D262460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Experimental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6B291-181E-8C9F-C090-18BF40A7A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0042" y="1947042"/>
            <a:ext cx="9432875" cy="4185744"/>
          </a:xfrm>
        </p:spPr>
      </p:pic>
    </p:spTree>
    <p:extLst>
      <p:ext uri="{BB962C8B-B14F-4D97-AF65-F5344CB8AC3E}">
        <p14:creationId xmlns:p14="http://schemas.microsoft.com/office/powerpoint/2010/main" val="270986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F10FB-BAF7-3AE1-2840-5E2091F48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D16F-CF17-CF3B-CA62-7B7C2B29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4: Experimental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797B3-CE32-905B-69B3-6918C1EE8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0042" y="2002221"/>
            <a:ext cx="9432875" cy="4185744"/>
          </a:xfrm>
        </p:spPr>
      </p:pic>
    </p:spTree>
    <p:extLst>
      <p:ext uri="{BB962C8B-B14F-4D97-AF65-F5344CB8AC3E}">
        <p14:creationId xmlns:p14="http://schemas.microsoft.com/office/powerpoint/2010/main" val="25836154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SU Colors">
      <a:dk1>
        <a:srgbClr val="000000"/>
      </a:dk1>
      <a:lt1>
        <a:sysClr val="window" lastClr="FFFFFF"/>
      </a:lt1>
      <a:dk2>
        <a:srgbClr val="1E4D2B"/>
      </a:dk2>
      <a:lt2>
        <a:srgbClr val="CCDDEA"/>
      </a:lt2>
      <a:accent1>
        <a:srgbClr val="1E4D2B"/>
      </a:accent1>
      <a:accent2>
        <a:srgbClr val="C8C372"/>
      </a:accent2>
      <a:accent3>
        <a:srgbClr val="59595B"/>
      </a:accent3>
      <a:accent4>
        <a:srgbClr val="D9782D"/>
      </a:accent4>
      <a:accent5>
        <a:srgbClr val="1E4D2B"/>
      </a:accent5>
      <a:accent6>
        <a:srgbClr val="94A088"/>
      </a:accent6>
      <a:hlink>
        <a:srgbClr val="94A088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248</Words>
  <Application>Microsoft Office PowerPoint</Application>
  <PresentationFormat>Widescreen</PresentationFormat>
  <Paragraphs>45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Cambria Math</vt:lpstr>
      <vt:lpstr>Retrospect</vt:lpstr>
      <vt:lpstr>DeepEIT: Deep Image Prior Enabled Electrical Impedance Tomography</vt:lpstr>
      <vt:lpstr>Deep Image Prior (DIP)</vt:lpstr>
      <vt:lpstr>DeepEIT Framework</vt:lpstr>
      <vt:lpstr>DeepEIT Architecture</vt:lpstr>
      <vt:lpstr>Case 1: Simulation</vt:lpstr>
      <vt:lpstr>Increasing Inverse Mesh Densities</vt:lpstr>
      <vt:lpstr>Case 2: Experimental </vt:lpstr>
      <vt:lpstr>Case 3: Experimental </vt:lpstr>
      <vt:lpstr>Case 4: Experimental </vt:lpstr>
      <vt:lpstr>Case 5: Experimental </vt:lpstr>
      <vt:lpstr>Metrics</vt:lpstr>
      <vt:lpstr>DeepEIT + TV</vt:lpstr>
      <vt:lpstr>Learning Rate Ablation Study</vt:lpstr>
      <vt:lpstr>Skip Connection Ablation Study</vt:lpstr>
      <vt:lpstr>Loss Stabilization Procedure</vt:lpstr>
      <vt:lpstr>Further Work</vt:lpstr>
      <vt:lpstr>Strengths                     Weaknesses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Kyler Howard</dc:creator>
  <cp:lastModifiedBy>Kyler Howard</cp:lastModifiedBy>
  <cp:revision>1</cp:revision>
  <dcterms:created xsi:type="dcterms:W3CDTF">2025-02-04T18:12:16Z</dcterms:created>
  <dcterms:modified xsi:type="dcterms:W3CDTF">2025-02-04T19:53:47Z</dcterms:modified>
</cp:coreProperties>
</file>