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Lexend Light"/>
      <p:regular r:id="rId35"/>
      <p:bold r:id="rId36"/>
    </p:embeddedFont>
    <p:embeddedFont>
      <p:font typeface="Lexen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exendLight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Lexend-regular.fntdata"/><Relationship Id="rId14" Type="http://schemas.openxmlformats.org/officeDocument/2006/relationships/slide" Target="slides/slide8.xml"/><Relationship Id="rId36" Type="http://schemas.openxmlformats.org/officeDocument/2006/relationships/font" Target="fonts/Lexend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exen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1c13dc05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1c13dc05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31c13dc051d_0_3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31c13dc051d_0_3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31c13dc051d_0_3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31c13dc051d_0_3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elements:     0.15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elements: 2.34 seconds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15x time difference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31c13dc051d_0_2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6" name="Google Shape;2106;g31c13dc051d_0_2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4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Google Shape;2135;g31c13dc051d_0_3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6" name="Google Shape;2136;g31c13dc051d_0_3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31c13dc051d_0_3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31c13dc051d_0_3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31c9584eac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31c9584eac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31c9584eac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0" name="Google Shape;2170;g31c9584eac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8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g31c13dc051d_0_3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0" name="Google Shape;2180;g31c13dc051d_0_3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1" name="Shape 2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" name="Google Shape;2192;g31c13dc051d_0_3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3" name="Google Shape;2193;g31c13dc051d_0_3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31c13dc051d_0_3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Google Shape;2203;g31c13dc051d_0_3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g31c13dc051d_0_3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6" name="Google Shape;1916;g31c13dc051d_0_3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geometries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materials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Localized refinement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minimization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 problems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0" name="Shape 2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" name="Google Shape;2211;g31c13dc051d_0_3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2" name="Google Shape;2212;g31c13dc051d_0_3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g31c13dc051d_0_3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3" name="Google Shape;2223;g31c13dc051d_0_3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31c13dc051d_0_3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31c13dc051d_0_3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31c13dc051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31c13dc051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31f2b00e16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31f2b00e16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g31f2b00e16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6" name="Google Shape;2266;g31f2b00e1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31f2b00e1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31f2b00e1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5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g31c9584eac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7" name="Google Shape;2287;g31c9584eac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5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" name="Google Shape;2296;g31f2b00e16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7" name="Google Shape;2297;g31f2b00e16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31c13dc051d_0_2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31c13dc051d_0_2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g31c13dc051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4" name="Google Shape;1964;g31c13dc051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g31c13dc051d_0_2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5" name="Google Shape;1975;g31c13dc051d_0_2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31c13dc051d_0_2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31c13dc051d_0_2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5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31c13dc051d_0_2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7" name="Google Shape;2017;g31c13dc051d_0_2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31c13dc051d_0_2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31c13dc051d_0_2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31c13dc051d_0_3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31c13dc051d_0_3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1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1" name="Google Shape;461;p2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6" name="Google Shape;466;p2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2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2" name="Google Shape;9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3" name="Google Shape;9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39" name="Google Shape;9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4" name="Google Shape;1004;p3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5" name="Google Shape;1135;p3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9" name="Google Shape;1269;p3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3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3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3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3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0" name="Google Shape;1340;p3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41" name="Google Shape;1341;p3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7" name="Google Shape;1407;p3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08" name="Google Shape;1408;p3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3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10" name="Google Shape;1410;p3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6" name="Google Shape;1476;p3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7" name="Google Shape;1477;p3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3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9" name="Google Shape;1479;p3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3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81" name="Google Shape;1481;p3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7" name="Google Shape;1547;p3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48" name="Google Shape;1548;p3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3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0" name="Google Shape;1550;p3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3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2" name="Google Shape;1552;p3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3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4" name="Google Shape;1554;p3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4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6" name="Google Shape;1686;p4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7" name="Google Shape;1687;p4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4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9" name="Google Shape;1689;p4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4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1" name="Google Shape;1691;p4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7" name="Google Shape;1757;p4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58" name="Google Shape;1758;p4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0" name="Google Shape;1760;p4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2" name="Google Shape;1762;p4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4" name="Google Shape;1764;p4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4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6" name="Google Shape;1896;p4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7" name="Google Shape;1897;p4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8" name="Google Shape;1898;p4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9" name="Google Shape;1899;p4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0" name="Google Shape;1900;p4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1" name="Google Shape;1901;p4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2" name="Google Shape;1902;p4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3" name="Google Shape;1903;p4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4" name="Google Shape;1904;p4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33.png"/><Relationship Id="rId9" Type="http://schemas.openxmlformats.org/officeDocument/2006/relationships/image" Target="../media/image23.png"/><Relationship Id="rId5" Type="http://schemas.openxmlformats.org/officeDocument/2006/relationships/image" Target="../media/image34.png"/><Relationship Id="rId6" Type="http://schemas.openxmlformats.org/officeDocument/2006/relationships/image" Target="../media/image28.png"/><Relationship Id="rId7" Type="http://schemas.openxmlformats.org/officeDocument/2006/relationships/image" Target="../media/image22.png"/><Relationship Id="rId8" Type="http://schemas.openxmlformats.org/officeDocument/2006/relationships/image" Target="../media/image29.png"/><Relationship Id="rId11" Type="http://schemas.openxmlformats.org/officeDocument/2006/relationships/image" Target="../media/image30.png"/><Relationship Id="rId10" Type="http://schemas.openxmlformats.org/officeDocument/2006/relationships/image" Target="../media/image26.png"/><Relationship Id="rId12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Relationship Id="rId4" Type="http://schemas.openxmlformats.org/officeDocument/2006/relationships/image" Target="../media/image5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38.png"/><Relationship Id="rId5" Type="http://schemas.openxmlformats.org/officeDocument/2006/relationships/image" Target="../media/image11.png"/><Relationship Id="rId6" Type="http://schemas.openxmlformats.org/officeDocument/2006/relationships/image" Target="../media/image4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8.png"/><Relationship Id="rId9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40.png"/><Relationship Id="rId7" Type="http://schemas.openxmlformats.org/officeDocument/2006/relationships/image" Target="../media/image9.png"/><Relationship Id="rId8" Type="http://schemas.openxmlformats.org/officeDocument/2006/relationships/image" Target="../media/image16.png"/><Relationship Id="rId11" Type="http://schemas.openxmlformats.org/officeDocument/2006/relationships/image" Target="../media/image4.png"/><Relationship Id="rId10" Type="http://schemas.openxmlformats.org/officeDocument/2006/relationships/image" Target="../media/image8.png"/><Relationship Id="rId12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0" name="Google Shape;191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50" y="1135703"/>
            <a:ext cx="8651700" cy="3650996"/>
          </a:xfrm>
          <a:prstGeom prst="rect">
            <a:avLst/>
          </a:prstGeom>
          <a:noFill/>
          <a:ln>
            <a:noFill/>
          </a:ln>
        </p:spPr>
      </p:pic>
      <p:sp>
        <p:nvSpPr>
          <p:cNvPr id="1911" name="Google Shape;1911;p45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1912" name="Google Shape;1912;p45"/>
          <p:cNvSpPr txBox="1"/>
          <p:nvPr>
            <p:ph type="title"/>
          </p:nvPr>
        </p:nvSpPr>
        <p:spPr>
          <a:xfrm>
            <a:off x="208725" y="547375"/>
            <a:ext cx="5340900" cy="24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FEM</a:t>
            </a:r>
            <a:br>
              <a:rPr lang="en"/>
            </a:br>
            <a:r>
              <a:rPr lang="en"/>
              <a:t>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Kyler &amp; Trevor</a:t>
            </a:r>
            <a:endParaRPr sz="3000"/>
          </a:p>
        </p:txBody>
      </p:sp>
      <p:sp>
        <p:nvSpPr>
          <p:cNvPr id="1913" name="Google Shape;1913;p45"/>
          <p:cNvSpPr txBox="1"/>
          <p:nvPr>
            <p:ph idx="3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Basic FEM Examples – EIT Application – 3D EIT FEM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54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 Refinement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5" name="Google Shape;2085;p54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086" name="Google Shape;2086;p54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</a:t>
            </a:r>
            <a:r>
              <a:rPr b="1" lang="en"/>
              <a:t>Basic FEM Examples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EIT Application – 3D EIT FEM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087" name="Google Shape;2087;p54"/>
          <p:cNvGrpSpPr/>
          <p:nvPr/>
        </p:nvGrpSpPr>
        <p:grpSpPr>
          <a:xfrm>
            <a:off x="2232300" y="1318175"/>
            <a:ext cx="4679400" cy="1931100"/>
            <a:chOff x="2232300" y="1318175"/>
            <a:chExt cx="4679400" cy="1931100"/>
          </a:xfrm>
        </p:grpSpPr>
        <p:sp>
          <p:nvSpPr>
            <p:cNvPr id="2088" name="Google Shape;2088;p54"/>
            <p:cNvSpPr/>
            <p:nvPr/>
          </p:nvSpPr>
          <p:spPr>
            <a:xfrm>
              <a:off x="2232300" y="1318175"/>
              <a:ext cx="4679400" cy="19311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89" name="Google Shape;2089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69371" y="1483625"/>
              <a:ext cx="4405257" cy="1600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90" name="Google Shape;2090;p54"/>
          <p:cNvSpPr/>
          <p:nvPr/>
        </p:nvSpPr>
        <p:spPr>
          <a:xfrm>
            <a:off x="448350" y="3799550"/>
            <a:ext cx="3637500" cy="99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1" name="Google Shape;209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88" y="3951800"/>
            <a:ext cx="3389812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2" name="Google Shape;209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8100" y="3799538"/>
            <a:ext cx="3383280" cy="879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p55"/>
          <p:cNvSpPr txBox="1"/>
          <p:nvPr>
            <p:ph type="title"/>
          </p:nvPr>
        </p:nvSpPr>
        <p:spPr>
          <a:xfrm>
            <a:off x="209775" y="468575"/>
            <a:ext cx="816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 Refinement</a:t>
            </a:r>
            <a:endParaRPr/>
          </a:p>
        </p:txBody>
      </p:sp>
      <p:sp>
        <p:nvSpPr>
          <p:cNvPr id="2098" name="Google Shape;2098;p55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099" name="Google Shape;2099;p55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</a:t>
            </a:r>
            <a:r>
              <a:rPr b="1" lang="en"/>
              <a:t>Basic FEM Examples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EIT Application – 3D EIT FEM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00" name="Google Shape;2100;p55"/>
          <p:cNvSpPr/>
          <p:nvPr/>
        </p:nvSpPr>
        <p:spPr>
          <a:xfrm>
            <a:off x="4807150" y="1518550"/>
            <a:ext cx="3963600" cy="3272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1" name="Google Shape;210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3781" y="1669638"/>
            <a:ext cx="3470338" cy="2970524"/>
          </a:xfrm>
          <a:prstGeom prst="rect">
            <a:avLst/>
          </a:prstGeom>
          <a:noFill/>
          <a:ln>
            <a:noFill/>
          </a:ln>
        </p:spPr>
      </p:pic>
      <p:sp>
        <p:nvSpPr>
          <p:cNvPr id="2102" name="Google Shape;2102;p55"/>
          <p:cNvSpPr/>
          <p:nvPr/>
        </p:nvSpPr>
        <p:spPr>
          <a:xfrm>
            <a:off x="373250" y="1518550"/>
            <a:ext cx="3963600" cy="3272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3" name="Google Shape;2103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92" y="1669000"/>
            <a:ext cx="3668317" cy="297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56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FEM Examples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9" name="Google Shape;2109;p56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110" name="Google Shape;2110;p56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</a:t>
            </a:r>
            <a:r>
              <a:rPr b="1" lang="en"/>
              <a:t>Basic FEM Examples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EIT Application – 3D EIT FEM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111" name="Google Shape;2111;p56"/>
          <p:cNvGrpSpPr/>
          <p:nvPr/>
        </p:nvGrpSpPr>
        <p:grpSpPr>
          <a:xfrm>
            <a:off x="3127750" y="1371550"/>
            <a:ext cx="2888400" cy="1200300"/>
            <a:chOff x="83450" y="1371550"/>
            <a:chExt cx="2888400" cy="1200300"/>
          </a:xfrm>
        </p:grpSpPr>
        <p:sp>
          <p:nvSpPr>
            <p:cNvPr id="2112" name="Google Shape;2112;p56"/>
            <p:cNvSpPr/>
            <p:nvPr/>
          </p:nvSpPr>
          <p:spPr>
            <a:xfrm>
              <a:off x="83450" y="1371550"/>
              <a:ext cx="2888400" cy="1200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13" name="Google Shape;2113;p56" title="[0,0,0,&quot;https://www.codecogs.com/eqnedit.php?latex=-%5Cfrac%7B%5Cpartial%7D%7B%5Cpartial%20x%7D(k_x%20%5Cfrac%7B%5Cpartial%20u%7D%7B%5Cpartial%20x%7D)%20-%5Cfrac%7B%5Cpartial%7D%7B%5Cpartial%20y%7D(k_y%20%5Cfrac%7B%5Cpartial%20u%7D%7B%5Cpartial%20y%7D)%20%3D%20f(x%2Cy)#0&quot;]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362" y="1751938"/>
              <a:ext cx="2578576" cy="399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4" name="Google Shape;2114;p56"/>
          <p:cNvGrpSpPr/>
          <p:nvPr/>
        </p:nvGrpSpPr>
        <p:grpSpPr>
          <a:xfrm>
            <a:off x="3127890" y="2800705"/>
            <a:ext cx="2888367" cy="2083834"/>
            <a:chOff x="4521475" y="1542850"/>
            <a:chExt cx="4281600" cy="3256500"/>
          </a:xfrm>
        </p:grpSpPr>
        <p:sp>
          <p:nvSpPr>
            <p:cNvPr id="2115" name="Google Shape;2115;p56"/>
            <p:cNvSpPr/>
            <p:nvPr/>
          </p:nvSpPr>
          <p:spPr>
            <a:xfrm>
              <a:off x="4521475" y="1542850"/>
              <a:ext cx="4281600" cy="32565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16" name="Google Shape;2116;p5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38050" y="1664288"/>
              <a:ext cx="4048450" cy="301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7" name="Google Shape;2117;p56"/>
          <p:cNvGrpSpPr/>
          <p:nvPr/>
        </p:nvGrpSpPr>
        <p:grpSpPr>
          <a:xfrm>
            <a:off x="5091652" y="2800705"/>
            <a:ext cx="2888367" cy="2083834"/>
            <a:chOff x="6172040" y="2421805"/>
            <a:chExt cx="2888367" cy="2083834"/>
          </a:xfrm>
        </p:grpSpPr>
        <p:sp>
          <p:nvSpPr>
            <p:cNvPr id="2118" name="Google Shape;2118;p56"/>
            <p:cNvSpPr/>
            <p:nvPr/>
          </p:nvSpPr>
          <p:spPr>
            <a:xfrm>
              <a:off x="6172040" y="2421805"/>
              <a:ext cx="2888367" cy="2083834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19" name="Google Shape;2119;p5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58598" y="2499050"/>
              <a:ext cx="2315261" cy="19293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0" name="Google Shape;2120;p56"/>
          <p:cNvGrpSpPr/>
          <p:nvPr/>
        </p:nvGrpSpPr>
        <p:grpSpPr>
          <a:xfrm>
            <a:off x="1163677" y="2800730"/>
            <a:ext cx="2888367" cy="2083834"/>
            <a:chOff x="3127815" y="2421805"/>
            <a:chExt cx="2888367" cy="2083834"/>
          </a:xfrm>
        </p:grpSpPr>
        <p:sp>
          <p:nvSpPr>
            <p:cNvPr id="2121" name="Google Shape;2121;p56"/>
            <p:cNvSpPr/>
            <p:nvPr/>
          </p:nvSpPr>
          <p:spPr>
            <a:xfrm>
              <a:off x="3127815" y="2421805"/>
              <a:ext cx="2888367" cy="2083834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22" name="Google Shape;2122;p5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00595" y="2499038"/>
              <a:ext cx="2342823" cy="192938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3" name="Google Shape;2123;p56"/>
          <p:cNvGrpSpPr/>
          <p:nvPr/>
        </p:nvGrpSpPr>
        <p:grpSpPr>
          <a:xfrm>
            <a:off x="5091813" y="1371599"/>
            <a:ext cx="2888400" cy="1200300"/>
            <a:chOff x="6172200" y="1371599"/>
            <a:chExt cx="2888400" cy="1200300"/>
          </a:xfrm>
        </p:grpSpPr>
        <p:sp>
          <p:nvSpPr>
            <p:cNvPr id="2124" name="Google Shape;2124;p56"/>
            <p:cNvSpPr/>
            <p:nvPr/>
          </p:nvSpPr>
          <p:spPr>
            <a:xfrm>
              <a:off x="6172200" y="1371599"/>
              <a:ext cx="2888400" cy="1200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25" name="Google Shape;2125;p56" title="[0,0,0,&quot;https://www.codecogs.com/eqnedit.php?latex=u%20%3D%20%5Cfrac%7B%5Cpartial%5Cphi%7D%7B%5Cpartial%20x%7D%20#0&quot;]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598219" y="2002304"/>
              <a:ext cx="591445" cy="399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6" name="Google Shape;2126;p56" title="[0,0,0,&quot;https://www.codecogs.com/eqnedit.php?latex=v%20%3D%20%5Cfrac%7B%5Cpartial%5Cphi%7D%7B%5Cpartial%20y%7D%20#0&quot;]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098279" y="2002294"/>
              <a:ext cx="536304" cy="399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7" name="Google Shape;2127;p56" title="[0,0,0,&quot;https://www.codecogs.com/eqnedit.php?latex=%5Cnabla%5E2%5Cphi%20%3D%200#0&quot;]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222065" y="1562870"/>
              <a:ext cx="78867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8" name="Google Shape;2128;p56"/>
          <p:cNvGrpSpPr/>
          <p:nvPr/>
        </p:nvGrpSpPr>
        <p:grpSpPr>
          <a:xfrm>
            <a:off x="1163688" y="1371599"/>
            <a:ext cx="2888400" cy="1200300"/>
            <a:chOff x="3127825" y="1371574"/>
            <a:chExt cx="2888400" cy="1200300"/>
          </a:xfrm>
        </p:grpSpPr>
        <p:sp>
          <p:nvSpPr>
            <p:cNvPr id="2129" name="Google Shape;2129;p56"/>
            <p:cNvSpPr/>
            <p:nvPr/>
          </p:nvSpPr>
          <p:spPr>
            <a:xfrm>
              <a:off x="3127825" y="1371574"/>
              <a:ext cx="2888400" cy="1200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0" name="Google Shape;2130;p56"/>
            <p:cNvGrpSpPr/>
            <p:nvPr/>
          </p:nvGrpSpPr>
          <p:grpSpPr>
            <a:xfrm>
              <a:off x="3553848" y="2001102"/>
              <a:ext cx="2036354" cy="402336"/>
              <a:chOff x="3541420" y="2001102"/>
              <a:chExt cx="2036354" cy="402336"/>
            </a:xfrm>
          </p:grpSpPr>
          <p:pic>
            <p:nvPicPr>
              <p:cNvPr id="2131" name="Google Shape;2131;p56" title="[0,0,0,&quot;https://www.codecogs.com/eqnedit.php?latex=u%20%3D%20%5Cfrac%7B%5Cpartial%5Cpsi%7D%7B%5Cpartial%20y%7D%20#0&quot;]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541420" y="2001102"/>
                <a:ext cx="563270" cy="40233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2" name="Google Shape;2132;p56" title="[0,0,0,&quot;https://www.codecogs.com/eqnedit.php?latex=v%20%3D%20-%5Cfrac%7B%5Cpartial%5Cpsi%7D%7B%5Cpartial%20x%7D%20#0&quot;]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4829169" y="2002304"/>
                <a:ext cx="748605" cy="3999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33" name="Google Shape;2133;p56" title="[0,0,0,&quot;https://www.codecogs.com/eqnedit.php?latex=%5Cnabla%5E2%5Cpsi%20%3D%200#0&quot;]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166260" y="1562878"/>
              <a:ext cx="811530" cy="22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7" name="Shape 2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" name="Google Shape;2138;p57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EIT Application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9" name="Google Shape;2139;p57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140" name="Google Shape;2140;p57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Basic FEM Examples 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– </a:t>
            </a:r>
            <a:r>
              <a:rPr b="1" lang="en"/>
              <a:t>EIT Application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3D EIT FEM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41" name="Google Shape;2141;p57"/>
          <p:cNvSpPr/>
          <p:nvPr/>
        </p:nvSpPr>
        <p:spPr>
          <a:xfrm>
            <a:off x="2236800" y="1318163"/>
            <a:ext cx="4632000" cy="17541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2" name="Google Shape;2142;p57" title="[0,0,0,&quot;https://www.codecogs.com/eqnedit.php?latex=%5Cnabla%20%5Ccdot%20(%20%5Csigma(x%2Cy)%20%5Cnabla%20u(x%2Cy))%20%3D%20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2888" y="1453363"/>
            <a:ext cx="4259824" cy="4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3" name="Google Shape;2143;p57" title="[0,0,0,&quot;https://www.codecogs.com/eqnedit.php?latex=j(x%2Cy)%3D%5Cbegin%7Bcases%7D%20I_%7Bl%7D%2FA_%7Bl%7D%20%5C%5C%200%5Cend%7Bcases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6088" y="1984213"/>
            <a:ext cx="2241150" cy="9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4" name="Google Shape;2144;p57"/>
          <p:cNvSpPr txBox="1"/>
          <p:nvPr/>
        </p:nvSpPr>
        <p:spPr>
          <a:xfrm>
            <a:off x="4772113" y="2035838"/>
            <a:ext cx="19974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</a:t>
            </a: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n electrode l</a:t>
            </a:r>
            <a:endParaRPr sz="16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otherwise</a:t>
            </a:r>
            <a:endParaRPr sz="16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2145" name="Google Shape;2145;p57"/>
          <p:cNvGrpSpPr/>
          <p:nvPr/>
        </p:nvGrpSpPr>
        <p:grpSpPr>
          <a:xfrm>
            <a:off x="516900" y="3161825"/>
            <a:ext cx="8110200" cy="1867500"/>
            <a:chOff x="536100" y="3161825"/>
            <a:chExt cx="8110200" cy="1867500"/>
          </a:xfrm>
        </p:grpSpPr>
        <p:sp>
          <p:nvSpPr>
            <p:cNvPr id="2146" name="Google Shape;2146;p57"/>
            <p:cNvSpPr/>
            <p:nvPr/>
          </p:nvSpPr>
          <p:spPr>
            <a:xfrm>
              <a:off x="536100" y="3161825"/>
              <a:ext cx="8110200" cy="18675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57"/>
            <p:cNvSpPr txBox="1"/>
            <p:nvPr/>
          </p:nvSpPr>
          <p:spPr>
            <a:xfrm>
              <a:off x="536100" y="3161825"/>
              <a:ext cx="8110200" cy="17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exend Light"/>
                <a:buChar char="●"/>
              </a:pPr>
              <a:r>
                <a:rPr lang="en" sz="16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For inverse problem, we assume we have a mapping from the Neumann to Dirichlet boundary conditions in order to solve for 𝛔</a:t>
              </a:r>
              <a:endParaRPr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exend Light"/>
                <a:buChar char="●"/>
              </a:pPr>
              <a:r>
                <a:rPr lang="en" sz="16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The mapping is a matrix of Dirichlet boundary conditions from known Neumann </a:t>
              </a:r>
              <a:r>
                <a:rPr lang="en" sz="16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boundary</a:t>
              </a:r>
              <a:r>
                <a:rPr lang="en" sz="16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 conditions</a:t>
              </a:r>
              <a:endParaRPr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-3302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Lexend Light"/>
                <a:buChar char="●"/>
              </a:pPr>
              <a:r>
                <a:rPr lang="en" sz="16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Solving for Neumann boundary like this requires knowledge of </a:t>
              </a:r>
              <a:r>
                <a:rPr lang="en" sz="16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𝛔, solving PDE</a:t>
              </a:r>
              <a:endParaRPr sz="16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58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3" name="Google Shape;2153;p58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154" name="Google Shape;2154;p58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Basic FEM Examples – 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EIT Application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</a:t>
            </a:r>
            <a:r>
              <a:rPr b="1" lang="en"/>
              <a:t>3D EIT FEM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155" name="Google Shape;2155;p58"/>
          <p:cNvGrpSpPr/>
          <p:nvPr/>
        </p:nvGrpSpPr>
        <p:grpSpPr>
          <a:xfrm>
            <a:off x="1064700" y="1682525"/>
            <a:ext cx="7014600" cy="2633400"/>
            <a:chOff x="1712875" y="1871950"/>
            <a:chExt cx="7014600" cy="2633400"/>
          </a:xfrm>
        </p:grpSpPr>
        <p:sp>
          <p:nvSpPr>
            <p:cNvPr id="2156" name="Google Shape;2156;p58"/>
            <p:cNvSpPr/>
            <p:nvPr/>
          </p:nvSpPr>
          <p:spPr>
            <a:xfrm>
              <a:off x="1712875" y="2087050"/>
              <a:ext cx="7014600" cy="22032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58"/>
            <p:cNvSpPr txBox="1"/>
            <p:nvPr/>
          </p:nvSpPr>
          <p:spPr>
            <a:xfrm>
              <a:off x="1758025" y="1871950"/>
              <a:ext cx="6924300" cy="26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Lexend Light"/>
                <a:buChar char="●"/>
              </a:pPr>
              <a:r>
                <a:rPr lang="en" sz="15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ITKSnap generate surface meshes from CT scans </a:t>
              </a:r>
              <a:endParaRPr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Lexend Light"/>
                <a:buChar char="●"/>
              </a:pPr>
              <a:r>
                <a:rPr lang="en" sz="15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Need to convert into Volumetric mesh (GMesh and Cleaver work)</a:t>
              </a:r>
              <a:endParaRPr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Lexend Light"/>
                <a:buChar char="●"/>
              </a:pPr>
              <a:r>
                <a:rPr lang="en" sz="15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General Idea: Add points in volume to create tetrahedral subdivisions</a:t>
              </a:r>
              <a:endParaRPr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 </a:t>
              </a:r>
              <a:endParaRPr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Lexend Light"/>
                <a:buChar char="●"/>
              </a:pPr>
              <a:r>
                <a:rPr lang="en" sz="15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More materials and more complicated shapes require more elements to minimize error</a:t>
              </a:r>
              <a:endParaRPr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59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3" name="Google Shape;2163;p59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164" name="Google Shape;2164;p59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Basic FEM Examples – EIT Application – </a:t>
            </a:r>
            <a:r>
              <a:rPr b="1" lang="en"/>
              <a:t>3D EIT FEM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165" name="Google Shape;2165;p59"/>
          <p:cNvGrpSpPr/>
          <p:nvPr/>
        </p:nvGrpSpPr>
        <p:grpSpPr>
          <a:xfrm>
            <a:off x="1693200" y="1318175"/>
            <a:ext cx="5757600" cy="3698400"/>
            <a:chOff x="761325" y="1196575"/>
            <a:chExt cx="5757600" cy="3698400"/>
          </a:xfrm>
        </p:grpSpPr>
        <p:sp>
          <p:nvSpPr>
            <p:cNvPr id="2166" name="Google Shape;2166;p59"/>
            <p:cNvSpPr/>
            <p:nvPr/>
          </p:nvSpPr>
          <p:spPr>
            <a:xfrm>
              <a:off x="761325" y="1196575"/>
              <a:ext cx="5757600" cy="36984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67" name="Google Shape;2167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18015" y="1285513"/>
              <a:ext cx="5444221" cy="3520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60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73" name="Google Shape;2173;p60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174" name="Google Shape;2174;p60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Basic FEM Examples – EIT Application – </a:t>
            </a:r>
            <a:r>
              <a:rPr b="1" lang="en"/>
              <a:t>3D EIT FEM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175" name="Google Shape;2175;p60"/>
          <p:cNvGrpSpPr/>
          <p:nvPr/>
        </p:nvGrpSpPr>
        <p:grpSpPr>
          <a:xfrm>
            <a:off x="1445297" y="1489151"/>
            <a:ext cx="6253405" cy="3370803"/>
            <a:chOff x="1494175" y="1485900"/>
            <a:chExt cx="6135000" cy="3256500"/>
          </a:xfrm>
        </p:grpSpPr>
        <p:sp>
          <p:nvSpPr>
            <p:cNvPr id="2176" name="Google Shape;2176;p60"/>
            <p:cNvSpPr/>
            <p:nvPr/>
          </p:nvSpPr>
          <p:spPr>
            <a:xfrm>
              <a:off x="1494175" y="1485900"/>
              <a:ext cx="6135000" cy="32565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77" name="Google Shape;2177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44876" y="1557400"/>
              <a:ext cx="5833599" cy="31134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p61"/>
          <p:cNvSpPr txBox="1"/>
          <p:nvPr>
            <p:ph type="title"/>
          </p:nvPr>
        </p:nvSpPr>
        <p:spPr>
          <a:xfrm>
            <a:off x="209775" y="468575"/>
            <a:ext cx="8100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Assigning Electrodes - Belt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3" name="Google Shape;2183;p61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184" name="Google Shape;2184;p61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Basic FEM Examples – EIT Application – </a:t>
            </a:r>
            <a:r>
              <a:rPr b="1" lang="en"/>
              <a:t>3D EIT FEM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185" name="Google Shape;2185;p61"/>
          <p:cNvGrpSpPr/>
          <p:nvPr/>
        </p:nvGrpSpPr>
        <p:grpSpPr>
          <a:xfrm>
            <a:off x="4561763" y="1518550"/>
            <a:ext cx="4382700" cy="3272700"/>
            <a:chOff x="4572000" y="1518550"/>
            <a:chExt cx="4382700" cy="3272700"/>
          </a:xfrm>
        </p:grpSpPr>
        <p:sp>
          <p:nvSpPr>
            <p:cNvPr id="2186" name="Google Shape;2186;p61"/>
            <p:cNvSpPr/>
            <p:nvPr/>
          </p:nvSpPr>
          <p:spPr>
            <a:xfrm>
              <a:off x="4572000" y="1518550"/>
              <a:ext cx="4382700" cy="32727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87" name="Google Shape;2187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38811" y="1669000"/>
              <a:ext cx="4049077" cy="29717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8" name="Google Shape;2188;p61"/>
          <p:cNvGrpSpPr/>
          <p:nvPr/>
        </p:nvGrpSpPr>
        <p:grpSpPr>
          <a:xfrm>
            <a:off x="199538" y="1518550"/>
            <a:ext cx="4152900" cy="3272700"/>
            <a:chOff x="311700" y="1518550"/>
            <a:chExt cx="4152900" cy="3272700"/>
          </a:xfrm>
        </p:grpSpPr>
        <p:sp>
          <p:nvSpPr>
            <p:cNvPr id="2189" name="Google Shape;2189;p61"/>
            <p:cNvSpPr/>
            <p:nvPr/>
          </p:nvSpPr>
          <p:spPr>
            <a:xfrm>
              <a:off x="311700" y="1518550"/>
              <a:ext cx="4152900" cy="32727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90" name="Google Shape;2190;p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6480" y="1669000"/>
              <a:ext cx="3863340" cy="29718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62"/>
          <p:cNvSpPr txBox="1"/>
          <p:nvPr>
            <p:ph type="title"/>
          </p:nvPr>
        </p:nvSpPr>
        <p:spPr>
          <a:xfrm>
            <a:off x="209775" y="468575"/>
            <a:ext cx="8631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Assigning Electrodes - Patch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6" name="Google Shape;2196;p62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197" name="Google Shape;2197;p62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Basic FEM Examples – EIT Application – </a:t>
            </a:r>
            <a:r>
              <a:rPr b="1" lang="en"/>
              <a:t>3D EIT FEM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198" name="Google Shape;2198;p62"/>
          <p:cNvGrpSpPr/>
          <p:nvPr/>
        </p:nvGrpSpPr>
        <p:grpSpPr>
          <a:xfrm>
            <a:off x="2380650" y="1489150"/>
            <a:ext cx="4382700" cy="3272700"/>
            <a:chOff x="2333913" y="1423825"/>
            <a:chExt cx="4382700" cy="3272700"/>
          </a:xfrm>
        </p:grpSpPr>
        <p:sp>
          <p:nvSpPr>
            <p:cNvPr id="2199" name="Google Shape;2199;p62"/>
            <p:cNvSpPr/>
            <p:nvPr/>
          </p:nvSpPr>
          <p:spPr>
            <a:xfrm>
              <a:off x="2333913" y="1423825"/>
              <a:ext cx="4382700" cy="32727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00" name="Google Shape;2200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91437" y="1574275"/>
              <a:ext cx="4067651" cy="29717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63"/>
          <p:cNvSpPr txBox="1"/>
          <p:nvPr>
            <p:ph type="title"/>
          </p:nvPr>
        </p:nvSpPr>
        <p:spPr>
          <a:xfrm>
            <a:off x="209775" y="468575"/>
            <a:ext cx="8631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Assigning Conductivities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6" name="Google Shape;2206;p63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207" name="Google Shape;2207;p63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Basic FEM Examples – EIT Application – </a:t>
            </a:r>
            <a:r>
              <a:rPr b="1" lang="en"/>
              <a:t>3D EIT FEM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08" name="Google Shape;2208;p63"/>
          <p:cNvSpPr/>
          <p:nvPr/>
        </p:nvSpPr>
        <p:spPr>
          <a:xfrm>
            <a:off x="1408950" y="1489150"/>
            <a:ext cx="6326100" cy="3272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9" name="Google Shape;220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479" y="1639600"/>
            <a:ext cx="6055042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p46"/>
          <p:cNvSpPr/>
          <p:nvPr/>
        </p:nvSpPr>
        <p:spPr>
          <a:xfrm>
            <a:off x="4800804" y="1518550"/>
            <a:ext cx="3657600" cy="288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46"/>
          <p:cNvSpPr/>
          <p:nvPr/>
        </p:nvSpPr>
        <p:spPr>
          <a:xfrm>
            <a:off x="685598" y="1518550"/>
            <a:ext cx="3657600" cy="2880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46"/>
          <p:cNvSpPr txBox="1"/>
          <p:nvPr>
            <p:ph type="title"/>
          </p:nvPr>
        </p:nvSpPr>
        <p:spPr>
          <a:xfrm>
            <a:off x="209775" y="468575"/>
            <a:ext cx="7377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FEM?</a:t>
            </a:r>
            <a:endParaRPr/>
          </a:p>
        </p:txBody>
      </p:sp>
      <p:pic>
        <p:nvPicPr>
          <p:cNvPr id="1921" name="Google Shape;19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788" y="1587100"/>
            <a:ext cx="3541222" cy="274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2" name="Google Shape;192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278" y="1587100"/>
            <a:ext cx="3252652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3" name="Google Shape;1923;p46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1924" name="Google Shape;1924;p46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FEM Formation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Basic FEM Examples – EIT Application – 3D EIT FEM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64"/>
          <p:cNvSpPr txBox="1"/>
          <p:nvPr>
            <p:ph type="title"/>
          </p:nvPr>
        </p:nvSpPr>
        <p:spPr>
          <a:xfrm>
            <a:off x="209775" y="468575"/>
            <a:ext cx="8100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Results - OOEIT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5" name="Google Shape;2215;p64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216" name="Google Shape;2216;p64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Basic FEM Examples – EIT Application – </a:t>
            </a:r>
            <a:r>
              <a:rPr b="1" lang="en"/>
              <a:t>3D EIT FEM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217" name="Google Shape;2217;p64"/>
          <p:cNvSpPr/>
          <p:nvPr/>
        </p:nvSpPr>
        <p:spPr>
          <a:xfrm>
            <a:off x="4561763" y="1518550"/>
            <a:ext cx="4382700" cy="3272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64"/>
          <p:cNvSpPr/>
          <p:nvPr/>
        </p:nvSpPr>
        <p:spPr>
          <a:xfrm>
            <a:off x="199538" y="1518550"/>
            <a:ext cx="4152900" cy="3272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9" name="Google Shape;2219;p64"/>
          <p:cNvPicPr preferRelativeResize="0"/>
          <p:nvPr/>
        </p:nvPicPr>
        <p:blipFill rotWithShape="1">
          <a:blip r:embed="rId3">
            <a:alphaModFix/>
          </a:blip>
          <a:srcRect b="0" l="3202" r="47971" t="14668"/>
          <a:stretch/>
        </p:blipFill>
        <p:spPr>
          <a:xfrm>
            <a:off x="770425" y="1582100"/>
            <a:ext cx="3337513" cy="30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0" name="Google Shape;2220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6388" y="1674500"/>
            <a:ext cx="3007462" cy="301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4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65"/>
          <p:cNvSpPr txBox="1"/>
          <p:nvPr>
            <p:ph type="title"/>
          </p:nvPr>
        </p:nvSpPr>
        <p:spPr>
          <a:xfrm>
            <a:off x="209775" y="468575"/>
            <a:ext cx="8100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Simulated Results - OOEIT</a:t>
            </a:r>
            <a:endParaRPr/>
          </a:p>
        </p:txBody>
      </p:sp>
      <p:sp>
        <p:nvSpPr>
          <p:cNvPr id="2226" name="Google Shape;2226;p65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227" name="Google Shape;2227;p65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Basic FEM Examples – EIT Application – </a:t>
            </a:r>
            <a:r>
              <a:rPr b="1" lang="en"/>
              <a:t>3D EIT FEM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228" name="Google Shape;2228;p65"/>
          <p:cNvGrpSpPr/>
          <p:nvPr/>
        </p:nvGrpSpPr>
        <p:grpSpPr>
          <a:xfrm>
            <a:off x="2137500" y="1371600"/>
            <a:ext cx="4869000" cy="3519600"/>
            <a:chOff x="2137500" y="1489150"/>
            <a:chExt cx="4869000" cy="3519600"/>
          </a:xfrm>
        </p:grpSpPr>
        <p:sp>
          <p:nvSpPr>
            <p:cNvPr id="2229" name="Google Shape;2229;p65"/>
            <p:cNvSpPr/>
            <p:nvPr/>
          </p:nvSpPr>
          <p:spPr>
            <a:xfrm>
              <a:off x="2137500" y="1489150"/>
              <a:ext cx="4869000" cy="35196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30" name="Google Shape;2230;p6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82732" y="1650945"/>
              <a:ext cx="4178413" cy="31958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66"/>
          <p:cNvSpPr txBox="1"/>
          <p:nvPr>
            <p:ph type="title"/>
          </p:nvPr>
        </p:nvSpPr>
        <p:spPr>
          <a:xfrm>
            <a:off x="209775" y="468575"/>
            <a:ext cx="8100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- OOEIT</a:t>
            </a:r>
            <a:endParaRPr/>
          </a:p>
        </p:txBody>
      </p:sp>
      <p:sp>
        <p:nvSpPr>
          <p:cNvPr id="2236" name="Google Shape;2236;p66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237" name="Google Shape;2237;p66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Basic FEM Examples – EIT Application – </a:t>
            </a:r>
            <a:r>
              <a:rPr b="1" lang="en"/>
              <a:t>3D EIT FEM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238" name="Google Shape;2238;p66"/>
          <p:cNvGrpSpPr/>
          <p:nvPr/>
        </p:nvGrpSpPr>
        <p:grpSpPr>
          <a:xfrm>
            <a:off x="311700" y="1761725"/>
            <a:ext cx="4452000" cy="2633400"/>
            <a:chOff x="959875" y="1871950"/>
            <a:chExt cx="4452000" cy="2633400"/>
          </a:xfrm>
        </p:grpSpPr>
        <p:sp>
          <p:nvSpPr>
            <p:cNvPr id="2239" name="Google Shape;2239;p66"/>
            <p:cNvSpPr/>
            <p:nvPr/>
          </p:nvSpPr>
          <p:spPr>
            <a:xfrm>
              <a:off x="959875" y="1871950"/>
              <a:ext cx="4452000" cy="26334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6"/>
            <p:cNvSpPr txBox="1"/>
            <p:nvPr/>
          </p:nvSpPr>
          <p:spPr>
            <a:xfrm>
              <a:off x="1183525" y="1871950"/>
              <a:ext cx="4004700" cy="26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Lexend Light"/>
                <a:buChar char="●"/>
              </a:pPr>
              <a:r>
                <a:rPr lang="en" sz="15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Implement distributed </a:t>
              </a:r>
              <a:r>
                <a:rPr lang="en" sz="15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parallelization</a:t>
              </a:r>
              <a:endParaRPr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Lexend Light"/>
                <a:buChar char="●"/>
              </a:pPr>
              <a:r>
                <a:rPr lang="en" sz="15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Clinical comparisons</a:t>
              </a:r>
              <a:endParaRPr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Lexend Light"/>
                <a:buChar char="●"/>
              </a:pPr>
              <a:r>
                <a:rPr lang="en" sz="15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Improve electrode placement</a:t>
              </a:r>
              <a:endParaRPr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  <a:p>
              <a:pPr indent="-3238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Lexend Light"/>
                <a:buChar char="●"/>
              </a:pPr>
              <a:r>
                <a:rPr lang="en" sz="15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Split lung </a:t>
              </a:r>
              <a:r>
                <a:rPr lang="en" sz="150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conductivities</a:t>
              </a:r>
              <a:endParaRPr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</p:grpSp>
      <p:pic>
        <p:nvPicPr>
          <p:cNvPr id="2241" name="Google Shape;224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225" y="1318163"/>
            <a:ext cx="2966894" cy="35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67"/>
          <p:cNvSpPr/>
          <p:nvPr/>
        </p:nvSpPr>
        <p:spPr>
          <a:xfrm>
            <a:off x="364825" y="2315515"/>
            <a:ext cx="3873000" cy="2458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67"/>
          <p:cNvSpPr/>
          <p:nvPr/>
        </p:nvSpPr>
        <p:spPr>
          <a:xfrm>
            <a:off x="4828700" y="2315515"/>
            <a:ext cx="3873000" cy="2458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67"/>
          <p:cNvSpPr txBox="1"/>
          <p:nvPr>
            <p:ph idx="4" type="subTitle"/>
          </p:nvPr>
        </p:nvSpPr>
        <p:spPr>
          <a:xfrm>
            <a:off x="354925" y="2548200"/>
            <a:ext cx="3891900" cy="15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Gapless mesh generation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</a:pPr>
            <a:r>
              <a:rPr lang="en"/>
              <a:t>Fully distributed solving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Matrix-free solution generation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Split lung conductivities</a:t>
            </a:r>
            <a:endParaRPr/>
          </a:p>
        </p:txBody>
      </p:sp>
      <p:sp>
        <p:nvSpPr>
          <p:cNvPr id="2249" name="Google Shape;2249;p67"/>
          <p:cNvSpPr txBox="1"/>
          <p:nvPr>
            <p:ph idx="5" type="subTitle"/>
          </p:nvPr>
        </p:nvSpPr>
        <p:spPr>
          <a:xfrm>
            <a:off x="4814400" y="2548200"/>
            <a:ext cx="38919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</a:pPr>
            <a:r>
              <a:rPr lang="en"/>
              <a:t>Fourier Boundary parameterization for dual belt array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</a:pPr>
            <a:r>
              <a:rPr lang="en"/>
              <a:t>Extract </a:t>
            </a:r>
            <a:r>
              <a:rPr lang="en"/>
              <a:t>solution</a:t>
            </a:r>
            <a:r>
              <a:rPr lang="en"/>
              <a:t> from electrode centers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/>
              <a:t>Clinical comparisons</a:t>
            </a:r>
            <a:endParaRPr/>
          </a:p>
        </p:txBody>
      </p:sp>
      <p:sp>
        <p:nvSpPr>
          <p:cNvPr id="2250" name="Google Shape;2250;p67"/>
          <p:cNvSpPr txBox="1"/>
          <p:nvPr>
            <p:ph type="title"/>
          </p:nvPr>
        </p:nvSpPr>
        <p:spPr>
          <a:xfrm>
            <a:off x="209775" y="468575"/>
            <a:ext cx="8328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Current Progress - Deal.II</a:t>
            </a:r>
            <a:endParaRPr/>
          </a:p>
        </p:txBody>
      </p:sp>
      <p:sp>
        <p:nvSpPr>
          <p:cNvPr id="2251" name="Google Shape;2251;p67"/>
          <p:cNvSpPr/>
          <p:nvPr/>
        </p:nvSpPr>
        <p:spPr>
          <a:xfrm>
            <a:off x="364825" y="1543902"/>
            <a:ext cx="1953600" cy="6303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Done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52" name="Google Shape;2252;p67"/>
          <p:cNvSpPr/>
          <p:nvPr/>
        </p:nvSpPr>
        <p:spPr>
          <a:xfrm>
            <a:off x="4828703" y="1541150"/>
            <a:ext cx="1953600" cy="630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 Do</a:t>
            </a:r>
            <a:endParaRPr sz="24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53" name="Google Shape;2253;p67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254" name="Google Shape;2254;p67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Basic FEM Examples – EIT Application – </a:t>
            </a:r>
            <a:r>
              <a:rPr b="1" lang="en"/>
              <a:t>3D EIT FEM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68"/>
          <p:cNvSpPr/>
          <p:nvPr/>
        </p:nvSpPr>
        <p:spPr>
          <a:xfrm>
            <a:off x="516425" y="1371600"/>
            <a:ext cx="8157900" cy="33864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68"/>
          <p:cNvSpPr txBox="1"/>
          <p:nvPr>
            <p:ph idx="4" type="subTitle"/>
          </p:nvPr>
        </p:nvSpPr>
        <p:spPr>
          <a:xfrm>
            <a:off x="516425" y="1371600"/>
            <a:ext cx="8157900" cy="33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Size of matrix is (Number of elements * </a:t>
            </a:r>
            <a:r>
              <a:rPr lang="en" sz="1600"/>
              <a:t>degrees of freedom * node per element</a:t>
            </a:r>
            <a:r>
              <a:rPr lang="en" sz="1600"/>
              <a:t>)^2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have ~6 million elements, with 6 degrees of freedom and 4 nodes per element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Solving the global equation matrix involves matrix inversion, has              O(144 million ^3) operations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Takes several hours to solve one body with one set of boundary conditions, we are trying to solve hundreds of bodies with 31 boundary conditions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Cannot reduce number of elements without drastically increasing error</a:t>
            </a:r>
            <a:endParaRPr sz="1600"/>
          </a:p>
        </p:txBody>
      </p:sp>
      <p:sp>
        <p:nvSpPr>
          <p:cNvPr id="2261" name="Google Shape;2261;p68"/>
          <p:cNvSpPr txBox="1"/>
          <p:nvPr>
            <p:ph type="title"/>
          </p:nvPr>
        </p:nvSpPr>
        <p:spPr>
          <a:xfrm>
            <a:off x="209775" y="468575"/>
            <a:ext cx="60489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 Challenges</a:t>
            </a:r>
            <a:endParaRPr/>
          </a:p>
        </p:txBody>
      </p:sp>
      <p:sp>
        <p:nvSpPr>
          <p:cNvPr id="2262" name="Google Shape;2262;p68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263" name="Google Shape;2263;p68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Basic FEM Examples – EIT Application – 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3D EIT FEM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</a:t>
            </a:r>
            <a:r>
              <a:rPr b="1" lang="en"/>
              <a:t>Optimization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69"/>
          <p:cNvSpPr/>
          <p:nvPr/>
        </p:nvSpPr>
        <p:spPr>
          <a:xfrm>
            <a:off x="272763" y="1559075"/>
            <a:ext cx="5686800" cy="3146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69"/>
          <p:cNvSpPr txBox="1"/>
          <p:nvPr>
            <p:ph idx="4" type="subTitle"/>
          </p:nvPr>
        </p:nvSpPr>
        <p:spPr>
          <a:xfrm>
            <a:off x="209763" y="1654775"/>
            <a:ext cx="5812800" cy="29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Modern CPUs have several cores, and several threads per core. Why not use all of them?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Each core handles its own color, number of elements are equally subdivided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Solutions for each individual element require knowledge of the solutions of neighboring elements. Each CPU core only knows about elements it is responsible for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‘Ghost’ cells are implemented to let cores know about neighboring cells they don’t own, but are not ‘assigned’ to the core.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Reduces time by 1/(number of cores), so we could use GPUs to really speed things up</a:t>
            </a:r>
            <a:endParaRPr/>
          </a:p>
        </p:txBody>
      </p:sp>
      <p:sp>
        <p:nvSpPr>
          <p:cNvPr id="2270" name="Google Shape;2270;p69"/>
          <p:cNvSpPr txBox="1"/>
          <p:nvPr>
            <p:ph type="title"/>
          </p:nvPr>
        </p:nvSpPr>
        <p:spPr>
          <a:xfrm>
            <a:off x="209775" y="468575"/>
            <a:ext cx="8820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Good: Parallelization</a:t>
            </a:r>
            <a:endParaRPr/>
          </a:p>
        </p:txBody>
      </p:sp>
      <p:grpSp>
        <p:nvGrpSpPr>
          <p:cNvPr id="2271" name="Google Shape;2271;p69"/>
          <p:cNvGrpSpPr/>
          <p:nvPr/>
        </p:nvGrpSpPr>
        <p:grpSpPr>
          <a:xfrm>
            <a:off x="6129300" y="1268225"/>
            <a:ext cx="2677800" cy="3728400"/>
            <a:chOff x="6137750" y="1217375"/>
            <a:chExt cx="2677800" cy="3728400"/>
          </a:xfrm>
        </p:grpSpPr>
        <p:sp>
          <p:nvSpPr>
            <p:cNvPr id="2272" name="Google Shape;2272;p69"/>
            <p:cNvSpPr/>
            <p:nvPr/>
          </p:nvSpPr>
          <p:spPr>
            <a:xfrm>
              <a:off x="6137750" y="1217375"/>
              <a:ext cx="2677800" cy="37284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73" name="Google Shape;2273;p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57813" y="1321312"/>
              <a:ext cx="2437674" cy="35205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4" name="Google Shape;2274;p69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275" name="Google Shape;2275;p69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Basic FEM Examples – EIT Application – 3D EIT FEM – </a:t>
            </a:r>
            <a:r>
              <a:rPr b="1" lang="en"/>
              <a:t>Optimization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p70"/>
          <p:cNvSpPr/>
          <p:nvPr/>
        </p:nvSpPr>
        <p:spPr>
          <a:xfrm>
            <a:off x="430350" y="1371600"/>
            <a:ext cx="8283300" cy="28623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70"/>
          <p:cNvSpPr txBox="1"/>
          <p:nvPr>
            <p:ph idx="4" type="subTitle"/>
          </p:nvPr>
        </p:nvSpPr>
        <p:spPr>
          <a:xfrm>
            <a:off x="272700" y="1417500"/>
            <a:ext cx="8598600" cy="27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Turns out communicating with GPUs is very difficult, and it is slow to move data to and from the GPU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GPUs only have thousands of cores, so we would still have around (14400000^3)/1000 operations to do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can build a linear operator that performs the group action of our matrix inverse 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Construction is difficult, but number of operations for our solution becomes size of right hand side vector (14400000)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Inherent error in numerical approximation means we are constructing an approximate solution. As such, we will need to minimize error (Using CGD)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Need to construct an ‘initial’ solution, literature says to use Algebraic multigrid (Create solutions to </a:t>
            </a:r>
            <a:r>
              <a:rPr lang="en"/>
              <a:t>submatrices</a:t>
            </a:r>
            <a:r>
              <a:rPr lang="en"/>
              <a:t> of our original solution)</a:t>
            </a:r>
            <a:endParaRPr/>
          </a:p>
        </p:txBody>
      </p:sp>
      <p:sp>
        <p:nvSpPr>
          <p:cNvPr id="2282" name="Google Shape;2282;p70"/>
          <p:cNvSpPr txBox="1"/>
          <p:nvPr>
            <p:ph type="title"/>
          </p:nvPr>
        </p:nvSpPr>
        <p:spPr>
          <a:xfrm>
            <a:off x="209775" y="468575"/>
            <a:ext cx="8598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Better: Matrix Free</a:t>
            </a:r>
            <a:endParaRPr/>
          </a:p>
        </p:txBody>
      </p:sp>
      <p:sp>
        <p:nvSpPr>
          <p:cNvPr id="2283" name="Google Shape;2283;p70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284" name="Google Shape;2284;p70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Basic FEM Examples – EIT Application – 3D EIT FEM – </a:t>
            </a:r>
            <a:r>
              <a:rPr b="1" lang="en"/>
              <a:t>Optimization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71"/>
          <p:cNvSpPr txBox="1"/>
          <p:nvPr>
            <p:ph type="title"/>
          </p:nvPr>
        </p:nvSpPr>
        <p:spPr>
          <a:xfrm>
            <a:off x="209775" y="468575"/>
            <a:ext cx="8100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Free Run Times</a:t>
            </a:r>
            <a:endParaRPr/>
          </a:p>
        </p:txBody>
      </p:sp>
      <p:sp>
        <p:nvSpPr>
          <p:cNvPr id="2290" name="Google Shape;2290;p71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291" name="Google Shape;2291;p71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Basic FEM Examples – EIT Application – 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3D EIT FEM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</a:t>
            </a:r>
            <a:r>
              <a:rPr b="1" lang="en"/>
              <a:t> Optimization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292" name="Google Shape;2292;p71"/>
          <p:cNvGrpSpPr/>
          <p:nvPr/>
        </p:nvGrpSpPr>
        <p:grpSpPr>
          <a:xfrm>
            <a:off x="1617375" y="1371600"/>
            <a:ext cx="5285400" cy="3519600"/>
            <a:chOff x="1927050" y="1371600"/>
            <a:chExt cx="5285400" cy="3519600"/>
          </a:xfrm>
        </p:grpSpPr>
        <p:sp>
          <p:nvSpPr>
            <p:cNvPr id="2293" name="Google Shape;2293;p71"/>
            <p:cNvSpPr/>
            <p:nvPr/>
          </p:nvSpPr>
          <p:spPr>
            <a:xfrm>
              <a:off x="1927050" y="1371600"/>
              <a:ext cx="5285400" cy="35196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94" name="Google Shape;2294;p71"/>
            <p:cNvPicPr preferRelativeResize="0"/>
            <p:nvPr/>
          </p:nvPicPr>
          <p:blipFill rotWithShape="1">
            <a:blip r:embed="rId3">
              <a:alphaModFix/>
            </a:blip>
            <a:srcRect b="15180" l="1017" r="1105" t="1038"/>
            <a:stretch/>
          </p:blipFill>
          <p:spPr>
            <a:xfrm>
              <a:off x="2125526" y="1567550"/>
              <a:ext cx="4888449" cy="31276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p72"/>
          <p:cNvSpPr/>
          <p:nvPr/>
        </p:nvSpPr>
        <p:spPr>
          <a:xfrm>
            <a:off x="606450" y="1983275"/>
            <a:ext cx="7931100" cy="22845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0" name="Google Shape;2300;p72"/>
          <p:cNvSpPr txBox="1"/>
          <p:nvPr>
            <p:ph idx="4" type="subTitle"/>
          </p:nvPr>
        </p:nvSpPr>
        <p:spPr>
          <a:xfrm>
            <a:off x="536550" y="2017325"/>
            <a:ext cx="8070900" cy="22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Reducing the number of elements is best way to reduce the number of necessary computations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can merge elements not touching the external boundary without losing our body shape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only need degree 0 polynomials (constants) for elements fully in one organ, but can fit higher degree polynomials to elements over discontinuities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With (most) meshes, this will result in lower error and lower compute time, but is a little harder to set up.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Using Fully Distributed Parallelization, HP adaptivity, and Matrix-Free methods, we have the fastest AND lowest error FEM model using current knowledge</a:t>
            </a:r>
            <a:endParaRPr/>
          </a:p>
        </p:txBody>
      </p:sp>
      <p:sp>
        <p:nvSpPr>
          <p:cNvPr id="2301" name="Google Shape;2301;p72"/>
          <p:cNvSpPr txBox="1"/>
          <p:nvPr>
            <p:ph type="title"/>
          </p:nvPr>
        </p:nvSpPr>
        <p:spPr>
          <a:xfrm>
            <a:off x="209775" y="468575"/>
            <a:ext cx="6048900" cy="15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Becoming the Best: HP Adaptivity</a:t>
            </a:r>
            <a:endParaRPr/>
          </a:p>
        </p:txBody>
      </p:sp>
      <p:sp>
        <p:nvSpPr>
          <p:cNvPr id="2302" name="Google Shape;2302;p72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303" name="Google Shape;2303;p72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Basic FEM Examples – EIT Application – 3D EIT FEM – </a:t>
            </a:r>
            <a:r>
              <a:rPr b="1" lang="en"/>
              <a:t>Optimization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47"/>
          <p:cNvSpPr txBox="1"/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FEM Steps</a:t>
            </a:r>
            <a:endParaRPr/>
          </a:p>
        </p:txBody>
      </p:sp>
      <p:sp>
        <p:nvSpPr>
          <p:cNvPr id="1930" name="Google Shape;1930;p47"/>
          <p:cNvSpPr/>
          <p:nvPr/>
        </p:nvSpPr>
        <p:spPr>
          <a:xfrm>
            <a:off x="1111213" y="1884786"/>
            <a:ext cx="2668800" cy="605100"/>
          </a:xfrm>
          <a:prstGeom prst="roundRect">
            <a:avLst>
              <a:gd fmla="val 13202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31" name="Google Shape;1931;p47"/>
          <p:cNvSpPr txBox="1"/>
          <p:nvPr/>
        </p:nvSpPr>
        <p:spPr>
          <a:xfrm>
            <a:off x="1111213" y="1979586"/>
            <a:ext cx="266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Discretize the Domain</a:t>
            </a:r>
            <a:endParaRPr sz="15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1932" name="Google Shape;1932;p47"/>
          <p:cNvGrpSpPr/>
          <p:nvPr/>
        </p:nvGrpSpPr>
        <p:grpSpPr>
          <a:xfrm>
            <a:off x="3863153" y="1868014"/>
            <a:ext cx="626401" cy="626402"/>
            <a:chOff x="940766" y="1318164"/>
            <a:chExt cx="626401" cy="626402"/>
          </a:xfrm>
        </p:grpSpPr>
        <p:sp>
          <p:nvSpPr>
            <p:cNvPr id="1933" name="Google Shape;1933;p47"/>
            <p:cNvSpPr/>
            <p:nvPr/>
          </p:nvSpPr>
          <p:spPr>
            <a:xfrm>
              <a:off x="940766" y="1318164"/>
              <a:ext cx="626401" cy="626402"/>
            </a:xfrm>
            <a:custGeom>
              <a:rect b="b" l="l" r="r" t="t"/>
              <a:pathLst>
                <a:path extrusionOk="0" h="842391" w="84239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6" y="842391"/>
                  </a:cubicBezTo>
                  <a:cubicBezTo>
                    <a:pt x="188576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6" y="0"/>
                  </a:cubicBezTo>
                  <a:cubicBezTo>
                    <a:pt x="653816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4" name="Google Shape;1934;p47"/>
            <p:cNvSpPr/>
            <p:nvPr/>
          </p:nvSpPr>
          <p:spPr>
            <a:xfrm>
              <a:off x="1134482" y="1402775"/>
              <a:ext cx="168442" cy="457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1935" name="Google Shape;1935;p47"/>
          <p:cNvGrpSpPr/>
          <p:nvPr/>
        </p:nvGrpSpPr>
        <p:grpSpPr>
          <a:xfrm>
            <a:off x="3863151" y="2698827"/>
            <a:ext cx="626402" cy="626402"/>
            <a:chOff x="1241588" y="2552864"/>
            <a:chExt cx="626402" cy="626402"/>
          </a:xfrm>
        </p:grpSpPr>
        <p:sp>
          <p:nvSpPr>
            <p:cNvPr id="1936" name="Google Shape;1936;p47"/>
            <p:cNvSpPr/>
            <p:nvPr/>
          </p:nvSpPr>
          <p:spPr>
            <a:xfrm>
              <a:off x="1241588" y="2552864"/>
              <a:ext cx="626402" cy="626402"/>
            </a:xfrm>
            <a:custGeom>
              <a:rect b="b" l="l" r="r" t="t"/>
              <a:pathLst>
                <a:path extrusionOk="0" h="842391" w="842391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7" name="Google Shape;1937;p47"/>
            <p:cNvSpPr/>
            <p:nvPr/>
          </p:nvSpPr>
          <p:spPr>
            <a:xfrm>
              <a:off x="1408710" y="2637475"/>
              <a:ext cx="292195" cy="457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  <p:sp>
        <p:nvSpPr>
          <p:cNvPr id="1938" name="Google Shape;1938;p47"/>
          <p:cNvSpPr/>
          <p:nvPr/>
        </p:nvSpPr>
        <p:spPr>
          <a:xfrm>
            <a:off x="1111213" y="2715598"/>
            <a:ext cx="2668800" cy="605100"/>
          </a:xfrm>
          <a:prstGeom prst="roundRect">
            <a:avLst>
              <a:gd fmla="val 13202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39" name="Google Shape;1939;p47"/>
          <p:cNvSpPr txBox="1"/>
          <p:nvPr/>
        </p:nvSpPr>
        <p:spPr>
          <a:xfrm>
            <a:off x="1111213" y="2810398"/>
            <a:ext cx="266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Assemble Global System</a:t>
            </a:r>
            <a:endParaRPr sz="15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1940" name="Google Shape;1940;p47"/>
          <p:cNvGrpSpPr/>
          <p:nvPr/>
        </p:nvGrpSpPr>
        <p:grpSpPr>
          <a:xfrm>
            <a:off x="3863625" y="3529614"/>
            <a:ext cx="625475" cy="625475"/>
            <a:chOff x="311700" y="2902814"/>
            <a:chExt cx="625475" cy="625475"/>
          </a:xfrm>
        </p:grpSpPr>
        <p:sp>
          <p:nvSpPr>
            <p:cNvPr id="1941" name="Google Shape;1941;p47"/>
            <p:cNvSpPr/>
            <p:nvPr/>
          </p:nvSpPr>
          <p:spPr>
            <a:xfrm>
              <a:off x="311700" y="2902814"/>
              <a:ext cx="625475" cy="625475"/>
            </a:xfrm>
            <a:custGeom>
              <a:rect b="b" l="l" r="r" t="t"/>
              <a:pathLst>
                <a:path extrusionOk="0" h="842391" w="842391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5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2" name="Google Shape;1942;p47"/>
            <p:cNvSpPr/>
            <p:nvPr/>
          </p:nvSpPr>
          <p:spPr>
            <a:xfrm>
              <a:off x="473179" y="2986963"/>
              <a:ext cx="302509" cy="457201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5</a:t>
              </a:r>
            </a:p>
          </p:txBody>
        </p:sp>
      </p:grpSp>
      <p:sp>
        <p:nvSpPr>
          <p:cNvPr id="1943" name="Google Shape;1943;p47"/>
          <p:cNvSpPr/>
          <p:nvPr/>
        </p:nvSpPr>
        <p:spPr>
          <a:xfrm>
            <a:off x="1111213" y="3558586"/>
            <a:ext cx="2668800" cy="605100"/>
          </a:xfrm>
          <a:prstGeom prst="roundRect">
            <a:avLst>
              <a:gd fmla="val 13202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44" name="Google Shape;1944;p47"/>
          <p:cNvSpPr txBox="1"/>
          <p:nvPr/>
        </p:nvSpPr>
        <p:spPr>
          <a:xfrm>
            <a:off x="1111213" y="3653386"/>
            <a:ext cx="266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Solve Reduced System</a:t>
            </a:r>
            <a:endParaRPr sz="15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1945" name="Google Shape;1945;p47"/>
          <p:cNvGrpSpPr/>
          <p:nvPr/>
        </p:nvGrpSpPr>
        <p:grpSpPr>
          <a:xfrm>
            <a:off x="4660828" y="2283421"/>
            <a:ext cx="626401" cy="626402"/>
            <a:chOff x="114291" y="1219364"/>
            <a:chExt cx="626401" cy="626402"/>
          </a:xfrm>
        </p:grpSpPr>
        <p:sp>
          <p:nvSpPr>
            <p:cNvPr id="1946" name="Google Shape;1946;p47"/>
            <p:cNvSpPr/>
            <p:nvPr/>
          </p:nvSpPr>
          <p:spPr>
            <a:xfrm>
              <a:off x="114291" y="1219364"/>
              <a:ext cx="626401" cy="626402"/>
            </a:xfrm>
            <a:custGeom>
              <a:rect b="b" l="l" r="r" t="t"/>
              <a:pathLst>
                <a:path extrusionOk="0" h="842391" w="84239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6" y="842391"/>
                  </a:cubicBezTo>
                  <a:cubicBezTo>
                    <a:pt x="188576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6" y="0"/>
                  </a:cubicBezTo>
                  <a:cubicBezTo>
                    <a:pt x="653816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7" name="Google Shape;1947;p47"/>
            <p:cNvSpPr/>
            <p:nvPr/>
          </p:nvSpPr>
          <p:spPr>
            <a:xfrm>
              <a:off x="276241" y="1303975"/>
              <a:ext cx="302508" cy="457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  <p:sp>
        <p:nvSpPr>
          <p:cNvPr id="1948" name="Google Shape;1948;p47"/>
          <p:cNvSpPr/>
          <p:nvPr/>
        </p:nvSpPr>
        <p:spPr>
          <a:xfrm>
            <a:off x="5363982" y="2294704"/>
            <a:ext cx="2668800" cy="605100"/>
          </a:xfrm>
          <a:prstGeom prst="roundRect">
            <a:avLst>
              <a:gd fmla="val 13202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49" name="Google Shape;1949;p47"/>
          <p:cNvSpPr txBox="1"/>
          <p:nvPr/>
        </p:nvSpPr>
        <p:spPr>
          <a:xfrm>
            <a:off x="5363982" y="2389504"/>
            <a:ext cx="266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Build Element Equations</a:t>
            </a:r>
            <a:endParaRPr sz="15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1950" name="Google Shape;1950;p47"/>
          <p:cNvGrpSpPr/>
          <p:nvPr/>
        </p:nvGrpSpPr>
        <p:grpSpPr>
          <a:xfrm>
            <a:off x="4660850" y="3118519"/>
            <a:ext cx="625475" cy="625475"/>
            <a:chOff x="114300" y="2044864"/>
            <a:chExt cx="625475" cy="625475"/>
          </a:xfrm>
        </p:grpSpPr>
        <p:sp>
          <p:nvSpPr>
            <p:cNvPr id="1951" name="Google Shape;1951;p47"/>
            <p:cNvSpPr/>
            <p:nvPr/>
          </p:nvSpPr>
          <p:spPr>
            <a:xfrm>
              <a:off x="114300" y="2044864"/>
              <a:ext cx="625475" cy="625475"/>
            </a:xfrm>
            <a:custGeom>
              <a:rect b="b" l="l" r="r" t="t"/>
              <a:pathLst>
                <a:path extrusionOk="0" h="842391" w="842391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5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2" name="Google Shape;1952;p47"/>
            <p:cNvSpPr/>
            <p:nvPr/>
          </p:nvSpPr>
          <p:spPr>
            <a:xfrm>
              <a:off x="269378" y="2129013"/>
              <a:ext cx="316259" cy="457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4</a:t>
              </a:r>
            </a:p>
          </p:txBody>
        </p:sp>
      </p:grpSp>
      <p:sp>
        <p:nvSpPr>
          <p:cNvPr id="1953" name="Google Shape;1953;p47"/>
          <p:cNvSpPr/>
          <p:nvPr/>
        </p:nvSpPr>
        <p:spPr>
          <a:xfrm>
            <a:off x="5363532" y="3135202"/>
            <a:ext cx="2668800" cy="605100"/>
          </a:xfrm>
          <a:prstGeom prst="roundRect">
            <a:avLst>
              <a:gd fmla="val 13202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54" name="Google Shape;1954;p47"/>
          <p:cNvSpPr txBox="1"/>
          <p:nvPr/>
        </p:nvSpPr>
        <p:spPr>
          <a:xfrm>
            <a:off x="5363532" y="3230002"/>
            <a:ext cx="266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Impose the BCs</a:t>
            </a:r>
            <a:endParaRPr sz="15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1955" name="Google Shape;1955;p47"/>
          <p:cNvGrpSpPr/>
          <p:nvPr/>
        </p:nvGrpSpPr>
        <p:grpSpPr>
          <a:xfrm>
            <a:off x="4661075" y="3952702"/>
            <a:ext cx="625475" cy="625475"/>
            <a:chOff x="1042650" y="3292527"/>
            <a:chExt cx="625475" cy="625475"/>
          </a:xfrm>
        </p:grpSpPr>
        <p:sp>
          <p:nvSpPr>
            <p:cNvPr id="1956" name="Google Shape;1956;p47"/>
            <p:cNvSpPr/>
            <p:nvPr/>
          </p:nvSpPr>
          <p:spPr>
            <a:xfrm>
              <a:off x="1042650" y="3292527"/>
              <a:ext cx="625475" cy="625475"/>
            </a:xfrm>
            <a:custGeom>
              <a:rect b="b" l="l" r="r" t="t"/>
              <a:pathLst>
                <a:path extrusionOk="0" h="842391" w="842391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5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7" name="Google Shape;1957;p47"/>
            <p:cNvSpPr/>
            <p:nvPr/>
          </p:nvSpPr>
          <p:spPr>
            <a:xfrm>
              <a:off x="1207571" y="3376664"/>
              <a:ext cx="295633" cy="457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6</a:t>
              </a:r>
            </a:p>
          </p:txBody>
        </p:sp>
      </p:grpSp>
      <p:sp>
        <p:nvSpPr>
          <p:cNvPr id="1958" name="Google Shape;1958;p47"/>
          <p:cNvSpPr/>
          <p:nvPr/>
        </p:nvSpPr>
        <p:spPr>
          <a:xfrm>
            <a:off x="5363757" y="3977098"/>
            <a:ext cx="2668800" cy="605100"/>
          </a:xfrm>
          <a:prstGeom prst="roundRect">
            <a:avLst>
              <a:gd fmla="val 13202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1959" name="Google Shape;1959;p47"/>
          <p:cNvSpPr txBox="1"/>
          <p:nvPr/>
        </p:nvSpPr>
        <p:spPr>
          <a:xfrm>
            <a:off x="5363757" y="4071898"/>
            <a:ext cx="266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Solve Secondary Unknowns</a:t>
            </a:r>
            <a:endParaRPr sz="15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60" name="Google Shape;1960;p47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1961" name="Google Shape;1961;p47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FEM Formation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Basic FEM Examples – EIT Application – 3D EIT FEM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5" name="Shape 1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" name="Google Shape;1966;p48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FEM Setup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7" name="Google Shape;1967;p48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1968" name="Google Shape;1968;p48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</a:t>
            </a:r>
            <a:r>
              <a:rPr b="1" lang="en"/>
              <a:t>Basic FEM Examples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EIT Application – 3D EIT FEM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69" name="Google Shape;1969;p48"/>
          <p:cNvSpPr/>
          <p:nvPr/>
        </p:nvSpPr>
        <p:spPr>
          <a:xfrm>
            <a:off x="2723550" y="1318165"/>
            <a:ext cx="3696900" cy="1295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48"/>
          <p:cNvSpPr/>
          <p:nvPr/>
        </p:nvSpPr>
        <p:spPr>
          <a:xfrm>
            <a:off x="1182350" y="2677550"/>
            <a:ext cx="6417600" cy="22164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1" name="Google Shape;19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574" y="2880812"/>
            <a:ext cx="5467151" cy="18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2" name="Google Shape;1972;p48" title="[0,0,0,&quot;https://www.codecogs.com/eqnedit.php?latex=-%5Cfrac%7Bd%7D%7Bdx%7D%5Cleft(a(x)%5Cfrac%7Bdu%7D%7Bdx%7D%5Cright)%3Df(x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0326" y="1586776"/>
            <a:ext cx="3103351" cy="7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49"/>
          <p:cNvSpPr txBox="1"/>
          <p:nvPr>
            <p:ph type="title"/>
          </p:nvPr>
        </p:nvSpPr>
        <p:spPr>
          <a:xfrm>
            <a:off x="209775" y="468575"/>
            <a:ext cx="816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FEM Element Equations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8" name="Google Shape;1978;p49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1979" name="Google Shape;1979;p49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</a:t>
            </a:r>
            <a:r>
              <a:rPr b="1" lang="en"/>
              <a:t>Basic FEM Examples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EIT Application – 3D EIT FEM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80" name="Google Shape;1980;p49"/>
          <p:cNvSpPr/>
          <p:nvPr/>
        </p:nvSpPr>
        <p:spPr>
          <a:xfrm>
            <a:off x="209766" y="1337425"/>
            <a:ext cx="8780700" cy="36735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49"/>
          <p:cNvSpPr txBox="1"/>
          <p:nvPr/>
        </p:nvSpPr>
        <p:spPr>
          <a:xfrm>
            <a:off x="400011" y="1489150"/>
            <a:ext cx="3627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Galerkin (Weighted Residual) Method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982" name="Google Shape;198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050" y="2512888"/>
            <a:ext cx="3981849" cy="10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3" name="Google Shape;1983;p49" title="[0,0,0,&quot;https://www.codecogs.com/eqnedit.php?latex=0%20%3D%20%5Cint_%7Bx_l%7D%5E%7Bx_r%7D%20%5Cpsi(x)%20%5Cleft%5B-%5Cfrac%7Bd%7D%7Bdx%7D(a(x)%20%5Cfrac%7Bdu%7D%7Bdx%7D)%20-f(x)%5Cright%5D%20dx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70" y="2951753"/>
            <a:ext cx="3072832" cy="4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4" name="Google Shape;1984;p49" title="[0,0,0,&quot;https://www.codecogs.com/eqnedit.php?latex=0%20%3D%20%5Cint_%7Bx_l%7D%5E%7Bx_r%7D%20%5Cpsi(x)%20R(x)%20dx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69" y="2086461"/>
            <a:ext cx="1621884" cy="4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5" name="Google Shape;1985;p49" title="[0,0,0,&quot;https://www.codecogs.com/eqnedit.php?latex=0%20%3D%20%5Cint_%7Bx_l%7D%5E%7Bx_r%7D%20%5Cleft%5B(a%20%5Cfrac%7Bd%5Cpsi%7D%7Bdx%7D%5Cfrac%7Bdu%7D%7Bdx%7D)%20-f%5Cpsi%5Cright%5D%20dx%20-%20P_1%5Cpsi(x_l)%20%20-%20P_2%5Cpsi(x_r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74" y="3817025"/>
            <a:ext cx="3841444" cy="444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6" name="Google Shape;1986;p49"/>
          <p:cNvGrpSpPr/>
          <p:nvPr/>
        </p:nvGrpSpPr>
        <p:grpSpPr>
          <a:xfrm>
            <a:off x="8518528" y="4518014"/>
            <a:ext cx="625475" cy="625475"/>
            <a:chOff x="940766" y="1318164"/>
            <a:chExt cx="625475" cy="625475"/>
          </a:xfrm>
        </p:grpSpPr>
        <p:sp>
          <p:nvSpPr>
            <p:cNvPr id="1987" name="Google Shape;1987;p49"/>
            <p:cNvSpPr/>
            <p:nvPr/>
          </p:nvSpPr>
          <p:spPr>
            <a:xfrm>
              <a:off x="940766" y="1318164"/>
              <a:ext cx="625475" cy="625475"/>
            </a:xfrm>
            <a:custGeom>
              <a:rect b="b" l="l" r="r" t="t"/>
              <a:pathLst>
                <a:path extrusionOk="0" h="842391" w="84239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6" y="842391"/>
                  </a:cubicBezTo>
                  <a:cubicBezTo>
                    <a:pt x="188576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6" y="0"/>
                  </a:cubicBezTo>
                  <a:cubicBezTo>
                    <a:pt x="653816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8" name="Google Shape;1988;p49"/>
            <p:cNvSpPr/>
            <p:nvPr/>
          </p:nvSpPr>
          <p:spPr>
            <a:xfrm>
              <a:off x="1134482" y="1402775"/>
              <a:ext cx="168442" cy="457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1</a:t>
              </a:r>
            </a:p>
          </p:txBody>
        </p:sp>
      </p:grpSp>
      <p:grpSp>
        <p:nvGrpSpPr>
          <p:cNvPr id="1989" name="Google Shape;1989;p49"/>
          <p:cNvGrpSpPr/>
          <p:nvPr/>
        </p:nvGrpSpPr>
        <p:grpSpPr>
          <a:xfrm>
            <a:off x="-1034" y="4518021"/>
            <a:ext cx="625475" cy="625475"/>
            <a:chOff x="114291" y="1219364"/>
            <a:chExt cx="625475" cy="625475"/>
          </a:xfrm>
        </p:grpSpPr>
        <p:sp>
          <p:nvSpPr>
            <p:cNvPr id="1990" name="Google Shape;1990;p49"/>
            <p:cNvSpPr/>
            <p:nvPr/>
          </p:nvSpPr>
          <p:spPr>
            <a:xfrm>
              <a:off x="114291" y="1219364"/>
              <a:ext cx="625475" cy="625475"/>
            </a:xfrm>
            <a:custGeom>
              <a:rect b="b" l="l" r="r" t="t"/>
              <a:pathLst>
                <a:path extrusionOk="0" h="842391" w="84239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6" y="842391"/>
                  </a:cubicBezTo>
                  <a:cubicBezTo>
                    <a:pt x="188576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6" y="0"/>
                  </a:cubicBezTo>
                  <a:cubicBezTo>
                    <a:pt x="653816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1" name="Google Shape;1991;p49"/>
            <p:cNvSpPr/>
            <p:nvPr/>
          </p:nvSpPr>
          <p:spPr>
            <a:xfrm>
              <a:off x="276241" y="1303975"/>
              <a:ext cx="302508" cy="457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50"/>
          <p:cNvSpPr/>
          <p:nvPr/>
        </p:nvSpPr>
        <p:spPr>
          <a:xfrm>
            <a:off x="209766" y="1337425"/>
            <a:ext cx="8780700" cy="36735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50"/>
          <p:cNvSpPr/>
          <p:nvPr/>
        </p:nvSpPr>
        <p:spPr>
          <a:xfrm>
            <a:off x="4947725" y="3283750"/>
            <a:ext cx="2083800" cy="160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1998" name="Google Shape;1998;p50" title="[0,0,0,&quot;https://www.codecogs.com/eqnedit.php?latex=%5Cmathbf%7BK%7D_%7Bij%7D%20%3D%20%5Cint_%7Bx_l%7D%5E%7Bx_r%7Da%5Cfrac%7Bd%5Cpsi_i%7D%7Bdx%7D%5Cfrac%7Bd%5Cpsi_j%7D%7Bdx%7Ddx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350" y="3788575"/>
            <a:ext cx="1768092" cy="4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9" name="Google Shape;1999;p50"/>
          <p:cNvSpPr txBox="1"/>
          <p:nvPr>
            <p:ph type="title"/>
          </p:nvPr>
        </p:nvSpPr>
        <p:spPr>
          <a:xfrm>
            <a:off x="209775" y="468575"/>
            <a:ext cx="816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FEM Element Equations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0" name="Google Shape;2000;p50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001" name="Google Shape;2001;p50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</a:t>
            </a:r>
            <a:r>
              <a:rPr b="1" lang="en"/>
              <a:t>Basic FEM Examples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EIT Application – 3D EIT FEM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002" name="Google Shape;2002;p50" title="[0,0,0,&quot;https://www.codecogs.com/eqnedit.php?latex=0%20%3D%20%5Cint_%7Bx_l%7D%5E%7Bx_r%7D%20%5Cpsi(x)%20%5Cleft%5B-%5Cfrac%7Bd%7D%7Bdx%7D(a(x)%20%5Cfrac%7Bdu%7D%7Bdx%7D)%20-f(x)%5Cright%5D%20dx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70" y="2951753"/>
            <a:ext cx="3072832" cy="44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3" name="Google Shape;2003;p50"/>
          <p:cNvSpPr txBox="1"/>
          <p:nvPr/>
        </p:nvSpPr>
        <p:spPr>
          <a:xfrm>
            <a:off x="400011" y="1489150"/>
            <a:ext cx="3627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Galerkin (Weighted Residual) Method</a:t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pic>
        <p:nvPicPr>
          <p:cNvPr id="2004" name="Google Shape;2004;p50" title="[0,0,0,&quot;https://www.codecogs.com/eqnedit.php?latex=0%20%3D%20%5Cint_%7Bx_l%7D%5E%7Bx_r%7D%20%5Cpsi(x)%20R(x)%20dx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169" y="2086461"/>
            <a:ext cx="1621884" cy="4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5" name="Google Shape;2005;p50" title="[0,0,0,&quot;https://www.codecogs.com/eqnedit.php?latex=0%20%3D%20%5Cint_%7Bx_l%7D%5E%7Bx_r%7D%20%5Cleft%5B(a%20%5Cfrac%7Bd%5Cpsi%7D%7Bdx%7D%5Cfrac%7Bdu%7D%7Bdx%7D)%20-f%5Cpsi%5Cright%5D%20dx%20-%20P_1%5Cpsi(x_l)%20%20-%20P_2%5Cpsi(x_r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4174" y="3817025"/>
            <a:ext cx="3841444" cy="4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6" name="Google Shape;2006;p50" title="[0,0,0,&quot;https://www.codecogs.com/eqnedit.php?latex=u(x)%20%3D%20%5Calpha_1%20%2B%20%20%5Calpha_2%20x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9337" y="1994625"/>
            <a:ext cx="1138501" cy="165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7" name="Google Shape;2007;p50" title="[0,0,0,&quot;https://www.codecogs.com/eqnedit.php?latex=%5Cmathbf%7BK%7D_%7Bij%7D%5Cmathbf%7Bu%7D_j%3D%5Cmathbf%7BF%7D_i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9350" y="3437850"/>
            <a:ext cx="877665" cy="1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8" name="Google Shape;2008;p50" title="[0,0,0,&quot;https://www.codecogs.com/eqnedit.php?latex=u(x)%3D%20%5Cleft(%5Cfrac%7Bx_r-x%7D%7B%5Cell%7D%5Cright)u_1%20%2B%20%5Cleft(%5Cfrac%7Bx-x_l%7D%7B%5Cell%7D%5Cright)u_2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39338" y="2674475"/>
            <a:ext cx="2486937" cy="393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9" name="Google Shape;2009;p50" title="[0,0,0,&quot;https://www.codecogs.com/eqnedit.php?latex=%5Cquad%3D%5Cpsi_1(x)u_1%20%2B%5Cpsi_2(x)u_2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99288" y="2377138"/>
            <a:ext cx="1431951" cy="164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0" name="Google Shape;2010;p50" title="[0,0,0,&quot;https://www.codecogs.com/eqnedit.php?latex=%5Cmathbf%7BF%7D_%7Bi%7D%20%3D%20%5Cint_%7Bx_l%7D%5E%7Bx_r%7Df%5Cpsi_i%20dx%20%2B%20P_i#0&quot;]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39350" y="4331575"/>
            <a:ext cx="1630065" cy="4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1" name="Google Shape;2011;p5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78892" y="1692121"/>
            <a:ext cx="1433783" cy="8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2" name="Google Shape;2012;p50"/>
          <p:cNvGrpSpPr/>
          <p:nvPr/>
        </p:nvGrpSpPr>
        <p:grpSpPr>
          <a:xfrm>
            <a:off x="-1034" y="4518021"/>
            <a:ext cx="625475" cy="625475"/>
            <a:chOff x="114291" y="1219364"/>
            <a:chExt cx="625475" cy="625475"/>
          </a:xfrm>
        </p:grpSpPr>
        <p:sp>
          <p:nvSpPr>
            <p:cNvPr id="2013" name="Google Shape;2013;p50"/>
            <p:cNvSpPr/>
            <p:nvPr/>
          </p:nvSpPr>
          <p:spPr>
            <a:xfrm>
              <a:off x="114291" y="1219364"/>
              <a:ext cx="625475" cy="625475"/>
            </a:xfrm>
            <a:custGeom>
              <a:rect b="b" l="l" r="r" t="t"/>
              <a:pathLst>
                <a:path extrusionOk="0" h="842391" w="84239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6" y="842391"/>
                  </a:cubicBezTo>
                  <a:cubicBezTo>
                    <a:pt x="188576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6" y="0"/>
                  </a:cubicBezTo>
                  <a:cubicBezTo>
                    <a:pt x="653816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4" name="Google Shape;2014;p50"/>
            <p:cNvSpPr/>
            <p:nvPr/>
          </p:nvSpPr>
          <p:spPr>
            <a:xfrm>
              <a:off x="276241" y="1303975"/>
              <a:ext cx="302508" cy="457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51"/>
          <p:cNvSpPr txBox="1"/>
          <p:nvPr>
            <p:ph type="title"/>
          </p:nvPr>
        </p:nvSpPr>
        <p:spPr>
          <a:xfrm>
            <a:off x="209775" y="468575"/>
            <a:ext cx="81660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FEM Global Equations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20" name="Google Shape;2020;p51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021" name="Google Shape;2021;p51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</a:t>
            </a:r>
            <a:r>
              <a:rPr b="1" lang="en"/>
              <a:t>Basic FEM Examples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EIT Application – 3D EIT FEM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22" name="Google Shape;2022;p51"/>
          <p:cNvSpPr/>
          <p:nvPr/>
        </p:nvSpPr>
        <p:spPr>
          <a:xfrm>
            <a:off x="209775" y="1865300"/>
            <a:ext cx="8780700" cy="25002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3" name="Google Shape;2023;p51" title="[0,0,0,&quot;https://www.codecogs.com/eqnedit.php?latex=%5Cbegin%7Bbmatrix%7D%20k_%7B11%7D%5E%7B(1)%7D%20%26%20k_%7B12%7D%5E%7B(1)%7D%20%26%200%20%26%200%20%5C%5C%20k_%7B12%7D%5E%7B(1)%7D%20%26%20k_%7B22%7D%5E%7B(1)%7D%2Bk_%7B11%7D%5E%7B(2)%7D%20%26%20k_%7B12%7D%5E%7B(2)%7D%20%26%200%20%5C%5C%200%20%26%20k_%7B12%7D%5E%7B(2)%7D%20%26%20k_%7B22%7D%5E%7B(2)%7D%2Bk_%7B11%7D%5E%7B(3)%7D%20%26%20k_%7B12%7D%5E%7B(3)%7D%20%5C%5C%200%20%26%200%20%26%20k_%7B12%7D%5E%7B(3)%7D%20%26%20k_%7B22%7D%5E%7B(3)%7D%5Cend%7Bbmatrix%7D%20%5Cbegin%7BBmatrix%7D%20U_1%20%5C%5C%20U_2%20%5C%5C%20U_3%20%5C%5C%20U_4%20%5Cend%7BBmatrix%7D%20%3D%20%5Cbegin%7BBmatrix%7D%20f_1%5E%7B(1)%7D%20%5C%5C%20f_2%5E%7B(1)%7D%2Bf_1%5E%7B(2)%7D%20%5C%5C%20f_2%5E%7B(2)%7D%2Bf_1%5E%7B(3)%7D%20%5C%5C%20f_2%5E%7B(3)%7D%20%5Cend%7BBmatrix%7D%20%2B%20%5Cbegin%7BBmatrix%7D%20P_1%5E%7B(1)%7D%20%5C%5C%20P_2%5E%7B(1)%7D%2BP_1%5E%7B(2)%7D%20%5C%5C%20P_2%5E%7B(2)%7D%2BP_1%5E%7B(3)%7D%20%5C%5C%20P_2%5E%7B(3)%7D%20%5Cend%7BBmatrix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25" y="2463388"/>
            <a:ext cx="7814547" cy="1304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4" name="Google Shape;2024;p51" title="[0,0,0,&quot;https://www.codecogs.com/eqnedit.php?latex=%5Cbegin%7Bbmatrix%7D%20k_%7B22%7D%5E%7B(1)%7D%2Bk_%7B11%7D%5E%7B(2)%7D%20%26%20k_%7B12%7D%5E%7B(2)%7D%20%5C%5C%20k_%7B12%7D%5E%7B(2)%7D%20%26%20k_%7B22%7D%5E%7B(2)%7D%2Bk_%7B11%7D%5E%7B(3)%7D%20%5Cend%7Bbmatrix%7D%20%5Cbegin%7BBmatrix%7D%20U_2%20%5C%5C%20U_3%20%5Cend%7BBmatrix%7D%20%3D%20%5Cbegin%7BBmatrix%7D%20f_2%5E%7B(1)%7D%2Bf_1%5E%7B(2)%7D%20%5C%5C%20f_2%5E%7B(2)%7D%2Bf_1%5E%7B(3)%7D%20%5Cend%7BBmatrix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049" y="2616666"/>
            <a:ext cx="6614152" cy="9974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5" name="Google Shape;2025;p51"/>
          <p:cNvGrpSpPr/>
          <p:nvPr/>
        </p:nvGrpSpPr>
        <p:grpSpPr>
          <a:xfrm>
            <a:off x="4383475" y="2155988"/>
            <a:ext cx="675750" cy="635875"/>
            <a:chOff x="4413075" y="1600825"/>
            <a:chExt cx="675750" cy="635875"/>
          </a:xfrm>
        </p:grpSpPr>
        <p:cxnSp>
          <p:nvCxnSpPr>
            <p:cNvPr id="2026" name="Google Shape;2026;p51"/>
            <p:cNvCxnSpPr/>
            <p:nvPr/>
          </p:nvCxnSpPr>
          <p:spPr>
            <a:xfrm flipH="1" rot="10800000">
              <a:off x="4413075" y="1882100"/>
              <a:ext cx="354900" cy="354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27" name="Google Shape;2027;p51"/>
            <p:cNvSpPr txBox="1"/>
            <p:nvPr/>
          </p:nvSpPr>
          <p:spPr>
            <a:xfrm>
              <a:off x="4705725" y="1600825"/>
              <a:ext cx="38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0000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0</a:t>
              </a:r>
              <a:endParaRPr sz="1700">
                <a:solidFill>
                  <a:srgbClr val="FF0000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</p:grpSp>
      <p:grpSp>
        <p:nvGrpSpPr>
          <p:cNvPr id="2028" name="Google Shape;2028;p51"/>
          <p:cNvGrpSpPr/>
          <p:nvPr/>
        </p:nvGrpSpPr>
        <p:grpSpPr>
          <a:xfrm>
            <a:off x="4340925" y="3090013"/>
            <a:ext cx="675750" cy="635875"/>
            <a:chOff x="4370525" y="2534850"/>
            <a:chExt cx="675750" cy="635875"/>
          </a:xfrm>
        </p:grpSpPr>
        <p:cxnSp>
          <p:nvCxnSpPr>
            <p:cNvPr id="2029" name="Google Shape;2029;p51"/>
            <p:cNvCxnSpPr/>
            <p:nvPr/>
          </p:nvCxnSpPr>
          <p:spPr>
            <a:xfrm flipH="1" rot="10800000">
              <a:off x="4370525" y="2816125"/>
              <a:ext cx="354900" cy="3546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30" name="Google Shape;2030;p51"/>
            <p:cNvSpPr txBox="1"/>
            <p:nvPr/>
          </p:nvSpPr>
          <p:spPr>
            <a:xfrm>
              <a:off x="4663175" y="2534850"/>
              <a:ext cx="38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0000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0</a:t>
              </a:r>
              <a:endParaRPr sz="1700">
                <a:solidFill>
                  <a:srgbClr val="FF0000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</p:grpSp>
      <p:grpSp>
        <p:nvGrpSpPr>
          <p:cNvPr id="2031" name="Google Shape;2031;p51"/>
          <p:cNvGrpSpPr/>
          <p:nvPr/>
        </p:nvGrpSpPr>
        <p:grpSpPr>
          <a:xfrm>
            <a:off x="7104100" y="2460663"/>
            <a:ext cx="1404775" cy="629350"/>
            <a:chOff x="7133700" y="1905500"/>
            <a:chExt cx="1404775" cy="629350"/>
          </a:xfrm>
        </p:grpSpPr>
        <p:cxnSp>
          <p:nvCxnSpPr>
            <p:cNvPr id="2032" name="Google Shape;2032;p51"/>
            <p:cNvCxnSpPr/>
            <p:nvPr/>
          </p:nvCxnSpPr>
          <p:spPr>
            <a:xfrm flipH="1" rot="10800000">
              <a:off x="7133700" y="2211750"/>
              <a:ext cx="1125000" cy="323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33" name="Google Shape;2033;p51"/>
            <p:cNvSpPr txBox="1"/>
            <p:nvPr/>
          </p:nvSpPr>
          <p:spPr>
            <a:xfrm>
              <a:off x="8155375" y="1905500"/>
              <a:ext cx="38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0000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0</a:t>
              </a:r>
              <a:endParaRPr sz="1700">
                <a:solidFill>
                  <a:srgbClr val="FF0000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</p:grpSp>
      <p:grpSp>
        <p:nvGrpSpPr>
          <p:cNvPr id="2034" name="Google Shape;2034;p51"/>
          <p:cNvGrpSpPr/>
          <p:nvPr/>
        </p:nvGrpSpPr>
        <p:grpSpPr>
          <a:xfrm>
            <a:off x="7104100" y="2782063"/>
            <a:ext cx="1404775" cy="629350"/>
            <a:chOff x="7133700" y="2226900"/>
            <a:chExt cx="1404775" cy="629350"/>
          </a:xfrm>
        </p:grpSpPr>
        <p:cxnSp>
          <p:nvCxnSpPr>
            <p:cNvPr id="2035" name="Google Shape;2035;p51"/>
            <p:cNvCxnSpPr/>
            <p:nvPr/>
          </p:nvCxnSpPr>
          <p:spPr>
            <a:xfrm flipH="1" rot="10800000">
              <a:off x="7133700" y="2533150"/>
              <a:ext cx="1125000" cy="3231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36" name="Google Shape;2036;p51"/>
            <p:cNvSpPr txBox="1"/>
            <p:nvPr/>
          </p:nvSpPr>
          <p:spPr>
            <a:xfrm>
              <a:off x="8155375" y="2226900"/>
              <a:ext cx="383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0000"/>
                  </a:solidFill>
                  <a:latin typeface="Lexend Light"/>
                  <a:ea typeface="Lexend Light"/>
                  <a:cs typeface="Lexend Light"/>
                  <a:sym typeface="Lexend Light"/>
                </a:rPr>
                <a:t>0</a:t>
              </a:r>
              <a:endParaRPr sz="1700">
                <a:solidFill>
                  <a:srgbClr val="FF0000"/>
                </a:solidFill>
                <a:latin typeface="Lexend Light"/>
                <a:ea typeface="Lexend Light"/>
                <a:cs typeface="Lexend Light"/>
                <a:sym typeface="Lexend Light"/>
              </a:endParaRPr>
            </a:p>
          </p:txBody>
        </p:sp>
      </p:grpSp>
      <p:grpSp>
        <p:nvGrpSpPr>
          <p:cNvPr id="2037" name="Google Shape;2037;p51"/>
          <p:cNvGrpSpPr/>
          <p:nvPr/>
        </p:nvGrpSpPr>
        <p:grpSpPr>
          <a:xfrm>
            <a:off x="-1037" y="4518027"/>
            <a:ext cx="625475" cy="625475"/>
            <a:chOff x="1241588" y="2552864"/>
            <a:chExt cx="625475" cy="625475"/>
          </a:xfrm>
        </p:grpSpPr>
        <p:sp>
          <p:nvSpPr>
            <p:cNvPr id="2038" name="Google Shape;2038;p51"/>
            <p:cNvSpPr/>
            <p:nvPr/>
          </p:nvSpPr>
          <p:spPr>
            <a:xfrm>
              <a:off x="1241588" y="2552864"/>
              <a:ext cx="625475" cy="625475"/>
            </a:xfrm>
            <a:custGeom>
              <a:rect b="b" l="l" r="r" t="t"/>
              <a:pathLst>
                <a:path extrusionOk="0" h="842391" w="842391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9" name="Google Shape;2039;p51"/>
            <p:cNvSpPr/>
            <p:nvPr/>
          </p:nvSpPr>
          <p:spPr>
            <a:xfrm>
              <a:off x="1408710" y="2637475"/>
              <a:ext cx="292195" cy="457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3</a:t>
              </a:r>
            </a:p>
          </p:txBody>
        </p:sp>
      </p:grpSp>
      <p:grpSp>
        <p:nvGrpSpPr>
          <p:cNvPr id="2040" name="Google Shape;2040;p51"/>
          <p:cNvGrpSpPr/>
          <p:nvPr/>
        </p:nvGrpSpPr>
        <p:grpSpPr>
          <a:xfrm>
            <a:off x="-1038" y="4518019"/>
            <a:ext cx="625475" cy="625475"/>
            <a:chOff x="114300" y="2044864"/>
            <a:chExt cx="625475" cy="625475"/>
          </a:xfrm>
        </p:grpSpPr>
        <p:sp>
          <p:nvSpPr>
            <p:cNvPr id="2041" name="Google Shape;2041;p51"/>
            <p:cNvSpPr/>
            <p:nvPr/>
          </p:nvSpPr>
          <p:spPr>
            <a:xfrm>
              <a:off x="114300" y="2044864"/>
              <a:ext cx="625475" cy="625475"/>
            </a:xfrm>
            <a:custGeom>
              <a:rect b="b" l="l" r="r" t="t"/>
              <a:pathLst>
                <a:path extrusionOk="0" h="842391" w="842391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5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2" name="Google Shape;2042;p51"/>
            <p:cNvSpPr/>
            <p:nvPr/>
          </p:nvSpPr>
          <p:spPr>
            <a:xfrm>
              <a:off x="269378" y="2129013"/>
              <a:ext cx="316259" cy="457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6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52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FEM 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8" name="Google Shape;2048;p52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049" name="Google Shape;2049;p52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</a:t>
            </a:r>
            <a:r>
              <a:rPr b="1" lang="en"/>
              <a:t>Basic FEM Examples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EIT Application – 3D EIT FEM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050" name="Google Shape;2050;p52"/>
          <p:cNvGrpSpPr/>
          <p:nvPr/>
        </p:nvGrpSpPr>
        <p:grpSpPr>
          <a:xfrm>
            <a:off x="249475" y="3485663"/>
            <a:ext cx="3845700" cy="1506000"/>
            <a:chOff x="249450" y="3312150"/>
            <a:chExt cx="3845700" cy="1506000"/>
          </a:xfrm>
        </p:grpSpPr>
        <p:sp>
          <p:nvSpPr>
            <p:cNvPr id="2051" name="Google Shape;2051;p52"/>
            <p:cNvSpPr/>
            <p:nvPr/>
          </p:nvSpPr>
          <p:spPr>
            <a:xfrm>
              <a:off x="249450" y="3312150"/>
              <a:ext cx="3845700" cy="15060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52" name="Google Shape;2052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6513" y="3483888"/>
              <a:ext cx="3511574" cy="1162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53" name="Google Shape;2053;p52"/>
          <p:cNvGrpSpPr/>
          <p:nvPr/>
        </p:nvGrpSpPr>
        <p:grpSpPr>
          <a:xfrm>
            <a:off x="4337450" y="1318184"/>
            <a:ext cx="4558800" cy="3673500"/>
            <a:chOff x="2283350" y="1201546"/>
            <a:chExt cx="4558800" cy="3673500"/>
          </a:xfrm>
        </p:grpSpPr>
        <p:sp>
          <p:nvSpPr>
            <p:cNvPr id="2054" name="Google Shape;2054;p52"/>
            <p:cNvSpPr/>
            <p:nvPr/>
          </p:nvSpPr>
          <p:spPr>
            <a:xfrm>
              <a:off x="2283350" y="1201546"/>
              <a:ext cx="4558800" cy="36735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55" name="Google Shape;2055;p5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11113" y="1315883"/>
              <a:ext cx="4303275" cy="34448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6" name="Google Shape;2056;p52"/>
          <p:cNvSpPr/>
          <p:nvPr/>
        </p:nvSpPr>
        <p:spPr>
          <a:xfrm>
            <a:off x="249625" y="1318175"/>
            <a:ext cx="3845700" cy="1927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7" name="Google Shape;2057;p52" title="[0,0,0,&quot;https://www.codecogs.com/eqnedit.php?latex=u(x)%20%3D%20%5Cfrac%7Bx%7D%7B12%7D(x%5E2%20-%201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3125" y="2456712"/>
            <a:ext cx="2138401" cy="5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8" name="Google Shape;2058;p52" title="[0,0,0,&quot;https://www.codecogs.com/eqnedit.php?latex=2%20%5Cfrac%7Bd%5E2u%7D%7Bdx%5E2%7D%3D%20x%2C%5Chspace%7B5pt%7D%20x(0)%3D0%2C%5Chspace%7B5pt%7D%20x(1)%20%3D%20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7274" y="1602325"/>
            <a:ext cx="3530102" cy="596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9" name="Google Shape;2059;p52"/>
          <p:cNvGrpSpPr/>
          <p:nvPr/>
        </p:nvGrpSpPr>
        <p:grpSpPr>
          <a:xfrm>
            <a:off x="-1038" y="4518014"/>
            <a:ext cx="625475" cy="625475"/>
            <a:chOff x="311700" y="2902814"/>
            <a:chExt cx="625475" cy="625475"/>
          </a:xfrm>
        </p:grpSpPr>
        <p:sp>
          <p:nvSpPr>
            <p:cNvPr id="2060" name="Google Shape;2060;p52"/>
            <p:cNvSpPr/>
            <p:nvPr/>
          </p:nvSpPr>
          <p:spPr>
            <a:xfrm>
              <a:off x="311700" y="2902814"/>
              <a:ext cx="625475" cy="625475"/>
            </a:xfrm>
            <a:custGeom>
              <a:rect b="b" l="l" r="r" t="t"/>
              <a:pathLst>
                <a:path extrusionOk="0" h="842391" w="842391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5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1" name="Google Shape;2061;p52"/>
            <p:cNvSpPr/>
            <p:nvPr/>
          </p:nvSpPr>
          <p:spPr>
            <a:xfrm>
              <a:off x="473179" y="2986963"/>
              <a:ext cx="302509" cy="457201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p53"/>
          <p:cNvSpPr txBox="1"/>
          <p:nvPr>
            <p:ph type="title"/>
          </p:nvPr>
        </p:nvSpPr>
        <p:spPr>
          <a:xfrm>
            <a:off x="209775" y="468575"/>
            <a:ext cx="73401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1D FEM Solution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67" name="Google Shape;2067;p53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12/6/2024</a:t>
            </a:r>
            <a:endParaRPr/>
          </a:p>
        </p:txBody>
      </p:sp>
      <p:sp>
        <p:nvSpPr>
          <p:cNvPr id="2068" name="Google Shape;2068;p53"/>
          <p:cNvSpPr txBox="1"/>
          <p:nvPr>
            <p:ph idx="2" type="body"/>
          </p:nvPr>
        </p:nvSpPr>
        <p:spPr>
          <a:xfrm>
            <a:off x="167325" y="-39600"/>
            <a:ext cx="53409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FEM Formation – </a:t>
            </a:r>
            <a:r>
              <a:rPr b="1" lang="en"/>
              <a:t>Basic FEM Examples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– EIT Application – 3D EIT FEM – Optimization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069" name="Google Shape;2069;p53"/>
          <p:cNvGrpSpPr/>
          <p:nvPr/>
        </p:nvGrpSpPr>
        <p:grpSpPr>
          <a:xfrm>
            <a:off x="249475" y="3485663"/>
            <a:ext cx="3845700" cy="1506000"/>
            <a:chOff x="249450" y="3312150"/>
            <a:chExt cx="3845700" cy="1506000"/>
          </a:xfrm>
        </p:grpSpPr>
        <p:sp>
          <p:nvSpPr>
            <p:cNvPr id="2070" name="Google Shape;2070;p53"/>
            <p:cNvSpPr/>
            <p:nvPr/>
          </p:nvSpPr>
          <p:spPr>
            <a:xfrm>
              <a:off x="249450" y="3312150"/>
              <a:ext cx="3845700" cy="15060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st="19050">
                <a:srgbClr val="000000">
                  <a:alpha val="1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71" name="Google Shape;2071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6513" y="3483888"/>
              <a:ext cx="3511574" cy="1162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2" name="Google Shape;2072;p53"/>
          <p:cNvSpPr/>
          <p:nvPr/>
        </p:nvSpPr>
        <p:spPr>
          <a:xfrm>
            <a:off x="4337450" y="1318184"/>
            <a:ext cx="4558800" cy="36735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53"/>
          <p:cNvSpPr/>
          <p:nvPr/>
        </p:nvSpPr>
        <p:spPr>
          <a:xfrm>
            <a:off x="249625" y="1318175"/>
            <a:ext cx="3845700" cy="19278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74" name="Google Shape;2074;p53" title="[0,0,0,&quot;https://www.codecogs.com/eqnedit.php?latex=u(x)%20%3D%20%5Cfrac%7Bx%7D%7B12%7D(x%5E2%20-%201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125" y="2456712"/>
            <a:ext cx="2138401" cy="5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Google Shape;2075;p53" title="[0,0,0,&quot;https://www.codecogs.com/eqnedit.php?latex=2%20%5Cfrac%7Bd%5E2u%7D%7Bdx%5E2%7D%3D%20x%2C%5Chspace%7B5pt%7D%20x(0)%3D0%2C%5Chspace%7B5pt%7D%20x(1)%20%3D%20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274" y="1602325"/>
            <a:ext cx="3530102" cy="5963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6" name="Google Shape;2076;p53"/>
          <p:cNvGrpSpPr/>
          <p:nvPr/>
        </p:nvGrpSpPr>
        <p:grpSpPr>
          <a:xfrm>
            <a:off x="-1038" y="4518027"/>
            <a:ext cx="625475" cy="625475"/>
            <a:chOff x="1042650" y="3292527"/>
            <a:chExt cx="625475" cy="625475"/>
          </a:xfrm>
        </p:grpSpPr>
        <p:sp>
          <p:nvSpPr>
            <p:cNvPr id="2077" name="Google Shape;2077;p53"/>
            <p:cNvSpPr/>
            <p:nvPr/>
          </p:nvSpPr>
          <p:spPr>
            <a:xfrm>
              <a:off x="1042650" y="3292527"/>
              <a:ext cx="625475" cy="625475"/>
            </a:xfrm>
            <a:custGeom>
              <a:rect b="b" l="l" r="r" t="t"/>
              <a:pathLst>
                <a:path extrusionOk="0" h="842391" w="842391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5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rgbClr val="990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8" name="Google Shape;2078;p53"/>
            <p:cNvSpPr/>
            <p:nvPr/>
          </p:nvSpPr>
          <p:spPr>
            <a:xfrm>
              <a:off x="1207571" y="3376664"/>
              <a:ext cx="295633" cy="457200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ctr"/>
              <a:r>
                <a:rPr b="0" i="0">
                  <a:ln cap="flat" cmpd="sng" w="952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  <a:solidFill>
                    <a:schemeClr val="lt2"/>
                  </a:solidFill>
                  <a:latin typeface="Arial"/>
                </a:rPr>
                <a:t>6</a:t>
              </a:r>
            </a:p>
          </p:txBody>
        </p:sp>
      </p:grpSp>
      <p:pic>
        <p:nvPicPr>
          <p:cNvPr id="2079" name="Google Shape;2079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7243" y="1431288"/>
            <a:ext cx="4239232" cy="344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