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13428-85E4-43E9-80A9-5B93ECE933F4}" v="161" dt="2022-03-10T16:04:44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1" autoAdjust="0"/>
    <p:restoredTop sz="95380" autoAdjust="0"/>
  </p:normalViewPr>
  <p:slideViewPr>
    <p:cSldViewPr snapToGrid="0">
      <p:cViewPr varScale="1">
        <p:scale>
          <a:sx n="108" d="100"/>
          <a:sy n="108" d="100"/>
        </p:scale>
        <p:origin x="12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506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7CDB3-CDE3-4BA2-98F1-1C06176D20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12107-B7E7-49F9-9CFE-857453D3E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3CFAC-145F-4E66-96B0-A40531369E2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BA25B-455C-4B5E-A668-1F8077242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FBDEB-7F36-461E-B3D3-2D612F5842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CD498-7448-41A0-85EA-FA90A174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BEDE0-46C0-4ED9-9D16-FE8C6E42B02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60D9-25E6-49C0-8077-6C7165BB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12651" y="1883640"/>
            <a:ext cx="11791507" cy="4883872"/>
          </a:xfrm>
          <a:prstGeom prst="rect">
            <a:avLst/>
          </a:prstGeom>
        </p:spPr>
        <p:txBody>
          <a:bodyPr/>
          <a:lstStyle>
            <a:lvl1pPr>
              <a:defRPr i="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  <a:br>
              <a:rPr lang="en-US" dirty="0"/>
            </a:br>
            <a:r>
              <a:rPr lang="en-US" dirty="0"/>
              <a:t>(No animations or videos allowed)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377C0D-FE80-4173-85D0-33D466B475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823" y="273981"/>
            <a:ext cx="10047930" cy="2730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A9F6CC9-7263-415F-BD11-F0AD10DDEC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824" y="544607"/>
            <a:ext cx="10047929" cy="2730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poster board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BA5AFF-012A-4A41-8BB1-04339CA86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2651" y="862032"/>
            <a:ext cx="11791507" cy="886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abstract title</a:t>
            </a:r>
          </a:p>
        </p:txBody>
      </p:sp>
    </p:spTree>
    <p:extLst>
      <p:ext uri="{BB962C8B-B14F-4D97-AF65-F5344CB8AC3E}">
        <p14:creationId xmlns:p14="http://schemas.microsoft.com/office/powerpoint/2010/main" val="13503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 txBox="1">
            <a:spLocks/>
          </p:cNvSpPr>
          <p:nvPr/>
        </p:nvSpPr>
        <p:spPr>
          <a:xfrm>
            <a:off x="7925700" y="217111"/>
            <a:ext cx="4012300" cy="33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algn="r">
              <a:buFont typeface="Arial"/>
              <a:buNone/>
            </a:pPr>
            <a:r>
              <a:rPr lang="en-US" sz="1500" dirty="0">
                <a:solidFill>
                  <a:prstClr val="white"/>
                </a:solidFill>
              </a:rPr>
              <a:t>American Thoracic Society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4073-AFF7-43FE-97B9-931128EDF9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7"/>
            <a:ext cx="12192000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2EBE-ACBC-48EC-AC5E-0C08F95F51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Nilton Barbosa da Rosa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AB7A-588B-45A1-850A-2D1370A0E2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Poster Board Number: 207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B9F42-53FA-4605-B3BD-00F8934B1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823" y="812730"/>
            <a:ext cx="11800335" cy="902781"/>
          </a:xfrm>
        </p:spPr>
        <p:txBody>
          <a:bodyPr/>
          <a:lstStyle/>
          <a:p>
            <a:r>
              <a:rPr lang="en-US" dirty="0"/>
              <a:t>Assessment of Ventilatory Heterogeneity by Measures Derived From 3D Functional Electrical Impedance Imaging of Patients With Acute Respiratory Distress Syndrome and Healthy Controls: A Pilot Study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1CE6B1C-D6B9-87A1-EB85-9189EC8C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67"/>
            <a:ext cx="6668486" cy="218724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262A2E0-3E06-5724-4F59-1555C02E7932}"/>
              </a:ext>
            </a:extLst>
          </p:cNvPr>
          <p:cNvSpPr txBox="1">
            <a:spLocks/>
          </p:cNvSpPr>
          <p:nvPr/>
        </p:nvSpPr>
        <p:spPr>
          <a:xfrm>
            <a:off x="0" y="1865926"/>
            <a:ext cx="12192000" cy="208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Electrical impedance tomography (EIT) is a functional, non-ionizing bedside imaging technique that provides real-time images of regional ventilation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The EIT-derived measure of regional ventilation delay (RVD) and time constant (TC) provides voxel-wise measurements of the delay time between the start of inspiration and a chosen threshold and the time for expiration, respectively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The standard deviation (RVDI) measures RVD heterogeneity, CV denotes its spatial coefficient of variation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Seven mechanically ventilated supine ARDS patients and seven healthy controls were imaged using 32 electrodes arranged in 2 rows encircling the chest</a:t>
            </a:r>
          </a:p>
          <a:p>
            <a:pPr algn="just"/>
            <a:endParaRPr lang="en-US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7ED24B-C481-F2BB-DBCF-1BE3A4B2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34473"/>
              </p:ext>
            </p:extLst>
          </p:nvPr>
        </p:nvGraphicFramePr>
        <p:xfrm>
          <a:off x="6897418" y="4497114"/>
          <a:ext cx="5248635" cy="19628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34981">
                  <a:extLst>
                    <a:ext uri="{9D8B030D-6E8A-4147-A177-3AD203B41FA5}">
                      <a16:colId xmlns:a16="http://schemas.microsoft.com/office/drawing/2014/main" val="446863378"/>
                    </a:ext>
                  </a:extLst>
                </a:gridCol>
                <a:gridCol w="2711538">
                  <a:extLst>
                    <a:ext uri="{9D8B030D-6E8A-4147-A177-3AD203B41FA5}">
                      <a16:colId xmlns:a16="http://schemas.microsoft.com/office/drawing/2014/main" val="2503764571"/>
                    </a:ext>
                  </a:extLst>
                </a:gridCol>
                <a:gridCol w="1202116">
                  <a:extLst>
                    <a:ext uri="{9D8B030D-6E8A-4147-A177-3AD203B41FA5}">
                      <a16:colId xmlns:a16="http://schemas.microsoft.com/office/drawing/2014/main" val="49249131"/>
                    </a:ext>
                  </a:extLst>
                </a:gridCol>
              </a:tblGrid>
              <a:tr h="208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Measure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delta (95% CI)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p-value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68502"/>
                  </a:ext>
                </a:extLst>
              </a:tr>
              <a:tr h="248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 err="1">
                          <a:effectLst/>
                        </a:rPr>
                        <a:t>RVD_Global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-5.99(-13.68,1.70)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0.1156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66418"/>
                  </a:ext>
                </a:extLst>
              </a:tr>
              <a:tr h="208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 err="1">
                          <a:effectLst/>
                        </a:rPr>
                        <a:t>RVD_Mean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-5.44(-12.11,1.23)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0.1008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05918"/>
                  </a:ext>
                </a:extLst>
              </a:tr>
              <a:tr h="208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>
                          <a:effectLst/>
                        </a:rPr>
                        <a:t>RVDI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4.03(1.45,6.62)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0.0053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67280"/>
                  </a:ext>
                </a:extLst>
              </a:tr>
              <a:tr h="208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>
                          <a:effectLst/>
                        </a:rPr>
                        <a:t>CV_RVD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0.09(0.05,0.14)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0.0008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99284"/>
                  </a:ext>
                </a:extLst>
              </a:tr>
              <a:tr h="208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 err="1">
                          <a:effectLst/>
                        </a:rPr>
                        <a:t>TC_Mean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-0.15(-0.25,-0.04)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0.0118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07567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 err="1">
                          <a:effectLst/>
                        </a:rPr>
                        <a:t>TC_std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0.01(-0.06,0.09)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0.7015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76437"/>
                  </a:ext>
                </a:extLst>
              </a:tr>
              <a:tr h="208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50" dirty="0">
                          <a:effectLst/>
                        </a:rPr>
                        <a:t>CV_TC</a:t>
                      </a:r>
                      <a:endParaRPr lang="en-US" sz="1600" b="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0.08(-0.02,0.17)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0.1024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04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6DEFB0-D68A-D7F5-3058-C38E93D77CBE}"/>
              </a:ext>
            </a:extLst>
          </p:cNvPr>
          <p:cNvSpPr txBox="1"/>
          <p:nvPr/>
        </p:nvSpPr>
        <p:spPr>
          <a:xfrm>
            <a:off x="6955898" y="3907496"/>
            <a:ext cx="5131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kern="50" dirty="0"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Table of the model estimated marginal differences between the Control Group and ARDS group (N=7)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00505-C6C8-C15A-6502-9DA887070BA5}"/>
              </a:ext>
            </a:extLst>
          </p:cNvPr>
          <p:cNvSpPr txBox="1"/>
          <p:nvPr/>
        </p:nvSpPr>
        <p:spPr>
          <a:xfrm>
            <a:off x="768406" y="3933440"/>
            <a:ext cx="5131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kern="50" dirty="0"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EIT Reconstructions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595097"/>
      </p:ext>
    </p:extLst>
  </p:cSld>
  <p:clrMapOvr>
    <a:masterClrMapping/>
  </p:clrMapOvr>
</p:sld>
</file>

<file path=ppt/theme/theme1.xml><?xml version="1.0" encoding="utf-8"?>
<a:theme xmlns:a="http://schemas.openxmlformats.org/drawingml/2006/main" name="RAPiD_PP_Template_H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656FE514EB64683B643F0E82B7D66" ma:contentTypeVersion="16" ma:contentTypeDescription="Create a new document." ma:contentTypeScope="" ma:versionID="02607e80ee852440ebf2aa716f046069">
  <xsd:schema xmlns:xsd="http://www.w3.org/2001/XMLSchema" xmlns:xs="http://www.w3.org/2001/XMLSchema" xmlns:p="http://schemas.microsoft.com/office/2006/metadata/properties" xmlns:ns2="0dc4dac6-ba28-4edb-933b-0ac810009bd4" xmlns:ns3="9bd12728-9539-46f6-a810-8ae472be8b3f" targetNamespace="http://schemas.microsoft.com/office/2006/metadata/properties" ma:root="true" ma:fieldsID="47a1653869400762dd844ada3a79d1a3" ns2:_="" ns3:_="">
    <xsd:import namespace="0dc4dac6-ba28-4edb-933b-0ac810009bd4"/>
    <xsd:import namespace="9bd12728-9539-46f6-a810-8ae472be8b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4dac6-ba28-4edb-933b-0ac810009b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2634f73-809c-466d-bd15-43697f8be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12728-9539-46f6-a810-8ae472be8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23ec165-6410-40f1-86a4-1d30ed8fc1c9}" ma:internalName="TaxCatchAll" ma:showField="CatchAllData" ma:web="9bd12728-9539-46f6-a810-8ae472be8b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c4dac6-ba28-4edb-933b-0ac810009bd4">
      <Terms xmlns="http://schemas.microsoft.com/office/infopath/2007/PartnerControls"/>
    </lcf76f155ced4ddcb4097134ff3c332f>
    <TaxCatchAll xmlns="9bd12728-9539-46f6-a810-8ae472be8b3f" xsi:nil="true"/>
  </documentManagement>
</p:properties>
</file>

<file path=customXml/itemProps1.xml><?xml version="1.0" encoding="utf-8"?>
<ds:datastoreItem xmlns:ds="http://schemas.openxmlformats.org/officeDocument/2006/customXml" ds:itemID="{7BEFD034-7FAA-4C86-B597-A20650F91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CC1377-20BA-47D3-BF98-9B169BABD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c4dac6-ba28-4edb-933b-0ac810009bd4"/>
    <ds:schemaRef ds:uri="9bd12728-9539-46f6-a810-8ae472be8b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26E830-9E11-43AF-9391-D57819ABE2FC}">
  <ds:schemaRefs>
    <ds:schemaRef ds:uri="http://schemas.microsoft.com/office/2006/metadata/properties"/>
    <ds:schemaRef ds:uri="http://schemas.microsoft.com/office/infopath/2007/PartnerControls"/>
    <ds:schemaRef ds:uri="0dc4dac6-ba28-4edb-933b-0ac810009bd4"/>
    <ds:schemaRef ds:uri="9bd12728-9539-46f6-a810-8ae472be8b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RAPiD_PP_Template_HD.potx</Template>
  <TotalTime>2996</TotalTime>
  <Words>219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RAPiD_PP_Template_HD</vt:lpstr>
      <vt:lpstr>PowerPoint Presentation</vt:lpstr>
    </vt:vector>
  </TitlesOfParts>
  <Company>UCSD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Ceremonies</dc:title>
  <dc:creator>Malhotra, Atul</dc:creator>
  <cp:lastModifiedBy>MATH EIT_LAB</cp:lastModifiedBy>
  <cp:revision>141</cp:revision>
  <dcterms:created xsi:type="dcterms:W3CDTF">2016-04-17T05:05:18Z</dcterms:created>
  <dcterms:modified xsi:type="dcterms:W3CDTF">2024-09-06T19:58:58Z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0x010100C30656FE514EB64683B643F0E82B7D66</vt:lpwstr>
  </property>
</Properties>
</file>