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Fjalla One"/>
      <p:regular r:id="rId32"/>
    </p:embeddedFont>
    <p:embeddedFont>
      <p:font typeface="Barlow Semi Condensed Medium"/>
      <p:regular r:id="rId33"/>
      <p:bold r:id="rId34"/>
      <p:italic r:id="rId35"/>
      <p:boldItalic r:id="rId36"/>
    </p:embeddedFont>
    <p:embeddedFont>
      <p:font typeface="Abel"/>
      <p:regular r:id="rId37"/>
    </p:embeddedFont>
    <p:embeddedFont>
      <p:font typeface="Barlow Semi Condensed"/>
      <p:regular r:id="rId38"/>
      <p:bold r:id="rId39"/>
      <p:italic r:id="rId40"/>
      <p:boldItalic r:id="rId41"/>
    </p:embeddedFon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-italic.fntdata"/><Relationship Id="rId20" Type="http://schemas.openxmlformats.org/officeDocument/2006/relationships/slide" Target="slides/slide16.xml"/><Relationship Id="rId42" Type="http://schemas.openxmlformats.org/officeDocument/2006/relationships/font" Target="fonts/RobotoMono-regular.fntdata"/><Relationship Id="rId41" Type="http://schemas.openxmlformats.org/officeDocument/2006/relationships/font" Target="fonts/BarlowSemiCondensed-boldItalic.fntdata"/><Relationship Id="rId22" Type="http://schemas.openxmlformats.org/officeDocument/2006/relationships/slide" Target="slides/slide18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7.xml"/><Relationship Id="rId43" Type="http://schemas.openxmlformats.org/officeDocument/2006/relationships/font" Target="fonts/RobotoMono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BarlowSemiCondensedMedium-regular.fntdata"/><Relationship Id="rId10" Type="http://schemas.openxmlformats.org/officeDocument/2006/relationships/slide" Target="slides/slide6.xml"/><Relationship Id="rId32" Type="http://schemas.openxmlformats.org/officeDocument/2006/relationships/font" Target="fonts/FjallaOne-regular.fntdata"/><Relationship Id="rId13" Type="http://schemas.openxmlformats.org/officeDocument/2006/relationships/slide" Target="slides/slide9.xml"/><Relationship Id="rId35" Type="http://schemas.openxmlformats.org/officeDocument/2006/relationships/font" Target="fonts/BarlowSemiCondensedMedium-italic.fntdata"/><Relationship Id="rId12" Type="http://schemas.openxmlformats.org/officeDocument/2006/relationships/slide" Target="slides/slide8.xml"/><Relationship Id="rId34" Type="http://schemas.openxmlformats.org/officeDocument/2006/relationships/font" Target="fonts/BarlowSemiCondensedMedium-bold.fntdata"/><Relationship Id="rId15" Type="http://schemas.openxmlformats.org/officeDocument/2006/relationships/slide" Target="slides/slide11.xml"/><Relationship Id="rId37" Type="http://schemas.openxmlformats.org/officeDocument/2006/relationships/font" Target="fonts/Abel-regular.fntdata"/><Relationship Id="rId14" Type="http://schemas.openxmlformats.org/officeDocument/2006/relationships/slide" Target="slides/slide10.xml"/><Relationship Id="rId36" Type="http://schemas.openxmlformats.org/officeDocument/2006/relationships/font" Target="fonts/BarlowSemiCondensedMedium-boldItalic.fntdata"/><Relationship Id="rId17" Type="http://schemas.openxmlformats.org/officeDocument/2006/relationships/slide" Target="slides/slide13.xml"/><Relationship Id="rId39" Type="http://schemas.openxmlformats.org/officeDocument/2006/relationships/font" Target="fonts/BarlowSemiCondensed-bold.fntdata"/><Relationship Id="rId16" Type="http://schemas.openxmlformats.org/officeDocument/2006/relationships/slide" Target="slides/slide12.xml"/><Relationship Id="rId38" Type="http://schemas.openxmlformats.org/officeDocument/2006/relationships/font" Target="fonts/BarlowSemiCondensed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3553dfd00c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3553dfd00c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3553dfd00c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3553dfd00c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3553dfd00c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3553dfd00c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3553dfd00c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3553dfd00c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3553dfd00c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3553dfd00c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g3553dfd00c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0" name="Google Shape;1970;g3553dfd00c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3553dfd00c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3553dfd00c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3553dfd00c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3553dfd00c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3553dfd00c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3553dfd00c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3553dfd00c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3553dfd00c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3553dfd00c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3553dfd00c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3553dfd00c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3553dfd00c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53dfd00c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53dfd00c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3553dfd00c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3553dfd00c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3553dfd00c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3553dfd00c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3553dfd00c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3553dfd00c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g3553dfd00c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3" name="Google Shape;2043;g3553dfd00c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g3553dfd00c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0" name="Google Shape;2050;g3553dfd00c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3553dfd00c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3553dfd00c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3553dfd00c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3553dfd00c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3553dfd00c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3553dfd00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3553dfd00c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3553dfd00c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3553dfd00c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3553dfd00c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646756" y="209648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Graphical User InterFace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518756" y="3888683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Final Project 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42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40" name="Google Shape;1940;p42"/>
          <p:cNvSpPr txBox="1"/>
          <p:nvPr>
            <p:ph type="title"/>
          </p:nvPr>
        </p:nvSpPr>
        <p:spPr>
          <a:xfrm>
            <a:off x="2368500" y="108575"/>
            <a:ext cx="44070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Takeaways</a:t>
            </a:r>
            <a:endParaRPr/>
          </a:p>
        </p:txBody>
      </p:sp>
      <p:sp>
        <p:nvSpPr>
          <p:cNvPr id="1941" name="Google Shape;1941;p42"/>
          <p:cNvSpPr txBox="1"/>
          <p:nvPr/>
        </p:nvSpPr>
        <p:spPr>
          <a:xfrm>
            <a:off x="1163950" y="560975"/>
            <a:ext cx="64581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Importing Dependencies</a:t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●"/>
            </a:pPr>
            <a:r>
              <a:rPr lang="en" sz="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pg</a:t>
            </a: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: PostgreSQL client for Node.js.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dotenv</a:t>
            </a: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: Loads environment variables from a </a:t>
            </a:r>
            <a:r>
              <a:rPr lang="en" sz="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.env</a:t>
            </a: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file.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Environment Configuration</a:t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●"/>
            </a:pPr>
            <a:r>
              <a:rPr lang="en" sz="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dotenv.config()</a:t>
            </a: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: Enables access to variables like </a:t>
            </a:r>
            <a:r>
              <a:rPr lang="en" sz="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DB_HOST</a:t>
            </a: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DB_USER</a:t>
            </a: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, etc.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Times New Roman"/>
              <a:buChar char="●"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Creating the PostgreSQL Pool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Times New Roman"/>
              <a:buChar char="●"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Establishes a pool of connections using environment settings: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Times New Roman"/>
              <a:buChar char="○"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Host, user, password, database name, and port.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Times New Roman"/>
              <a:buChar char="●"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Connection Confirmation</a:t>
            </a:r>
            <a:r>
              <a:rPr lang="en" sz="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Times New Roman"/>
              <a:buChar char="●"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Logs a success message when the app connects to the database.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Times New Roman"/>
              <a:buChar char="●"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Database Initialization Function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Ensures the </a:t>
            </a:r>
            <a:r>
              <a:rPr lang="en" sz="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flashcards</a:t>
            </a: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table exists.</a:t>
            </a:r>
            <a:b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Times New Roman"/>
              <a:buChar char="●"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Table schema: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(Primary Key, auto-incremented)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(required string)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(required text</a:t>
            </a: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Initialize the Table</a:t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●"/>
            </a:pPr>
            <a:r>
              <a:rPr lang="en" sz="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initializeDB();</a:t>
            </a: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runs the setup at startup.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Times New Roman"/>
              <a:buChar char="●"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Exported Query Function</a:t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Times New Roman"/>
              <a:buChar char="●"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Wrapper for executing SQL queries elsewhere in the app.</a:t>
            </a:r>
            <a:b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Default Export</a:t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●"/>
            </a:pPr>
            <a:r>
              <a:rPr lang="en" sz="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export default pool;</a:t>
            </a: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allows using the pool directly when imported.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43"/>
          <p:cNvSpPr txBox="1"/>
          <p:nvPr>
            <p:ph type="title"/>
          </p:nvPr>
        </p:nvSpPr>
        <p:spPr>
          <a:xfrm>
            <a:off x="2640150" y="2497825"/>
            <a:ext cx="36309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Flashcard Data Model</a:t>
            </a:r>
            <a:endParaRPr sz="4700"/>
          </a:p>
        </p:txBody>
      </p:sp>
      <p:sp>
        <p:nvSpPr>
          <p:cNvPr id="1947" name="Google Shape;1947;p43"/>
          <p:cNvSpPr txBox="1"/>
          <p:nvPr>
            <p:ph idx="2" type="title"/>
          </p:nvPr>
        </p:nvSpPr>
        <p:spPr>
          <a:xfrm>
            <a:off x="2971800" y="8564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44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53" name="Google Shape;1953;p44"/>
          <p:cNvSpPr txBox="1"/>
          <p:nvPr>
            <p:ph type="title"/>
          </p:nvPr>
        </p:nvSpPr>
        <p:spPr>
          <a:xfrm>
            <a:off x="2368500" y="165725"/>
            <a:ext cx="44070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FlaschcardModel.js</a:t>
            </a:r>
            <a:endParaRPr/>
          </a:p>
        </p:txBody>
      </p:sp>
      <p:pic>
        <p:nvPicPr>
          <p:cNvPr id="1954" name="Google Shape;1954;p44" title="Screenshot 2025-05-05 2246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825" y="1049408"/>
            <a:ext cx="4140252" cy="304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45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60" name="Google Shape;1960;p45"/>
          <p:cNvSpPr txBox="1"/>
          <p:nvPr>
            <p:ph type="title"/>
          </p:nvPr>
        </p:nvSpPr>
        <p:spPr>
          <a:xfrm>
            <a:off x="2368500" y="108575"/>
            <a:ext cx="44070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Takeaways</a:t>
            </a:r>
            <a:endParaRPr/>
          </a:p>
        </p:txBody>
      </p:sp>
      <p:sp>
        <p:nvSpPr>
          <p:cNvPr id="1961" name="Google Shape;1961;p45"/>
          <p:cNvSpPr txBox="1"/>
          <p:nvPr/>
        </p:nvSpPr>
        <p:spPr>
          <a:xfrm>
            <a:off x="1125850" y="856250"/>
            <a:ext cx="64581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Importing the Database Query Function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{ query } from '../config/db.js';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/>
              <a:t> Imports the reusable query method to interact with PostgreSQL.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Get all Flashcards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Executes a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SELECT DISTINCT ON (id)</a:t>
            </a:r>
            <a:r>
              <a:rPr lang="en" sz="1100"/>
              <a:t> SQL query to fetch all flashcards.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Orders results by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100"/>
              <a:t> in descending order.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3.  </a:t>
            </a:r>
            <a:r>
              <a:rPr b="1" lang="en" sz="1100"/>
              <a:t>Add a New Flashcard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Validates input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100"/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</a:t>
            </a:r>
            <a:r>
              <a:rPr lang="en" sz="1100"/>
              <a:t> must be non-empty strings).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Inserts new flashcard using parameterized SQL query.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   4. Update an Existing Flashcard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Validates inputs similarly to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addFlashcard</a:t>
            </a:r>
            <a:r>
              <a:rPr lang="en" sz="1100"/>
              <a:t>.</a:t>
            </a:r>
            <a:br>
              <a:rPr lang="en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Updates the flashcard’s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100"/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</a:t>
            </a:r>
            <a:r>
              <a:rPr lang="en" sz="1100"/>
              <a:t> based on its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100"/>
              <a:t>.</a:t>
            </a:r>
            <a:br>
              <a:rPr lang="en" sz="1100"/>
            </a:b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</a:t>
            </a:r>
            <a:r>
              <a:rPr b="1" lang="en" sz="1100"/>
              <a:t>5. Delete a Flashcard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Deletes a flashcard by its unique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100"/>
              <a:t>.</a:t>
            </a:r>
            <a:br>
              <a:rPr lang="en" sz="1100"/>
            </a:b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46"/>
          <p:cNvSpPr txBox="1"/>
          <p:nvPr>
            <p:ph type="title"/>
          </p:nvPr>
        </p:nvSpPr>
        <p:spPr>
          <a:xfrm>
            <a:off x="2640150" y="2497825"/>
            <a:ext cx="36309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Business</a:t>
            </a:r>
            <a:r>
              <a:rPr lang="en" sz="4700"/>
              <a:t> Logic</a:t>
            </a:r>
            <a:endParaRPr sz="4700"/>
          </a:p>
        </p:txBody>
      </p:sp>
      <p:sp>
        <p:nvSpPr>
          <p:cNvPr id="1967" name="Google Shape;1967;p46"/>
          <p:cNvSpPr txBox="1"/>
          <p:nvPr>
            <p:ph idx="2" type="title"/>
          </p:nvPr>
        </p:nvSpPr>
        <p:spPr>
          <a:xfrm>
            <a:off x="2971800" y="114223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47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73" name="Google Shape;1973;p47"/>
          <p:cNvSpPr txBox="1"/>
          <p:nvPr>
            <p:ph type="title"/>
          </p:nvPr>
        </p:nvSpPr>
        <p:spPr>
          <a:xfrm>
            <a:off x="2368475" y="241925"/>
            <a:ext cx="44070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Flashcard Controller.js</a:t>
            </a:r>
            <a:endParaRPr/>
          </a:p>
        </p:txBody>
      </p:sp>
      <p:pic>
        <p:nvPicPr>
          <p:cNvPr id="1974" name="Google Shape;1974;p47" title="Screenshot 2025-05-05 2256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763" y="932450"/>
            <a:ext cx="3734425" cy="3623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48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80" name="Google Shape;1980;p48"/>
          <p:cNvSpPr txBox="1"/>
          <p:nvPr>
            <p:ph type="title"/>
          </p:nvPr>
        </p:nvSpPr>
        <p:spPr>
          <a:xfrm>
            <a:off x="2368500" y="108575"/>
            <a:ext cx="44070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Takeaways</a:t>
            </a:r>
            <a:endParaRPr/>
          </a:p>
        </p:txBody>
      </p:sp>
      <p:sp>
        <p:nvSpPr>
          <p:cNvPr id="1981" name="Google Shape;1981;p48"/>
          <p:cNvSpPr txBox="1"/>
          <p:nvPr/>
        </p:nvSpPr>
        <p:spPr>
          <a:xfrm>
            <a:off x="1125850" y="856250"/>
            <a:ext cx="64581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Page Rendering for Add Flashcard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getAddPage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renders the </a:t>
            </a:r>
            <a: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add.ejs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template for adding new flashcards.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Displaying All Flashcards for Management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getManageAllPage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getManagePage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both fetch all flashcards and render respective views (</a:t>
            </a:r>
            <a: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manageall.ejs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manage.ejs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Batch Update of Flashcards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postUpdateAllFlashcards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loops through arrays of flashcard data to update multiple records at once.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Adding a New Flashcard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postAddFlashcard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handles form submission and, upon success, redirects to the </a:t>
            </a:r>
            <a: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/add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page.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Single Flashcard Update and Delete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postUpdateFlashcard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updates one flashcard by </a:t>
            </a:r>
            <a: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postDeleteFlashcard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deletes a flashcard using the </a:t>
            </a:r>
            <a: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 from the route parameter.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49"/>
          <p:cNvSpPr txBox="1"/>
          <p:nvPr>
            <p:ph type="title"/>
          </p:nvPr>
        </p:nvSpPr>
        <p:spPr>
          <a:xfrm>
            <a:off x="2592525" y="2764525"/>
            <a:ext cx="36309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Data Validation</a:t>
            </a:r>
            <a:endParaRPr sz="4700"/>
          </a:p>
        </p:txBody>
      </p:sp>
      <p:sp>
        <p:nvSpPr>
          <p:cNvPr id="1987" name="Google Shape;1987;p49"/>
          <p:cNvSpPr txBox="1"/>
          <p:nvPr>
            <p:ph idx="2" type="title"/>
          </p:nvPr>
        </p:nvSpPr>
        <p:spPr>
          <a:xfrm>
            <a:off x="2971800" y="114223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50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93" name="Google Shape;1993;p50"/>
          <p:cNvSpPr txBox="1"/>
          <p:nvPr>
            <p:ph type="title"/>
          </p:nvPr>
        </p:nvSpPr>
        <p:spPr>
          <a:xfrm>
            <a:off x="2368475" y="241925"/>
            <a:ext cx="44070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Flashcard Controller.js (Data Validation)</a:t>
            </a:r>
            <a:endParaRPr/>
          </a:p>
        </p:txBody>
      </p:sp>
      <p:pic>
        <p:nvPicPr>
          <p:cNvPr id="1994" name="Google Shape;1994;p50" title="Screenshot 2025-05-05 2300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075" y="1327283"/>
            <a:ext cx="4767786" cy="304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51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000" name="Google Shape;2000;p51"/>
          <p:cNvSpPr txBox="1"/>
          <p:nvPr>
            <p:ph type="title"/>
          </p:nvPr>
        </p:nvSpPr>
        <p:spPr>
          <a:xfrm>
            <a:off x="2368500" y="108575"/>
            <a:ext cx="44070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Takeaways</a:t>
            </a:r>
            <a:endParaRPr/>
          </a:p>
        </p:txBody>
      </p:sp>
      <p:sp>
        <p:nvSpPr>
          <p:cNvPr id="2001" name="Google Shape;2001;p51"/>
          <p:cNvSpPr txBox="1"/>
          <p:nvPr/>
        </p:nvSpPr>
        <p:spPr>
          <a:xfrm>
            <a:off x="1125850" y="856250"/>
            <a:ext cx="64581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Extracts Input Values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Pulls </a:t>
            </a:r>
            <a:r>
              <a:rPr lang="en" sz="11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1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from the request body.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Checks for Missing or Invalid Data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Verifies </a:t>
            </a:r>
            <a:r>
              <a:rPr lang="en" sz="11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1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are non-empty strings.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If invalid, adds appropriate error messages to the </a:t>
            </a:r>
            <a:r>
              <a:rPr lang="en" sz="11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errors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object.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Renders Form with Errors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If validation fails, re-renders the </a:t>
            </a:r>
            <a:r>
              <a:rPr lang="en" sz="11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add.ejs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page with: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Error messages.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Pre-filled values (so the user doesn’t lose their input).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Continues to Add Flashcard if Valid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If there are no errors, the flashcard is inserted into the database.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Handles Unexpected Errors Gracefully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If a server/database error occurs, a generic error message is shown on the form.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type="title"/>
          </p:nvPr>
        </p:nvSpPr>
        <p:spPr>
          <a:xfrm>
            <a:off x="1845604" y="300225"/>
            <a:ext cx="545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Presentation</a:t>
            </a:r>
            <a:endParaRPr/>
          </a:p>
        </p:txBody>
      </p:sp>
      <p:sp>
        <p:nvSpPr>
          <p:cNvPr id="1887" name="Google Shape;1887;p34"/>
          <p:cNvSpPr txBox="1"/>
          <p:nvPr>
            <p:ph idx="1" type="body"/>
          </p:nvPr>
        </p:nvSpPr>
        <p:spPr>
          <a:xfrm>
            <a:off x="723900" y="1133100"/>
            <a:ext cx="7705500" cy="3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Here’s what you’ll find in this </a:t>
            </a:r>
            <a:r>
              <a:rPr lang="en" sz="19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Presentation:</a:t>
            </a:r>
            <a:endParaRPr sz="1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900"/>
              <a:buAutoNum type="arabicPeriod"/>
            </a:pPr>
            <a:r>
              <a:rPr lang="en" sz="1900"/>
              <a:t>Project overview - Description, tech stack, and purpose of the application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900"/>
              <a:buAutoNum type="arabicPeriod"/>
            </a:pPr>
            <a:r>
              <a:rPr lang="en" sz="1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</a:t>
            </a:r>
            <a:r>
              <a:rPr lang="en" sz="1900"/>
              <a:t>pplication Entry Point</a:t>
            </a:r>
            <a:endParaRPr sz="1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900"/>
              <a:buAutoNum type="arabicPeriod"/>
            </a:pPr>
            <a:r>
              <a:rPr lang="en" sz="1900"/>
              <a:t>Database Configuration</a:t>
            </a:r>
            <a:r>
              <a:rPr lang="en" sz="1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900"/>
              <a:buAutoNum type="arabicPeriod"/>
            </a:pPr>
            <a:r>
              <a:rPr lang="en" sz="1900"/>
              <a:t>Flashcard Data Model</a:t>
            </a:r>
            <a:endParaRPr sz="1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900"/>
              <a:buAutoNum type="arabicPeriod"/>
            </a:pPr>
            <a:r>
              <a:rPr lang="en" sz="19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Business Logic</a:t>
            </a:r>
            <a:endParaRPr sz="19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Barlow Semi Condensed Medium"/>
              <a:buAutoNum type="arabicPeriod"/>
            </a:pPr>
            <a:r>
              <a:rPr lang="en" sz="190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Data Validation</a:t>
            </a:r>
            <a:endParaRPr sz="190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900"/>
              <a:buAutoNum type="arabicPeriod"/>
            </a:pPr>
            <a:r>
              <a:rPr lang="en" sz="1900"/>
              <a:t>Routing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User Interface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Flexbox Grid style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52"/>
          <p:cNvSpPr txBox="1"/>
          <p:nvPr>
            <p:ph type="title"/>
          </p:nvPr>
        </p:nvSpPr>
        <p:spPr>
          <a:xfrm>
            <a:off x="2640150" y="2497825"/>
            <a:ext cx="36309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Routing</a:t>
            </a:r>
            <a:endParaRPr sz="4700"/>
          </a:p>
        </p:txBody>
      </p:sp>
      <p:sp>
        <p:nvSpPr>
          <p:cNvPr id="2007" name="Google Shape;2007;p52"/>
          <p:cNvSpPr txBox="1"/>
          <p:nvPr>
            <p:ph idx="2" type="title"/>
          </p:nvPr>
        </p:nvSpPr>
        <p:spPr>
          <a:xfrm>
            <a:off x="2971800" y="114223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53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013" name="Google Shape;2013;p53"/>
          <p:cNvSpPr txBox="1"/>
          <p:nvPr>
            <p:ph type="title"/>
          </p:nvPr>
        </p:nvSpPr>
        <p:spPr>
          <a:xfrm>
            <a:off x="2368475" y="241925"/>
            <a:ext cx="44070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Routes.js </a:t>
            </a:r>
            <a:endParaRPr/>
          </a:p>
        </p:txBody>
      </p:sp>
      <p:pic>
        <p:nvPicPr>
          <p:cNvPr id="2014" name="Google Shape;2014;p53" title="Screenshot 2025-05-05 23042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875" y="1342025"/>
            <a:ext cx="3734424" cy="3521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54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020" name="Google Shape;2020;p54"/>
          <p:cNvSpPr txBox="1"/>
          <p:nvPr>
            <p:ph type="title"/>
          </p:nvPr>
        </p:nvSpPr>
        <p:spPr>
          <a:xfrm>
            <a:off x="2368500" y="108575"/>
            <a:ext cx="44070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Takeaways</a:t>
            </a:r>
            <a:endParaRPr/>
          </a:p>
        </p:txBody>
      </p:sp>
      <p:sp>
        <p:nvSpPr>
          <p:cNvPr id="2021" name="Google Shape;2021;p54"/>
          <p:cNvSpPr txBox="1"/>
          <p:nvPr/>
        </p:nvSpPr>
        <p:spPr>
          <a:xfrm>
            <a:off x="1125850" y="856250"/>
            <a:ext cx="64581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Route Definitions: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The file defines several routes 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express.Router()</a:t>
            </a:r>
            <a:r>
              <a:rPr lang="en" sz="1100"/>
              <a:t> to manage flashcards.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Default Route for Add Flashcard Page: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100"/>
              <a:t> route for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1100"/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/add</a:t>
            </a:r>
            <a:r>
              <a:rPr lang="en" sz="1100"/>
              <a:t> leads to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getAddPage</a:t>
            </a:r>
            <a:r>
              <a:rPr lang="en" sz="1100"/>
              <a:t> controller, displaying the page to add a flashcard.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Add Flashcard: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en" sz="1100"/>
              <a:t> route for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/add</a:t>
            </a:r>
            <a:r>
              <a:rPr lang="en" sz="1100"/>
              <a:t> triggers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postAddFlashcard</a:t>
            </a:r>
            <a:r>
              <a:rPr lang="en" sz="1100"/>
              <a:t> controller, handling the submission of a new flashcard.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Manage Flashcards: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100"/>
              <a:t> route for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/manage</a:t>
            </a:r>
            <a:r>
              <a:rPr lang="en" sz="1100"/>
              <a:t> displays the page to manage flashcards, while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en" sz="1100"/>
              <a:t> routes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/update/:id</a:t>
            </a:r>
            <a:r>
              <a:rPr lang="en" sz="1100"/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/delete/:id</a:t>
            </a:r>
            <a:r>
              <a:rPr lang="en" sz="1100"/>
              <a:t> allow for updating and deleting individual flashcards.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Manage All Flashcards: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/manageall</a:t>
            </a:r>
            <a:r>
              <a:rPr lang="en" sz="1100"/>
              <a:t> route displays a page for managing all flashcards, and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en" sz="1100"/>
              <a:t> route for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/manageall/update</a:t>
            </a:r>
            <a:r>
              <a:rPr lang="en" sz="1100"/>
              <a:t> is used for batch updating flashcards.</a:t>
            </a:r>
            <a:br>
              <a:rPr lang="en" sz="1100"/>
            </a:b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55"/>
          <p:cNvSpPr txBox="1"/>
          <p:nvPr>
            <p:ph type="title"/>
          </p:nvPr>
        </p:nvSpPr>
        <p:spPr>
          <a:xfrm>
            <a:off x="2640150" y="2497825"/>
            <a:ext cx="36309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User Interface</a:t>
            </a:r>
            <a:endParaRPr sz="4700"/>
          </a:p>
        </p:txBody>
      </p:sp>
      <p:sp>
        <p:nvSpPr>
          <p:cNvPr id="2027" name="Google Shape;2027;p55"/>
          <p:cNvSpPr txBox="1"/>
          <p:nvPr>
            <p:ph idx="2" type="title"/>
          </p:nvPr>
        </p:nvSpPr>
        <p:spPr>
          <a:xfrm>
            <a:off x="2971800" y="114223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56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033" name="Google Shape;2033;p56"/>
          <p:cNvSpPr txBox="1"/>
          <p:nvPr>
            <p:ph type="title"/>
          </p:nvPr>
        </p:nvSpPr>
        <p:spPr>
          <a:xfrm>
            <a:off x="2368475" y="241925"/>
            <a:ext cx="44070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EJS FILES</a:t>
            </a:r>
            <a:endParaRPr/>
          </a:p>
        </p:txBody>
      </p:sp>
      <p:pic>
        <p:nvPicPr>
          <p:cNvPr id="2034" name="Google Shape;2034;p56" title="Screenshot 2025-05-05 2307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049408"/>
            <a:ext cx="5635151" cy="304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57"/>
          <p:cNvSpPr txBox="1"/>
          <p:nvPr>
            <p:ph type="title"/>
          </p:nvPr>
        </p:nvSpPr>
        <p:spPr>
          <a:xfrm>
            <a:off x="2640150" y="2745475"/>
            <a:ext cx="36309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GRID and </a:t>
            </a:r>
            <a:r>
              <a:rPr lang="en" sz="4700"/>
              <a:t>FLEXBOX</a:t>
            </a:r>
            <a:endParaRPr sz="4700"/>
          </a:p>
        </p:txBody>
      </p:sp>
      <p:sp>
        <p:nvSpPr>
          <p:cNvPr id="2040" name="Google Shape;2040;p57"/>
          <p:cNvSpPr txBox="1"/>
          <p:nvPr>
            <p:ph idx="2" type="title"/>
          </p:nvPr>
        </p:nvSpPr>
        <p:spPr>
          <a:xfrm>
            <a:off x="2971800" y="114223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58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046" name="Google Shape;2046;p58"/>
          <p:cNvSpPr txBox="1"/>
          <p:nvPr>
            <p:ph type="title"/>
          </p:nvPr>
        </p:nvSpPr>
        <p:spPr>
          <a:xfrm>
            <a:off x="2368475" y="241925"/>
            <a:ext cx="44070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File</a:t>
            </a:r>
            <a:endParaRPr/>
          </a:p>
        </p:txBody>
      </p:sp>
      <p:pic>
        <p:nvPicPr>
          <p:cNvPr id="2047" name="Google Shape;2047;p58" title="Screenshot 2025-05-05 2312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50" y="1473608"/>
            <a:ext cx="4227390" cy="304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59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053" name="Google Shape;2053;p59"/>
          <p:cNvSpPr txBox="1"/>
          <p:nvPr>
            <p:ph type="title"/>
          </p:nvPr>
        </p:nvSpPr>
        <p:spPr>
          <a:xfrm>
            <a:off x="2368500" y="108575"/>
            <a:ext cx="44070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Takeaways</a:t>
            </a:r>
            <a:endParaRPr/>
          </a:p>
        </p:txBody>
      </p:sp>
      <p:sp>
        <p:nvSpPr>
          <p:cNvPr id="2054" name="Google Shape;2054;p59"/>
          <p:cNvSpPr txBox="1"/>
          <p:nvPr/>
        </p:nvSpPr>
        <p:spPr>
          <a:xfrm>
            <a:off x="1125850" y="856250"/>
            <a:ext cx="64581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</a:t>
            </a:r>
            <a:endParaRPr b="1" sz="8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●"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How used:</a:t>
            </a:r>
            <a:b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display: flex; justify-content: center; align-items: center; flex-direction: column;</a:t>
            </a:r>
            <a:endParaRPr sz="8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Why used:</a:t>
            </a:r>
            <a:b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To vertically and horizontally center the entire page content and stack it in a column layout.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.card-inner</a:t>
            </a: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.front</a:t>
            </a: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.back</a:t>
            </a:r>
            <a:endParaRPr b="1" sz="8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●"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How used:</a:t>
            </a:r>
            <a:b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display: flex; align-items: center; justify-content: center;</a:t>
            </a:r>
            <a:endParaRPr sz="8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Why used:</a:t>
            </a:r>
            <a:b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To center the flashcard content (both front and back) in the middle of each card.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</a:t>
            </a:r>
            <a:endParaRPr b="1" sz="8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●"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How used:</a:t>
            </a:r>
            <a:b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display: grid; grid-template-columns: repeat(auto-fit, minmax(120px, auto)); gap: 16px;</a:t>
            </a:r>
            <a:endParaRPr sz="8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Why used:</a:t>
            </a:r>
            <a:b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To create a responsive navigation bar where links automatically wrap and resize based on screen width.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.flashcard-stack</a:t>
            </a:r>
            <a:endParaRPr b="1" sz="8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●"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How used:</a:t>
            </a:r>
            <a:b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display: grid; place-items: center;</a:t>
            </a:r>
            <a:endParaRPr sz="8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Why used:</a:t>
            </a:r>
            <a:b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To center the flashcard within the stack container both vertically and horizontally using concise grid utility.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35"/>
          <p:cNvSpPr txBox="1"/>
          <p:nvPr>
            <p:ph type="title"/>
          </p:nvPr>
        </p:nvSpPr>
        <p:spPr>
          <a:xfrm>
            <a:off x="2971800" y="24216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Project Overview</a:t>
            </a:r>
            <a:endParaRPr sz="4700"/>
          </a:p>
        </p:txBody>
      </p:sp>
      <p:sp>
        <p:nvSpPr>
          <p:cNvPr id="1893" name="Google Shape;1893;p35"/>
          <p:cNvSpPr txBox="1"/>
          <p:nvPr>
            <p:ph idx="2" type="title"/>
          </p:nvPr>
        </p:nvSpPr>
        <p:spPr>
          <a:xfrm>
            <a:off x="2971800" y="8564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36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899" name="Google Shape;1899;p36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Flash Card Web App</a:t>
            </a:r>
            <a:endParaRPr/>
          </a:p>
        </p:txBody>
      </p:sp>
      <p:sp>
        <p:nvSpPr>
          <p:cNvPr id="1900" name="Google Shape;1900;p36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Flashcard Management Web App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built with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Node.js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Postgresql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can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flashcards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EJS for templating and includes a basic GUI via HTML/CSS.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1" name="Google Shape;1901;p36" title="unnam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388" y="304725"/>
            <a:ext cx="2173224" cy="217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37"/>
          <p:cNvSpPr txBox="1"/>
          <p:nvPr>
            <p:ph type="title"/>
          </p:nvPr>
        </p:nvSpPr>
        <p:spPr>
          <a:xfrm>
            <a:off x="2971800" y="24216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Entry Point</a:t>
            </a:r>
            <a:endParaRPr sz="4700"/>
          </a:p>
        </p:txBody>
      </p:sp>
      <p:sp>
        <p:nvSpPr>
          <p:cNvPr id="1907" name="Google Shape;1907;p37"/>
          <p:cNvSpPr txBox="1"/>
          <p:nvPr>
            <p:ph idx="2" type="title"/>
          </p:nvPr>
        </p:nvSpPr>
        <p:spPr>
          <a:xfrm>
            <a:off x="2971800" y="8564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38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13" name="Google Shape;1913;p38"/>
          <p:cNvSpPr txBox="1"/>
          <p:nvPr>
            <p:ph type="title"/>
          </p:nvPr>
        </p:nvSpPr>
        <p:spPr>
          <a:xfrm>
            <a:off x="2368500" y="165725"/>
            <a:ext cx="44070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APP.js</a:t>
            </a:r>
            <a:endParaRPr/>
          </a:p>
        </p:txBody>
      </p:sp>
      <p:pic>
        <p:nvPicPr>
          <p:cNvPr id="1914" name="Google Shape;1914;p38" title="Screenshot 2025-05-05 2230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841" y="1008650"/>
            <a:ext cx="5616278" cy="32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39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20" name="Google Shape;1920;p39"/>
          <p:cNvSpPr txBox="1"/>
          <p:nvPr>
            <p:ph type="title"/>
          </p:nvPr>
        </p:nvSpPr>
        <p:spPr>
          <a:xfrm>
            <a:off x="2368500" y="108575"/>
            <a:ext cx="44070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Takeaways</a:t>
            </a:r>
            <a:endParaRPr/>
          </a:p>
        </p:txBody>
      </p:sp>
      <p:sp>
        <p:nvSpPr>
          <p:cNvPr id="1921" name="Google Shape;1921;p39"/>
          <p:cNvSpPr txBox="1"/>
          <p:nvPr/>
        </p:nvSpPr>
        <p:spPr>
          <a:xfrm>
            <a:off x="1163950" y="560975"/>
            <a:ext cx="64581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Times New Roman"/>
              <a:buChar char="●"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Importing Required Modules</a:t>
            </a:r>
            <a:b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: Web framework.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: For resolving file paths.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flashcardRoutes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: Custom route handler module.</a:t>
            </a:r>
            <a:b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Char char="●"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Creating the Express App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Char char="○"/>
            </a:pP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app = express();</a:t>
            </a:r>
            <a:b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9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Char char="●"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Middleware for Form Data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app.use(express.urlencoded({ extended: true }));</a:t>
            </a:r>
            <a:b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 Parses URL-encoded data from forms.</a:t>
            </a:r>
            <a:b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Char char="●"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Serving Static Files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app.use(express.static(path.join(process.cwd(), 'public')));</a:t>
            </a:r>
            <a:b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 Serves files from the </a:t>
            </a: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 directory (e.g., CSS, images).</a:t>
            </a:r>
            <a:b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Char char="●"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View Engine Configuration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app.set('view engine', 'ejs');</a:t>
            </a:r>
            <a:b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 Uses EJS as the templating engine.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app.set('views', path.join(process.cwd(), 'views'));</a:t>
            </a:r>
            <a:b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 Sets the directory for EJS views.</a:t>
            </a:r>
            <a:b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Char char="●"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Routing Setup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app.use('/', flashcardRoutes);</a:t>
            </a:r>
            <a:b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 All base routes are handled through the flashcard routes module.</a:t>
            </a:r>
            <a:b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Char char="●"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Server Initialization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PORT = process.env.PORT || 7000;</a:t>
            </a:r>
            <a:b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 Sets the server port, using </a:t>
            </a: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.env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 or default </a:t>
            </a: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7000</a:t>
            </a: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app.listen(...)</a:t>
            </a:r>
            <a:br>
              <a:rPr lang="en" sz="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 Starts the server and logs the address.</a:t>
            </a:r>
            <a:b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40"/>
          <p:cNvSpPr txBox="1"/>
          <p:nvPr>
            <p:ph type="title"/>
          </p:nvPr>
        </p:nvSpPr>
        <p:spPr>
          <a:xfrm>
            <a:off x="2640150" y="2497825"/>
            <a:ext cx="36309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Database Configuration</a:t>
            </a:r>
            <a:endParaRPr sz="4700"/>
          </a:p>
        </p:txBody>
      </p:sp>
      <p:sp>
        <p:nvSpPr>
          <p:cNvPr id="1927" name="Google Shape;1927;p40"/>
          <p:cNvSpPr txBox="1"/>
          <p:nvPr>
            <p:ph idx="2" type="title"/>
          </p:nvPr>
        </p:nvSpPr>
        <p:spPr>
          <a:xfrm>
            <a:off x="2971800" y="8564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41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33" name="Google Shape;1933;p41"/>
          <p:cNvSpPr txBox="1"/>
          <p:nvPr>
            <p:ph type="title"/>
          </p:nvPr>
        </p:nvSpPr>
        <p:spPr>
          <a:xfrm>
            <a:off x="2368500" y="165725"/>
            <a:ext cx="44070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DB.js </a:t>
            </a:r>
            <a:endParaRPr/>
          </a:p>
        </p:txBody>
      </p:sp>
      <p:pic>
        <p:nvPicPr>
          <p:cNvPr id="1934" name="Google Shape;1934;p41" title="Screenshot 2025-05-05 2241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800" y="865775"/>
            <a:ext cx="3878875" cy="40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