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D5CA3F-5A32-4D2C-B1C4-6497C6724676}" v="11" dt="2025-04-10T04:47:39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22" d="100"/>
          <a:sy n="22" d="100"/>
        </p:scale>
        <p:origin x="2244" y="13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Holtrop" userId="7c610102d569593a" providerId="LiveId" clId="{27D5CA3F-5A32-4D2C-B1C4-6497C6724676}"/>
    <pc:docChg chg="undo custSel modSld">
      <pc:chgData name="Erik Holtrop" userId="7c610102d569593a" providerId="LiveId" clId="{27D5CA3F-5A32-4D2C-B1C4-6497C6724676}" dt="2025-04-10T04:56:41.086" v="1596" actId="20577"/>
      <pc:docMkLst>
        <pc:docMk/>
      </pc:docMkLst>
      <pc:sldChg chg="addSp delSp modSp mod">
        <pc:chgData name="Erik Holtrop" userId="7c610102d569593a" providerId="LiveId" clId="{27D5CA3F-5A32-4D2C-B1C4-6497C6724676}" dt="2025-04-10T04:56:41.086" v="1596" actId="20577"/>
        <pc:sldMkLst>
          <pc:docMk/>
          <pc:sldMk cId="0" sldId="256"/>
        </pc:sldMkLst>
        <pc:spChg chg="mod">
          <ac:chgData name="Erik Holtrop" userId="7c610102d569593a" providerId="LiveId" clId="{27D5CA3F-5A32-4D2C-B1C4-6497C6724676}" dt="2025-04-10T04:07:13.300" v="802" actId="113"/>
          <ac:spMkLst>
            <pc:docMk/>
            <pc:sldMk cId="0" sldId="256"/>
            <ac:spMk id="2" creationId="{00000000-0000-0000-0000-000000000000}"/>
          </ac:spMkLst>
        </pc:spChg>
        <pc:spChg chg="mod">
          <ac:chgData name="Erik Holtrop" userId="7c610102d569593a" providerId="LiveId" clId="{27D5CA3F-5A32-4D2C-B1C4-6497C6724676}" dt="2025-04-09T00:07:05.031" v="601" actId="14100"/>
          <ac:spMkLst>
            <pc:docMk/>
            <pc:sldMk cId="0" sldId="256"/>
            <ac:spMk id="3" creationId="{02DB5755-5428-F4DC-1B93-8D7323161E59}"/>
          </ac:spMkLst>
        </pc:spChg>
        <pc:spChg chg="mod">
          <ac:chgData name="Erik Holtrop" userId="7c610102d569593a" providerId="LiveId" clId="{27D5CA3F-5A32-4D2C-B1C4-6497C6724676}" dt="2025-04-10T04:04:40.660" v="672" actId="1076"/>
          <ac:spMkLst>
            <pc:docMk/>
            <pc:sldMk cId="0" sldId="256"/>
            <ac:spMk id="4" creationId="{00000000-0000-0000-0000-000000000000}"/>
          </ac:spMkLst>
        </pc:spChg>
        <pc:spChg chg="add mod">
          <ac:chgData name="Erik Holtrop" userId="7c610102d569593a" providerId="LiveId" clId="{27D5CA3F-5A32-4D2C-B1C4-6497C6724676}" dt="2025-04-10T04:05:45.858" v="690" actId="1076"/>
          <ac:spMkLst>
            <pc:docMk/>
            <pc:sldMk cId="0" sldId="256"/>
            <ac:spMk id="7" creationId="{2EBE0644-00F1-85FB-08EB-6B4E1E51DB95}"/>
          </ac:spMkLst>
        </pc:spChg>
        <pc:spChg chg="del">
          <ac:chgData name="Erik Holtrop" userId="7c610102d569593a" providerId="LiveId" clId="{27D5CA3F-5A32-4D2C-B1C4-6497C6724676}" dt="2025-04-10T04:12:25.902" v="803" actId="478"/>
          <ac:spMkLst>
            <pc:docMk/>
            <pc:sldMk cId="0" sldId="256"/>
            <ac:spMk id="9" creationId="{00000000-0000-0000-0000-000000000000}"/>
          </ac:spMkLst>
        </pc:spChg>
        <pc:spChg chg="add mod">
          <ac:chgData name="Erik Holtrop" userId="7c610102d569593a" providerId="LiveId" clId="{27D5CA3F-5A32-4D2C-B1C4-6497C6724676}" dt="2025-04-09T00:06:47.247" v="597" actId="20577"/>
          <ac:spMkLst>
            <pc:docMk/>
            <pc:sldMk cId="0" sldId="256"/>
            <ac:spMk id="10" creationId="{5D176213-BCDD-D5D2-DC7F-9FF1FBD11938}"/>
          </ac:spMkLst>
        </pc:spChg>
        <pc:spChg chg="mod">
          <ac:chgData name="Erik Holtrop" userId="7c610102d569593a" providerId="LiveId" clId="{27D5CA3F-5A32-4D2C-B1C4-6497C6724676}" dt="2025-04-10T04:56:41.086" v="1596" actId="20577"/>
          <ac:spMkLst>
            <pc:docMk/>
            <pc:sldMk cId="0" sldId="256"/>
            <ac:spMk id="15" creationId="{00000000-0000-0000-0000-000000000000}"/>
          </ac:spMkLst>
        </pc:spChg>
        <pc:spChg chg="add mod">
          <ac:chgData name="Erik Holtrop" userId="7c610102d569593a" providerId="LiveId" clId="{27D5CA3F-5A32-4D2C-B1C4-6497C6724676}" dt="2025-04-10T04:47:39.393" v="1468" actId="164"/>
          <ac:spMkLst>
            <pc:docMk/>
            <pc:sldMk cId="0" sldId="256"/>
            <ac:spMk id="16" creationId="{EE719CD3-AC10-0ED8-9F33-E15613E70058}"/>
          </ac:spMkLst>
        </pc:spChg>
        <pc:spChg chg="mod">
          <ac:chgData name="Erik Holtrop" userId="7c610102d569593a" providerId="LiveId" clId="{27D5CA3F-5A32-4D2C-B1C4-6497C6724676}" dt="2025-04-08T23:43:16.512" v="544" actId="14100"/>
          <ac:spMkLst>
            <pc:docMk/>
            <pc:sldMk cId="0" sldId="256"/>
            <ac:spMk id="18" creationId="{00000000-0000-0000-0000-000000000000}"/>
          </ac:spMkLst>
        </pc:spChg>
        <pc:spChg chg="mod">
          <ac:chgData name="Erik Holtrop" userId="7c610102d569593a" providerId="LiveId" clId="{27D5CA3F-5A32-4D2C-B1C4-6497C6724676}" dt="2025-04-10T04:54:32.274" v="1498" actId="404"/>
          <ac:spMkLst>
            <pc:docMk/>
            <pc:sldMk cId="0" sldId="256"/>
            <ac:spMk id="26" creationId="{00000000-0000-0000-0000-000000000000}"/>
          </ac:spMkLst>
        </pc:spChg>
        <pc:spChg chg="mod">
          <ac:chgData name="Erik Holtrop" userId="7c610102d569593a" providerId="LiveId" clId="{27D5CA3F-5A32-4D2C-B1C4-6497C6724676}" dt="2025-04-10T04:14:59.426" v="1075" actId="20577"/>
          <ac:spMkLst>
            <pc:docMk/>
            <pc:sldMk cId="0" sldId="256"/>
            <ac:spMk id="29" creationId="{00000000-0000-0000-0000-000000000000}"/>
          </ac:spMkLst>
        </pc:spChg>
        <pc:grpChg chg="add mod">
          <ac:chgData name="Erik Holtrop" userId="7c610102d569593a" providerId="LiveId" clId="{27D5CA3F-5A32-4D2C-B1C4-6497C6724676}" dt="2025-04-09T00:07:09.041" v="602" actId="1076"/>
          <ac:grpSpMkLst>
            <pc:docMk/>
            <pc:sldMk cId="0" sldId="256"/>
            <ac:grpSpMk id="11" creationId="{87FAFD28-D657-131E-B7D1-05D234CD0704}"/>
          </ac:grpSpMkLst>
        </pc:grpChg>
        <pc:grpChg chg="add mod">
          <ac:chgData name="Erik Holtrop" userId="7c610102d569593a" providerId="LiveId" clId="{27D5CA3F-5A32-4D2C-B1C4-6497C6724676}" dt="2025-04-10T04:47:44.034" v="1469" actId="1076"/>
          <ac:grpSpMkLst>
            <pc:docMk/>
            <pc:sldMk cId="0" sldId="256"/>
            <ac:grpSpMk id="17" creationId="{F12239C3-E2C0-3B3F-B5D6-BECBC972B9A6}"/>
          </ac:grpSpMkLst>
        </pc:grpChg>
        <pc:picChg chg="add mod ord">
          <ac:chgData name="Erik Holtrop" userId="7c610102d569593a" providerId="LiveId" clId="{27D5CA3F-5A32-4D2C-B1C4-6497C6724676}" dt="2025-04-10T04:05:53.233" v="693" actId="1076"/>
          <ac:picMkLst>
            <pc:docMk/>
            <pc:sldMk cId="0" sldId="256"/>
            <ac:picMk id="6" creationId="{014A886D-B23C-1390-D36E-E892DA43033C}"/>
          </ac:picMkLst>
        </pc:picChg>
        <pc:picChg chg="add mod">
          <ac:chgData name="Erik Holtrop" userId="7c610102d569593a" providerId="LiveId" clId="{27D5CA3F-5A32-4D2C-B1C4-6497C6724676}" dt="2025-04-09T00:06:19.390" v="550" actId="164"/>
          <ac:picMkLst>
            <pc:docMk/>
            <pc:sldMk cId="0" sldId="256"/>
            <ac:picMk id="8" creationId="{3C19D4BF-49EF-D168-48DA-508F675C00B2}"/>
          </ac:picMkLst>
        </pc:picChg>
        <pc:picChg chg="add mod">
          <ac:chgData name="Erik Holtrop" userId="7c610102d569593a" providerId="LiveId" clId="{27D5CA3F-5A32-4D2C-B1C4-6497C6724676}" dt="2025-04-10T04:12:56.815" v="812" actId="1076"/>
          <ac:picMkLst>
            <pc:docMk/>
            <pc:sldMk cId="0" sldId="256"/>
            <ac:picMk id="12" creationId="{51DB831C-753A-9319-E2CC-C5D393B53C74}"/>
          </ac:picMkLst>
        </pc:picChg>
        <pc:picChg chg="add mod">
          <ac:chgData name="Erik Holtrop" userId="7c610102d569593a" providerId="LiveId" clId="{27D5CA3F-5A32-4D2C-B1C4-6497C6724676}" dt="2025-04-10T04:47:39.393" v="1468" actId="164"/>
          <ac:picMkLst>
            <pc:docMk/>
            <pc:sldMk cId="0" sldId="256"/>
            <ac:picMk id="14" creationId="{D1274EC5-F5C6-41D6-C4C4-6E8AD4C3043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85800"/>
            <a:ext cx="43891200" cy="4800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7"/>
          <p:cNvSpPr>
            <a:spLocks noGrp="1"/>
          </p:cNvSpPr>
          <p:nvPr userDrawn="1">
            <p:ph sz="quarter" idx="10"/>
          </p:nvPr>
        </p:nvSpPr>
        <p:spPr>
          <a:xfrm>
            <a:off x="29413200" y="30861000"/>
            <a:ext cx="13844016" cy="1219200"/>
          </a:xfrm>
          <a:prstGeom prst="rect">
            <a:avLst/>
          </a:prstGeom>
          <a:ln>
            <a:noFill/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algn="ctr">
              <a:buNone/>
            </a:pPr>
            <a:r>
              <a:rPr lang="en-US" sz="5200"/>
              <a:t>Click to edit Master text styles</a:t>
            </a:r>
          </a:p>
        </p:txBody>
      </p:sp>
      <p:sp>
        <p:nvSpPr>
          <p:cNvPr id="17" name="Content Placeholder 9"/>
          <p:cNvSpPr>
            <a:spLocks noGrp="1"/>
          </p:cNvSpPr>
          <p:nvPr userDrawn="1">
            <p:ph sz="quarter" idx="11"/>
          </p:nvPr>
        </p:nvSpPr>
        <p:spPr>
          <a:xfrm>
            <a:off x="29413200" y="5471160"/>
            <a:ext cx="13844016" cy="16550640"/>
          </a:xfrm>
          <a:prstGeom prst="rect">
            <a:avLst/>
          </a:prstGeom>
          <a:ln>
            <a:noFill/>
            <a:prstDash val="sysDot"/>
          </a:ln>
        </p:spPr>
        <p:txBody>
          <a:bodyPr/>
          <a:lstStyle>
            <a:lvl1pPr algn="ctr">
              <a:buNone/>
              <a:defRPr sz="6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Content Placeholder 7"/>
          <p:cNvSpPr>
            <a:spLocks noGrp="1"/>
          </p:cNvSpPr>
          <p:nvPr userDrawn="1">
            <p:ph sz="quarter" idx="12"/>
          </p:nvPr>
        </p:nvSpPr>
        <p:spPr>
          <a:xfrm>
            <a:off x="29413200" y="27432000"/>
            <a:ext cx="13844016" cy="3200400"/>
          </a:xfrm>
          <a:prstGeom prst="rect">
            <a:avLst/>
          </a:prstGeom>
          <a:ln>
            <a:noFill/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algn="ctr">
              <a:buNone/>
            </a:pPr>
            <a:r>
              <a:rPr lang="en-US" sz="5200"/>
              <a:t>Click to edit Master text styles</a:t>
            </a:r>
          </a:p>
        </p:txBody>
      </p:sp>
      <p:sp>
        <p:nvSpPr>
          <p:cNvPr id="21" name="Content Placeholder 7"/>
          <p:cNvSpPr>
            <a:spLocks noGrp="1"/>
          </p:cNvSpPr>
          <p:nvPr userDrawn="1">
            <p:ph sz="quarter" idx="13"/>
          </p:nvPr>
        </p:nvSpPr>
        <p:spPr>
          <a:xfrm>
            <a:off x="29413200" y="22326600"/>
            <a:ext cx="13844016" cy="4873752"/>
          </a:xfrm>
          <a:prstGeom prst="rect">
            <a:avLst/>
          </a:prstGeom>
          <a:ln>
            <a:noFill/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algn="ctr">
              <a:buNone/>
            </a:pPr>
            <a:r>
              <a:rPr lang="en-US" sz="5200"/>
              <a:t>Click to edit Master text styles</a:t>
            </a:r>
          </a:p>
        </p:txBody>
      </p:sp>
      <p:sp>
        <p:nvSpPr>
          <p:cNvPr id="22" name="Content Placeholder 9"/>
          <p:cNvSpPr>
            <a:spLocks noGrp="1"/>
          </p:cNvSpPr>
          <p:nvPr userDrawn="1">
            <p:ph sz="quarter" idx="14"/>
          </p:nvPr>
        </p:nvSpPr>
        <p:spPr>
          <a:xfrm>
            <a:off x="15049500" y="5486400"/>
            <a:ext cx="13844016" cy="26773632"/>
          </a:xfrm>
          <a:prstGeom prst="rect">
            <a:avLst/>
          </a:prstGeom>
          <a:ln>
            <a:noFill/>
            <a:prstDash val="sysDot"/>
          </a:ln>
        </p:spPr>
        <p:txBody>
          <a:bodyPr/>
          <a:lstStyle>
            <a:lvl1pPr algn="ctr">
              <a:buNone/>
              <a:defRPr sz="6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9"/>
          <p:cNvSpPr>
            <a:spLocks noGrp="1"/>
          </p:cNvSpPr>
          <p:nvPr userDrawn="1">
            <p:ph sz="quarter" idx="15"/>
          </p:nvPr>
        </p:nvSpPr>
        <p:spPr>
          <a:xfrm>
            <a:off x="685800" y="5486400"/>
            <a:ext cx="13844016" cy="26773632"/>
          </a:xfrm>
          <a:prstGeom prst="rect">
            <a:avLst/>
          </a:prstGeom>
          <a:ln>
            <a:noFill/>
            <a:prstDash val="sysDot"/>
          </a:ln>
        </p:spPr>
        <p:txBody>
          <a:bodyPr/>
          <a:lstStyle>
            <a:lvl1pPr algn="ctr">
              <a:buNone/>
              <a:defRPr sz="6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2" name="Picture 11" descr="wsu_logo_transp_eecs.t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305" y="1030357"/>
            <a:ext cx="8951895" cy="38862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12115800"/>
            <a:ext cx="40614600" cy="102108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dirty="0"/>
              <a:t>Sr. Design Template for Poster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85800"/>
            <a:ext cx="43891200" cy="4800600"/>
          </a:xfrm>
        </p:spPr>
        <p:txBody>
          <a:bodyPr>
            <a:normAutofit/>
          </a:bodyPr>
          <a:lstStyle/>
          <a:p>
            <a:r>
              <a:rPr lang="en-US" sz="9600" dirty="0"/>
              <a:t>Mass Spectrometer Interface</a:t>
            </a:r>
            <a:br>
              <a:rPr lang="en-US" sz="9600" dirty="0"/>
            </a:br>
            <a:r>
              <a:rPr lang="en-US" sz="5500" dirty="0"/>
              <a:t>Sponsor: WSU School of Biology Cousins Lab</a:t>
            </a:r>
            <a:br>
              <a:rPr lang="en-US" sz="5500" dirty="0"/>
            </a:br>
            <a:r>
              <a:rPr lang="en-US" sz="5500" dirty="0"/>
              <a:t>Mentor: Dr. Asaph Cousins</a:t>
            </a:r>
            <a:br>
              <a:rPr lang="en-US" sz="5500" dirty="0"/>
            </a:br>
            <a:r>
              <a:rPr lang="en-US" sz="5500" b="1" dirty="0"/>
              <a:t>Erik Holtrop, Kyler Kupp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85800"/>
            <a:ext cx="43891200" cy="48006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438912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Content Placeholder 9"/>
          <p:cNvSpPr txBox="1">
            <a:spLocks/>
          </p:cNvSpPr>
          <p:nvPr/>
        </p:nvSpPr>
        <p:spPr>
          <a:xfrm>
            <a:off x="15049500" y="5257800"/>
            <a:ext cx="13844016" cy="10668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/>
          <a:lstStyle>
            <a:lvl1pPr algn="ctr">
              <a:buNone/>
              <a:defRPr/>
            </a:lvl1pPr>
          </a:lstStyle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tos" panose="020B0004020202020204" pitchFamily="34" charset="0"/>
            </a:endParaRP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ptos" panose="020B0004020202020204" pitchFamily="34" charset="0"/>
              </a:rPr>
              <a:t>Our Solution: A Powerful Python-based Graph Interface</a:t>
            </a:r>
          </a:p>
          <a:p>
            <a:pPr marL="1644650" marR="0" lvl="0" indent="-947738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ptos" panose="020B0004020202020204" pitchFamily="34" charset="0"/>
              </a:rPr>
              <a:t>Process data from CSV’s</a:t>
            </a:r>
          </a:p>
          <a:p>
            <a:pPr marL="1644650" marR="0" lvl="0" indent="-947738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6000" dirty="0">
                <a:latin typeface="Aptos" panose="020B0004020202020204" pitchFamily="34" charset="0"/>
              </a:rPr>
              <a:t>Extract relevant datapoints</a:t>
            </a:r>
          </a:p>
          <a:p>
            <a:pPr marL="1644650" marR="0" lvl="0" indent="-947738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6000" dirty="0">
                <a:latin typeface="Aptos" panose="020B0004020202020204" pitchFamily="34" charset="0"/>
              </a:rPr>
              <a:t>Calculate derived values</a:t>
            </a:r>
          </a:p>
          <a:p>
            <a:pPr marL="1644650" marR="0" lvl="0" indent="-947738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6000" dirty="0">
                <a:latin typeface="Aptos" panose="020B0004020202020204" pitchFamily="34" charset="0"/>
              </a:rPr>
              <a:t>Display data in one or more graphs</a:t>
            </a:r>
          </a:p>
          <a:p>
            <a:pPr marL="1644650" marR="0" lvl="0" indent="-947738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6000" dirty="0">
                <a:latin typeface="Aptos" panose="020B0004020202020204" pitchFamily="34" charset="0"/>
              </a:rPr>
              <a:t>Different versions for different situations</a:t>
            </a:r>
          </a:p>
          <a:p>
            <a:pPr marL="1644650" marR="0" lvl="0" indent="-947738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6000" dirty="0">
                <a:latin typeface="Aptos" panose="020B0004020202020204" pitchFamily="34" charset="0"/>
              </a:rPr>
              <a:t>Sample or </a:t>
            </a:r>
            <a:r>
              <a:rPr lang="en-US" sz="6000">
                <a:latin typeface="Aptos" panose="020B0004020202020204" pitchFamily="34" charset="0"/>
              </a:rPr>
              <a:t>complete exporting</a:t>
            </a:r>
            <a:endParaRPr lang="en-US" sz="6000" dirty="0">
              <a:latin typeface="Aptos" panose="020B0004020202020204" pitchFamily="34" charset="0"/>
            </a:endParaRPr>
          </a:p>
          <a:p>
            <a:pPr marL="1644650" marR="0" lvl="0" indent="-947738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6000" dirty="0">
              <a:latin typeface="Aptos" panose="020B0004020202020204" pitchFamily="34" charset="0"/>
            </a:endParaRPr>
          </a:p>
          <a:p>
            <a:pPr marL="1644650" marR="0" lvl="0" indent="-947738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6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tos" panose="020B0004020202020204" pitchFamily="34" charset="0"/>
            </a:endParaRPr>
          </a:p>
        </p:txBody>
      </p:sp>
      <p:sp>
        <p:nvSpPr>
          <p:cNvPr id="18" name="Content Placeholder 9"/>
          <p:cNvSpPr txBox="1">
            <a:spLocks/>
          </p:cNvSpPr>
          <p:nvPr/>
        </p:nvSpPr>
        <p:spPr>
          <a:xfrm>
            <a:off x="685800" y="5257801"/>
            <a:ext cx="13844016" cy="88391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anchor="ctr" anchorCtr="0"/>
          <a:lstStyle>
            <a:lvl1pPr algn="ctr">
              <a:buNone/>
              <a:defRPr/>
            </a:lvl1pPr>
          </a:lstStyle>
          <a:p>
            <a:pPr marL="1645920" indent="-1645920">
              <a:spcBef>
                <a:spcPct val="20000"/>
              </a:spcBef>
              <a:defRPr/>
            </a:pPr>
            <a:r>
              <a:rPr lang="en-US" sz="6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Abstract</a:t>
            </a:r>
            <a:r>
              <a:rPr lang="en-US" sz="6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</a:t>
            </a:r>
          </a:p>
          <a:p>
            <a:pPr marL="1644650" indent="-968375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6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Process and </a:t>
            </a:r>
            <a:r>
              <a:rPr lang="en-US" sz="6000" kern="100" dirty="0"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graph </a:t>
            </a:r>
            <a:r>
              <a:rPr lang="en-US" sz="6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mass spectrometer data </a:t>
            </a:r>
          </a:p>
          <a:p>
            <a:pPr marL="1644650" indent="-968375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6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Develop a modular system for different data perspectives and transformations. </a:t>
            </a:r>
          </a:p>
          <a:p>
            <a:pPr marL="1644650" indent="-968375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6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Efficient data processing, structured storage, and intuitive visualization. </a:t>
            </a:r>
            <a:endParaRPr lang="en-US" sz="6000" kern="100" dirty="0">
              <a:effectLst/>
              <a:latin typeface="Calibri" panose="020F0502020204030204" pitchFamily="34" charset="0"/>
              <a:ea typeface="Yu Mincho" panose="020B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6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29422725" y="30861000"/>
            <a:ext cx="13844016" cy="1219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algn="ctr">
              <a:buNone/>
            </a:pPr>
            <a:r>
              <a:rPr lang="en-US" sz="6000" b="1" dirty="0"/>
              <a:t>Team Linnaea Borealis</a:t>
            </a:r>
          </a:p>
        </p:txBody>
      </p:sp>
      <p:sp>
        <p:nvSpPr>
          <p:cNvPr id="27" name="Content Placeholder 9"/>
          <p:cNvSpPr>
            <a:spLocks noGrp="1"/>
          </p:cNvSpPr>
          <p:nvPr>
            <p:ph sz="quarter" idx="4294967295"/>
          </p:nvPr>
        </p:nvSpPr>
        <p:spPr>
          <a:xfrm>
            <a:off x="29422725" y="5257800"/>
            <a:ext cx="13844016" cy="16840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/>
          <a:lstStyle>
            <a:lvl1pPr algn="ctr">
              <a:buNone/>
              <a:defRPr sz="6000">
                <a:latin typeface="+mj-lt"/>
              </a:defRPr>
            </a:lvl1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Body</a:t>
            </a:r>
          </a:p>
          <a:p>
            <a:pPr lvl="0"/>
            <a:endParaRPr lang="en-US" dirty="0"/>
          </a:p>
        </p:txBody>
      </p:sp>
      <p:sp>
        <p:nvSpPr>
          <p:cNvPr id="28" name="Content Placeholder 7"/>
          <p:cNvSpPr txBox="1">
            <a:spLocks/>
          </p:cNvSpPr>
          <p:nvPr/>
        </p:nvSpPr>
        <p:spPr>
          <a:xfrm>
            <a:off x="29422725" y="27432000"/>
            <a:ext cx="13844016" cy="3200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5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Acknowledgements</a:t>
            </a:r>
          </a:p>
        </p:txBody>
      </p:sp>
      <p:sp>
        <p:nvSpPr>
          <p:cNvPr id="29" name="Content Placeholder 7"/>
          <p:cNvSpPr txBox="1">
            <a:spLocks/>
          </p:cNvSpPr>
          <p:nvPr/>
        </p:nvSpPr>
        <p:spPr>
          <a:xfrm>
            <a:off x="29422725" y="22326600"/>
            <a:ext cx="13844016" cy="4876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5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Mass Spectrometer – An instrument used to identify the molecular composition of an object, liquid, or gas.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02DB5755-5428-F4DC-1B93-8D7323161E59}"/>
              </a:ext>
            </a:extLst>
          </p:cNvPr>
          <p:cNvSpPr txBox="1">
            <a:spLocks/>
          </p:cNvSpPr>
          <p:nvPr/>
        </p:nvSpPr>
        <p:spPr>
          <a:xfrm>
            <a:off x="685800" y="14356948"/>
            <a:ext cx="13844016" cy="796965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6600" b="1" dirty="0">
                <a:latin typeface="Aptos" panose="020B0004020202020204" pitchFamily="34" charset="0"/>
              </a:rPr>
              <a:t>Previous Solution: LabVIEW</a:t>
            </a:r>
          </a:p>
          <a:p>
            <a:pPr marL="1644650" indent="-947738">
              <a:spcBef>
                <a:spcPct val="20000"/>
              </a:spcBef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ptos" panose="020B0004020202020204" pitchFamily="34" charset="0"/>
              </a:rPr>
              <a:t>Unfamiliar for newer generation of researchers/developers</a:t>
            </a:r>
          </a:p>
          <a:p>
            <a:pPr marL="1644650" indent="-947738">
              <a:spcBef>
                <a:spcPct val="20000"/>
              </a:spcBef>
              <a:defRPr/>
            </a:pPr>
            <a:r>
              <a:rPr lang="en-US" sz="6000" dirty="0">
                <a:latin typeface="Aptos" panose="020B0004020202020204" pitchFamily="34" charset="0"/>
              </a:rPr>
              <a:t>Limited flexibility and extendibility</a:t>
            </a:r>
          </a:p>
          <a:p>
            <a:pPr marL="2308225" lvl="1" indent="-827088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6000" dirty="0">
                <a:latin typeface="Aptos" panose="020B0004020202020204" pitchFamily="34" charset="0"/>
              </a:rPr>
              <a:t>Git incompatibility</a:t>
            </a:r>
          </a:p>
          <a:p>
            <a:pPr marL="2308225" lvl="1" indent="-827088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6000" dirty="0">
                <a:latin typeface="Aptos" panose="020B0004020202020204" pitchFamily="34" charset="0"/>
              </a:rPr>
              <a:t>Poor cross-platform support</a:t>
            </a:r>
            <a:endParaRPr lang="en-US" sz="3600" dirty="0">
              <a:latin typeface="Aptos" panose="020B0004020202020204" pitchFamily="34" charset="0"/>
            </a:endParaRPr>
          </a:p>
          <a:p>
            <a:pPr marL="1644650" indent="-947738">
              <a:spcBef>
                <a:spcPct val="20000"/>
              </a:spcBef>
              <a:defRPr/>
            </a:pPr>
            <a:r>
              <a:rPr lang="en-US" sz="6000" dirty="0">
                <a:latin typeface="Aptos" panose="020B0004020202020204" pitchFamily="34" charset="0"/>
              </a:rPr>
              <a:t>Paid Licensing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AFD28-D657-131E-B7D1-05D234CD0704}"/>
              </a:ext>
            </a:extLst>
          </p:cNvPr>
          <p:cNvGrpSpPr/>
          <p:nvPr/>
        </p:nvGrpSpPr>
        <p:grpSpPr>
          <a:xfrm>
            <a:off x="1432152" y="22937105"/>
            <a:ext cx="12351312" cy="8989789"/>
            <a:chOff x="1432152" y="23321988"/>
            <a:chExt cx="12351312" cy="898978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C19D4BF-49EF-D168-48DA-508F675C0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2152" y="23321988"/>
              <a:ext cx="12351312" cy="776282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176213-BCDD-D5D2-DC7F-9FF1FBD11938}"/>
                </a:ext>
              </a:extLst>
            </p:cNvPr>
            <p:cNvSpPr txBox="1"/>
            <p:nvPr/>
          </p:nvSpPr>
          <p:spPr>
            <a:xfrm>
              <a:off x="1432152" y="31296114"/>
              <a:ext cx="123513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latin typeface="Aptos" panose="020B0004020202020204" pitchFamily="34" charset="0"/>
                </a:rPr>
                <a:t>Figure 1: LabVIEW Screenshot</a:t>
              </a:r>
              <a:endParaRPr lang="en-US" dirty="0">
                <a:latin typeface="Aptos" panose="020B0004020202020204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EBE0644-00F1-85FB-08EB-6B4E1E51DB95}"/>
              </a:ext>
            </a:extLst>
          </p:cNvPr>
          <p:cNvSpPr/>
          <p:nvPr/>
        </p:nvSpPr>
        <p:spPr>
          <a:xfrm>
            <a:off x="685800" y="849992"/>
            <a:ext cx="10058400" cy="3580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4A886D-B23C-1390-D36E-E892DA430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0" y="1774943"/>
            <a:ext cx="12633552" cy="2357457"/>
          </a:xfrm>
          <a:prstGeom prst="rect">
            <a:avLst/>
          </a:prstGeom>
        </p:spPr>
      </p:pic>
      <p:pic>
        <p:nvPicPr>
          <p:cNvPr id="12" name="image1.jpg">
            <a:extLst>
              <a:ext uri="{FF2B5EF4-FFF2-40B4-BE49-F238E27FC236}">
                <a16:creationId xmlns:a16="http://schemas.microsoft.com/office/drawing/2014/main" id="{51DB831C-753A-9319-E2CC-C5D393B53C74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38785800" y="992117"/>
            <a:ext cx="3219450" cy="3140283"/>
          </a:xfrm>
          <a:prstGeom prst="rect">
            <a:avLst/>
          </a:prstGeom>
          <a:ln/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F12239C3-E2C0-3B3F-B5D6-BECBC972B9A6}"/>
              </a:ext>
            </a:extLst>
          </p:cNvPr>
          <p:cNvGrpSpPr/>
          <p:nvPr/>
        </p:nvGrpSpPr>
        <p:grpSpPr>
          <a:xfrm>
            <a:off x="15023591" y="16459200"/>
            <a:ext cx="13844017" cy="8477483"/>
            <a:chOff x="15023591" y="14961525"/>
            <a:chExt cx="13844017" cy="847748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1274EC5-F5C6-41D6-C4C4-6E8AD4C30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023591" y="14961525"/>
              <a:ext cx="13844017" cy="736507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719CD3-AC10-0ED8-9F33-E15613E70058}"/>
                </a:ext>
              </a:extLst>
            </p:cNvPr>
            <p:cNvSpPr txBox="1"/>
            <p:nvPr/>
          </p:nvSpPr>
          <p:spPr>
            <a:xfrm>
              <a:off x="15410714" y="22423345"/>
              <a:ext cx="130697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latin typeface="Aptos" panose="020B0004020202020204" pitchFamily="34" charset="0"/>
                </a:rPr>
                <a:t>Figure 2: Interface Project Screenshot</a:t>
              </a:r>
              <a:endParaRPr lang="en-US" dirty="0">
                <a:latin typeface="Aptos" panose="020B0004020202020204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rDesignPosterTemplate_FI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SrDesignPosterTemplate_FINAL(1)</Template>
  <TotalTime>182</TotalTime>
  <Words>147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Calibri</vt:lpstr>
      <vt:lpstr>SrDesignPosterTemplate_FINAL</vt:lpstr>
      <vt:lpstr>Mass Spectrometer Interface Sponsor: WSU School of Biology Cousins Lab Mentor: Dr. Asaph Cousins Erik Holtrop, Kyler Kupp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Holtrop, Erik Metzger</dc:creator>
  <cp:lastModifiedBy>Holtrop, Erik Metzger</cp:lastModifiedBy>
  <cp:revision>1</cp:revision>
  <dcterms:created xsi:type="dcterms:W3CDTF">2025-04-07T18:22:32Z</dcterms:created>
  <dcterms:modified xsi:type="dcterms:W3CDTF">2025-04-10T04:56:43Z</dcterms:modified>
</cp:coreProperties>
</file>