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040749-6014-495D-9DD8-5C35BEFE95DE}">
  <a:tblStyle styleId="{7B040749-6014-495D-9DD8-5C35BEFE9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9d7e3e8bd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9d7e3e8bd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9d7e3e8bd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9d7e3e8bd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9d7e3e8b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9d7e3e8b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8ee868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8ee868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18ee868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18ee868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9d7e3e8b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9d7e3e8b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283b6e2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283b6e2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930ddfd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930ddfd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930ddf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930ddf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99d7e3e8b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99d7e3e8b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d7e3e8b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d7e3e8b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9d7e3e8bd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9d7e3e8b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4dc3994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4dc3994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9d7e3e8b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9d7e3e8b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4dc3994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4dc3994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9d7e3e8bd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9d7e3e8bd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9d7e3e8bd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9d7e3e8bd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9175"/>
            <a:ext cx="8520600" cy="22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Object Detection With </a:t>
            </a:r>
            <a:endParaRPr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FFFF"/>
                </a:solidFill>
              </a:rPr>
            </a:br>
            <a:r>
              <a:rPr lang="en">
                <a:solidFill>
                  <a:srgbClr val="00FFFF"/>
                </a:solidFill>
              </a:rPr>
              <a:t>        v5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</a:rPr>
              <a:t>Group C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Kyler Martinez, Ruben Gutierrez, </a:t>
            </a: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Austin Vinh Tran, Nelson Chong</a:t>
            </a:r>
            <a:endParaRPr sz="3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052" y="1389550"/>
            <a:ext cx="2070849" cy="10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The Pi - </a:t>
            </a:r>
            <a:r>
              <a:rPr lang="en">
                <a:solidFill>
                  <a:srgbClr val="00FFFF"/>
                </a:solidFill>
              </a:rPr>
              <a:t>Detection From Webcam: Cooling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77725" y="1173075"/>
            <a:ext cx="82191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cooling, the inference time had a much smaller range and once stabilized, the inference time was between 2.1 and 2.2 seconds.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power drawn by the Pi stabilized at 8.0W while it was classifying the images.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802" y="2680350"/>
            <a:ext cx="3348439" cy="21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75" y="2680349"/>
            <a:ext cx="3338332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The Pi - Evaluation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7725" y="1173075"/>
            <a:ext cx="54105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Raspberry Pi can run the YOLOv5 algorithm on images and a camera feed, but the performance is unacceptable for many </a:t>
            </a:r>
            <a:r>
              <a:rPr lang="en">
                <a:solidFill>
                  <a:schemeClr val="dk1"/>
                </a:solidFill>
              </a:rPr>
              <a:t>practical</a:t>
            </a:r>
            <a:r>
              <a:rPr lang="en">
                <a:solidFill>
                  <a:schemeClr val="dk1"/>
                </a:solidFill>
              </a:rPr>
              <a:t> applications.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lang="en">
                <a:solidFill>
                  <a:schemeClr val="dk1"/>
                </a:solidFill>
              </a:rPr>
              <a:t>working</a:t>
            </a:r>
            <a:r>
              <a:rPr lang="en">
                <a:solidFill>
                  <a:schemeClr val="dk1"/>
                </a:solidFill>
              </a:rPr>
              <a:t> with smaller devices cooling is an important factor that will influence the power drawn and the stability of the system.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Raspberry Pi is to be used in a </a:t>
            </a:r>
            <a:r>
              <a:rPr lang="en">
                <a:solidFill>
                  <a:schemeClr val="dk1"/>
                </a:solidFill>
              </a:rPr>
              <a:t>practical</a:t>
            </a:r>
            <a:r>
              <a:rPr lang="en">
                <a:solidFill>
                  <a:schemeClr val="dk1"/>
                </a:solidFill>
              </a:rPr>
              <a:t> application, the </a:t>
            </a:r>
            <a:r>
              <a:rPr lang="en">
                <a:solidFill>
                  <a:schemeClr val="dk1"/>
                </a:solidFill>
              </a:rPr>
              <a:t>algorithm</a:t>
            </a:r>
            <a:r>
              <a:rPr lang="en">
                <a:solidFill>
                  <a:schemeClr val="dk1"/>
                </a:solidFill>
              </a:rPr>
              <a:t> used must be less </a:t>
            </a:r>
            <a:r>
              <a:rPr lang="en">
                <a:solidFill>
                  <a:schemeClr val="dk1"/>
                </a:solidFill>
              </a:rPr>
              <a:t>computationally</a:t>
            </a:r>
            <a:r>
              <a:rPr lang="en">
                <a:solidFill>
                  <a:schemeClr val="dk1"/>
                </a:solidFill>
              </a:rPr>
              <a:t> intensive.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5296" l="2554" r="4214" t="4629"/>
          <a:stretch/>
        </p:blipFill>
        <p:spPr>
          <a:xfrm>
            <a:off x="5788225" y="1550750"/>
            <a:ext cx="3162750" cy="22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Microcontroller - ESP32 &amp; ESP32Cam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77725" y="1173075"/>
            <a:ext cx="54579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Alternative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Yolo can not run directly on the </a:t>
            </a:r>
            <a:r>
              <a:rPr lang="en">
                <a:solidFill>
                  <a:schemeClr val="dk1"/>
                </a:solidFill>
              </a:rPr>
              <a:t>microcontroller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 to use a device that can run an algorithm for object detection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Laptop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ESP32 microcontroller and ESP32 cam data needs to be streamed to the laptop which uses YOLOv5 for object detection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Raspberry pi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ESP</a:t>
            </a:r>
            <a:r>
              <a:rPr lang="en">
                <a:solidFill>
                  <a:schemeClr val="dk1"/>
                </a:solidFill>
              </a:rPr>
              <a:t>32 microcontroller and ESP32 cam data needs to be streamed to the Raspberry pi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Uses a different algorithm, TensorFlow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00" y="1173075"/>
            <a:ext cx="2499311" cy="16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500" y="2994624"/>
            <a:ext cx="2499300" cy="187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54050" y="16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Microcontroller - ESP32 &amp; ESP32Cam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77725" y="1173075"/>
            <a:ext cx="49143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5" y="734563"/>
            <a:ext cx="3431875" cy="20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25" y="2849150"/>
            <a:ext cx="3431875" cy="20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3650" y="734575"/>
            <a:ext cx="3325814" cy="20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75450" y="1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Microcontroller - ESP32 &amp; ESP32Cam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75450" y="963700"/>
            <a:ext cx="41805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pikes in processing time is latency caused by the network.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When cooling is applied to the ESP and TensorFlow, the performance time improves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Performance of ESP32 and YOLO on windows is faster </a:t>
            </a:r>
            <a:r>
              <a:rPr lang="en" sz="1500">
                <a:solidFill>
                  <a:schemeClr val="dk1"/>
                </a:solidFill>
              </a:rPr>
              <a:t>compared</a:t>
            </a:r>
            <a:r>
              <a:rPr lang="en" sz="1500">
                <a:solidFill>
                  <a:schemeClr val="dk1"/>
                </a:solidFill>
              </a:rPr>
              <a:t> to the use of the TensorFlow algorithm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Power from the ESP32 microcontroller and ESP32 cam is negligible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When connected with the Raspberry pi, the power of the Raspberry pi is increased from an ideal 2.7 watts to an unstable 3.4 watts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54" name="Google Shape;154;p26"/>
          <p:cNvGraphicFramePr/>
          <p:nvPr/>
        </p:nvGraphicFramePr>
        <p:xfrm>
          <a:off x="4704488" y="7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{7B040749-6014-495D-9DD8-5C35BEFE95DE}</a:tableStyleId>
              </a:tblPr>
              <a:tblGrid>
                <a:gridCol w="1326300"/>
                <a:gridCol w="1326300"/>
                <a:gridCol w="1326300"/>
              </a:tblGrid>
              <a:tr h="5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FF"/>
                          </a:solidFill>
                        </a:rPr>
                        <a:t>ESP and TensorFlow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FF"/>
                          </a:solidFill>
                        </a:rPr>
                        <a:t>Cooling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FF"/>
                          </a:solidFill>
                        </a:rPr>
                        <a:t>No cooling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FPS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1.90 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1.28 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0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Inference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525.67 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783.43 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5" name="Google Shape;155;p26"/>
          <p:cNvGraphicFramePr/>
          <p:nvPr/>
        </p:nvGraphicFramePr>
        <p:xfrm>
          <a:off x="4704500" y="31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{7B040749-6014-495D-9DD8-5C35BEFE95DE}</a:tableStyleId>
              </a:tblPr>
              <a:tblGrid>
                <a:gridCol w="1326300"/>
                <a:gridCol w="1326300"/>
                <a:gridCol w="1326300"/>
              </a:tblGrid>
              <a:tr h="73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FF"/>
                          </a:solidFill>
                        </a:rPr>
                        <a:t>ESP &amp; YOLO on 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FPS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Inference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6.04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165.61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Conclusion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77725" y="1173075"/>
            <a:ext cx="79341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YOLOv5 is </a:t>
            </a:r>
            <a:r>
              <a:rPr lang="en">
                <a:solidFill>
                  <a:schemeClr val="dk1"/>
                </a:solidFill>
              </a:rPr>
              <a:t>powerful</a:t>
            </a:r>
            <a:r>
              <a:rPr lang="en">
                <a:solidFill>
                  <a:schemeClr val="dk1"/>
                </a:solidFill>
              </a:rPr>
              <a:t> when </a:t>
            </a:r>
            <a:r>
              <a:rPr lang="en">
                <a:solidFill>
                  <a:schemeClr val="dk1"/>
                </a:solidFill>
              </a:rPr>
              <a:t>applied</a:t>
            </a:r>
            <a:r>
              <a:rPr lang="en">
                <a:solidFill>
                  <a:schemeClr val="dk1"/>
                </a:solidFill>
              </a:rPr>
              <a:t> to problems requiring computer vision, but is computationally intensive.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Modern PCs have the capabilities to process frames and perform inferences fast enough to be useful in many applications.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YOLOv5 underperforms on the Raspberry Pi, but a less intensive algorithm such as TensorFlow lite runs with greater success.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YOLOv5 is infeasible for many microcontrollers, but is capable of running less intensive algorithms like TensorFlow lite.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is possible to implement YOLOv5 on the microcontroller by streaming the video feed from the microcontroller, and process it on another machine, and have the microcontroller respond accordingly.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method accrues additional costs and forces internet constraints that bottlenecks the overall system.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References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017725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Ultralytics (2022) YOLOv5 (Version 7.0) [Source Code] https://github.com/ultralytics/yolov5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FreedoomTechWeb (2022) YOLOv5Raspberry Pi 4 [Source Code] https://github.com/freedomwebtech/yolov5raspberry-pi4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TensorFlow (2022) TensorFlow (Version 2.11.0) [Source Code] https://github.com/tensorflow/tensorflow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FreedoomTechWeb (2022) ESP32Cam Object Detection [Source Code] https://github.com/freedomwebtech/esp32camobjectdetection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KUMAN Power Meter KW47 User Manual, KUMAN. Accessed: Sep. 30, 2022. [Online]. Available: https://manuals.plus/kuman/kw47-power-meter-manual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Lauren Hinkel  |  MIT-IBM Watson AI Lab, “Tiny Machine Learning Design alleviates a bottleneck in memory usage on internet-of-things devices,” MIT News | Massachusetts Institute of Technology. [Online]. Available: https://news.mit.edu/2021/tiny-machine-learning-design-alleviates-bottleneck-memory-usage-iot-devices-1208. [Accessed: 26-Nov-2022].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References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017725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M. Stewart, “Tiny Machine Learning: The next ai revolution,” Medium, 03-Oct-2020. [Online]. Available: https://towardsdatascience.com/tiny-machine-learning-the-next-ai-revolution-495c26463868. [Accessed: 26-Nov-2022].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D. Davies, “Yolov5 object detection on windows (step-by-step tutorial),” W\&amp;B, 20-Sep-2021. [Online]. Available: https://wandb.ai/onlineinference/YOLO/reports/YOLOv5-Object-Detection-on-Windows-Step-By-Step-Tutorial---VmlldzoxMDQwNzk4. [Accessed: 26-Nov-2022]. </a:t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J. Cohen, “How to optimize a deep learning model for faster inference?,” Think Autonomous, 19-Oct-2022. [Online]. Available: https://www.thinkautonomous.ai/blog/deep-learning-optimization/. [Accessed: 26-Nov-2022].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References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017725"/>
            <a:ext cx="85206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D. R. Parthasarathi, “Computer Architecture,” Performance Metrics – Computer Architecture, 24-Jul-2018. [Online]. Available: https://www.cs.umd.edu/~meesh/411/CA-online/chapter/performance-metrics/index.html. [Accessed: 26-Nov-2022].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Core Temp. [Online]. Available: https://www.alcpu.com/CoreTemp/. [Accessed: 26-Nov-2022].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“Advantages and disadvantages of microcontroller,” Polytechnic Hub, Apr. 13, 2017. https://www.polytechnichub.com/advantages-disadvantages-microcontroller/ [Accessed Nov. 27, 2022].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IBM Cloud Education, “What is Machine Learning?,” IBM, Jul. 15, 2020. https://www.ibm.com/cloud/learn/machine-learning [Accessed Nov. 27, 2022].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M. Lab, “Microcontroller Memory Organization and Types - Explained with Memory Segments,” Microcontrollers Lab, Aug. 15, 2020. https://microcontrollerslab.com/microcontroller-memory-organization-types-memory-segments/ [Accessed Nov. 27, 2022].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What is YOLO?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7725" y="1173075"/>
            <a:ext cx="81357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“You Only Look Once”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 Detection Framework.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Regression-based algorithm as opposed to classification-based algorithms.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YOLOv5 is the 5th version of YOLO that uses Focus structure with CSPdarknet53 as a backbone.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YOLOv5 classifies images using a grid and predicts where to place </a:t>
            </a:r>
            <a:r>
              <a:rPr lang="en">
                <a:solidFill>
                  <a:schemeClr val="dk1"/>
                </a:solidFill>
              </a:rPr>
              <a:t>bounding</a:t>
            </a:r>
            <a:r>
              <a:rPr lang="en">
                <a:solidFill>
                  <a:schemeClr val="dk1"/>
                </a:solidFill>
              </a:rPr>
              <a:t> boxes.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Performance Metrics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7725" y="1017725"/>
            <a:ext cx="79446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 sz="1665">
                <a:solidFill>
                  <a:schemeClr val="dk1"/>
                </a:solidFill>
              </a:rPr>
              <a:t>Inference Time: The time it takes for forward propagation in milliseconds.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Inference Time = FLOPs / FLOPS.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FLOPs is the number of floating point operation.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FLOPS is the number of floating point operations per second.</a:t>
            </a:r>
            <a:endParaRPr sz="1665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 sz="1665">
                <a:solidFill>
                  <a:schemeClr val="dk1"/>
                </a:solidFill>
              </a:rPr>
              <a:t>Frames per second (FPS)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FPS = 1 / Inference Time.</a:t>
            </a:r>
            <a:endParaRPr sz="1665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 sz="1665">
                <a:solidFill>
                  <a:schemeClr val="dk1"/>
                </a:solidFill>
              </a:rPr>
              <a:t>Power Consumption: A watt meter is used to measure the power consumption  in Watts.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Power Consumed = Average Power Reading - Idle Power.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Device Used: KUMAN Power Meter KW47 </a:t>
            </a:r>
            <a:endParaRPr sz="1665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○"/>
            </a:pPr>
            <a:r>
              <a:rPr lang="en" sz="1665">
                <a:solidFill>
                  <a:schemeClr val="dk1"/>
                </a:solidFill>
              </a:rPr>
              <a:t>Software Used: Core Temp</a:t>
            </a:r>
            <a:endParaRPr sz="16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88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8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A Desktop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77725" y="1173075"/>
            <a:ext cx="45699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Tests: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Process Image from File: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Process from file is slightly slower than camera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Draws more power than camera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Process Image from Video: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Processes images slightly faster than the camera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Draws less power than file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5173125" y="1405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{7B040749-6014-495D-9DD8-5C35BEFE95DE}</a:tableStyleId>
              </a:tblPr>
              <a:tblGrid>
                <a:gridCol w="1219725"/>
                <a:gridCol w="1219725"/>
                <a:gridCol w="1219725"/>
              </a:tblGrid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Results: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Process from File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Process from Camera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FPS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100.1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1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Inference Time 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9.99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8.00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Power 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31.425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12.075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A Desktop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77725" y="1173075"/>
            <a:ext cx="37944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Idle Power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Image: 21.5W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Camera: 18.7W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Power Consumed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Image: 52.925W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Camera: 30.775W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Power Consumed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Image: 31.425W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Camera: </a:t>
            </a:r>
            <a:r>
              <a:rPr lang="en" sz="1800">
                <a:solidFill>
                  <a:schemeClr val="dk1"/>
                </a:solidFill>
              </a:rPr>
              <a:t>12.075W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450" y="344400"/>
            <a:ext cx="3726300" cy="2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438" y="2727000"/>
            <a:ext cx="3724334" cy="22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a Laptop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18525" y="1186700"/>
            <a:ext cx="49143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tests: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Process Images from File: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Process from file is faster than the live camera feed.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Draws more power than the live camera feed.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Live Camera Feed: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Slower than process images from file.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Consumes less power.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5032825" y="14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{7B040749-6014-495D-9DD8-5C35BEFE95DE}</a:tableStyleId>
              </a:tblPr>
              <a:tblGrid>
                <a:gridCol w="1219725"/>
                <a:gridCol w="1219725"/>
                <a:gridCol w="121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Results: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Process from File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Process from Camera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FPS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Inference Time 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208.02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243.18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Power 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14.13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a Laptop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77725" y="1017725"/>
            <a:ext cx="8053800" cy="15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Idle power for both tests are about 3.5W.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Average Power for Image Testset is 20.1W, and 17.2W for live camera.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Power Consumed is 16.3W for the testset, and 14.13W for the camera.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Overall results: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Image testset consumes more power than live camera feed.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Image </a:t>
            </a:r>
            <a:r>
              <a:rPr lang="en">
                <a:solidFill>
                  <a:schemeClr val="dk1"/>
                </a:solidFill>
              </a:rPr>
              <a:t>testset performs better than the live camera but at the cost of consuming more power.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25" y="2714225"/>
            <a:ext cx="3749574" cy="22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250" y="2714233"/>
            <a:ext cx="3749574" cy="225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The Pi - Detection From File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77725" y="1173075"/>
            <a:ext cx="49800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tests with two configurations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Detection from file and from webcam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Cooling from a fan and no cooling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Measured inference time and power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file test used the image test dataset.</a:t>
            </a:r>
            <a:endParaRPr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579600" y="29725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{7B040749-6014-495D-9DD8-5C35BEFE95DE}</a:tableStyleId>
              </a:tblPr>
              <a:tblGrid>
                <a:gridCol w="1996075"/>
                <a:gridCol w="1316475"/>
                <a:gridCol w="1421300"/>
              </a:tblGrid>
              <a:tr h="36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Results: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Cooling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No Cooling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FPS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0.65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Inference Time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1520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2600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00FFFF"/>
                          </a:solidFill>
                        </a:rPr>
                        <a:t>Average Power</a:t>
                      </a:r>
                      <a:endParaRPr sz="13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6.0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5.2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975" y="2938934"/>
            <a:ext cx="2772352" cy="179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974" y="1080825"/>
            <a:ext cx="2772362" cy="17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6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YOLO On The Pi - Detection From Webcam: No Cooling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77725" y="1173075"/>
            <a:ext cx="8162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Without cooling, the inference time increased </a:t>
            </a:r>
            <a:r>
              <a:rPr lang="en">
                <a:solidFill>
                  <a:schemeClr val="dk1"/>
                </a:solidFill>
              </a:rPr>
              <a:t>logarithmically</a:t>
            </a:r>
            <a:r>
              <a:rPr lang="en">
                <a:solidFill>
                  <a:schemeClr val="dk1"/>
                </a:solidFill>
              </a:rPr>
              <a:t> and approached 3s to process a single frame.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power </a:t>
            </a:r>
            <a:r>
              <a:rPr lang="en">
                <a:solidFill>
                  <a:schemeClr val="dk1"/>
                </a:solidFill>
              </a:rPr>
              <a:t>consumption</a:t>
            </a:r>
            <a:r>
              <a:rPr lang="en">
                <a:solidFill>
                  <a:schemeClr val="dk1"/>
                </a:solidFill>
              </a:rPr>
              <a:t> was high </a:t>
            </a:r>
            <a:r>
              <a:rPr lang="en">
                <a:solidFill>
                  <a:schemeClr val="dk1"/>
                </a:solidFill>
              </a:rPr>
              <a:t>initially</a:t>
            </a:r>
            <a:r>
              <a:rPr lang="en">
                <a:solidFill>
                  <a:schemeClr val="dk1"/>
                </a:solidFill>
              </a:rPr>
              <a:t> but slowly decayed until it </a:t>
            </a:r>
            <a:r>
              <a:rPr lang="en">
                <a:solidFill>
                  <a:schemeClr val="dk1"/>
                </a:solidFill>
              </a:rPr>
              <a:t>stabilized</a:t>
            </a:r>
            <a:r>
              <a:rPr lang="en">
                <a:solidFill>
                  <a:schemeClr val="dk1"/>
                </a:solidFill>
              </a:rPr>
              <a:t> at 6.5W.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650" y="2656041"/>
            <a:ext cx="3343350" cy="215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75" y="2655224"/>
            <a:ext cx="3343350" cy="2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