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kjmartinez@cpp.edu" TargetMode="External"/><Relationship Id="rId4" Type="http://schemas.openxmlformats.org/officeDocument/2006/relationships/hyperlink" Target="mailto:rubeng1@cpp.edu" TargetMode="External"/><Relationship Id="rId11" Type="http://schemas.openxmlformats.org/officeDocument/2006/relationships/image" Target="../media/image3.png"/><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hyperlink" Target="mailto:austinvinht@cpp.edu" TargetMode="External"/><Relationship Id="rId6" Type="http://schemas.openxmlformats.org/officeDocument/2006/relationships/hyperlink" Target="mailto:nwchong@cpp.edu" TargetMode="External"/><Relationship Id="rId7" Type="http://schemas.openxmlformats.org/officeDocument/2006/relationships/hyperlink" Target="mailto:mealy@cpp.edu" TargetMode="External"/><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06400" y="45625"/>
            <a:ext cx="6003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t>Evaluating Object Detection For Various Platforms</a:t>
            </a:r>
            <a:endParaRPr sz="1900"/>
          </a:p>
        </p:txBody>
      </p:sp>
      <p:sp>
        <p:nvSpPr>
          <p:cNvPr id="55" name="Google Shape;55;p13"/>
          <p:cNvSpPr txBox="1"/>
          <p:nvPr/>
        </p:nvSpPr>
        <p:spPr>
          <a:xfrm>
            <a:off x="226950" y="432925"/>
            <a:ext cx="8690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Kyler Martinez, Ruben Gutierrez, Austin Vinh Tran, Nelson Chong, and </a:t>
            </a:r>
            <a:r>
              <a:rPr b="1" lang="en" sz="1100">
                <a:solidFill>
                  <a:schemeClr val="dk1"/>
                </a:solidFill>
              </a:rPr>
              <a:t>Mohamed El-Hadedy</a:t>
            </a:r>
            <a:endParaRPr b="1" sz="1100">
              <a:solidFill>
                <a:schemeClr val="dk1"/>
              </a:solidFill>
            </a:endParaRPr>
          </a:p>
          <a:p>
            <a:pPr indent="0" lvl="0" marL="0" rtl="0" algn="ctr">
              <a:spcBef>
                <a:spcPts val="0"/>
              </a:spcBef>
              <a:spcAft>
                <a:spcPts val="0"/>
              </a:spcAft>
              <a:buNone/>
            </a:pPr>
            <a:r>
              <a:rPr lang="en" sz="1100">
                <a:solidFill>
                  <a:schemeClr val="dk1"/>
                </a:solidFill>
              </a:rPr>
              <a:t>Contact: </a:t>
            </a:r>
            <a:r>
              <a:rPr lang="en" sz="1100">
                <a:solidFill>
                  <a:schemeClr val="dk1"/>
                </a:solidFill>
                <a:uFill>
                  <a:noFill/>
                </a:uFill>
                <a:hlinkClick r:id="rId3">
                  <a:extLst>
                    <a:ext uri="{A12FA001-AC4F-418D-AE19-62706E023703}">
                      <ahyp:hlinkClr val="tx"/>
                    </a:ext>
                  </a:extLst>
                </a:hlinkClick>
              </a:rPr>
              <a:t>kjmartinez@cpp.edu</a:t>
            </a:r>
            <a:r>
              <a:rPr lang="en" sz="1100">
                <a:solidFill>
                  <a:schemeClr val="dk1"/>
                </a:solidFill>
              </a:rPr>
              <a:t>, </a:t>
            </a:r>
            <a:r>
              <a:rPr lang="en" sz="1100">
                <a:solidFill>
                  <a:schemeClr val="dk1"/>
                </a:solidFill>
                <a:uFill>
                  <a:noFill/>
                </a:uFill>
                <a:hlinkClick r:id="rId4">
                  <a:extLst>
                    <a:ext uri="{A12FA001-AC4F-418D-AE19-62706E023703}">
                      <ahyp:hlinkClr val="tx"/>
                    </a:ext>
                  </a:extLst>
                </a:hlinkClick>
              </a:rPr>
              <a:t>rubeng1@cpp.edu</a:t>
            </a:r>
            <a:r>
              <a:rPr lang="en" sz="1100">
                <a:solidFill>
                  <a:schemeClr val="dk1"/>
                </a:solidFill>
              </a:rPr>
              <a:t>, </a:t>
            </a:r>
            <a:r>
              <a:rPr lang="en" sz="1100">
                <a:solidFill>
                  <a:schemeClr val="dk1"/>
                </a:solidFill>
                <a:uFill>
                  <a:noFill/>
                </a:uFill>
                <a:hlinkClick r:id="rId5">
                  <a:extLst>
                    <a:ext uri="{A12FA001-AC4F-418D-AE19-62706E023703}">
                      <ahyp:hlinkClr val="tx"/>
                    </a:ext>
                  </a:extLst>
                </a:hlinkClick>
              </a:rPr>
              <a:t>austinvinht@cpp.edu</a:t>
            </a:r>
            <a:r>
              <a:rPr lang="en" sz="1100">
                <a:solidFill>
                  <a:schemeClr val="dk1"/>
                </a:solidFill>
              </a:rPr>
              <a:t>, </a:t>
            </a:r>
            <a:r>
              <a:rPr lang="en" sz="1100">
                <a:solidFill>
                  <a:schemeClr val="dk1"/>
                </a:solidFill>
                <a:uFill>
                  <a:noFill/>
                </a:uFill>
                <a:hlinkClick r:id="rId6">
                  <a:extLst>
                    <a:ext uri="{A12FA001-AC4F-418D-AE19-62706E023703}">
                      <ahyp:hlinkClr val="tx"/>
                    </a:ext>
                  </a:extLst>
                </a:hlinkClick>
              </a:rPr>
              <a:t>nwchong@cpp.edu</a:t>
            </a:r>
            <a:r>
              <a:rPr lang="en" sz="1100">
                <a:solidFill>
                  <a:schemeClr val="dk1"/>
                </a:solidFill>
              </a:rPr>
              <a:t>, </a:t>
            </a:r>
            <a:r>
              <a:rPr lang="en" sz="1100">
                <a:solidFill>
                  <a:schemeClr val="dk1"/>
                </a:solidFill>
                <a:uFill>
                  <a:noFill/>
                </a:uFill>
                <a:hlinkClick r:id="rId7">
                  <a:extLst>
                    <a:ext uri="{A12FA001-AC4F-418D-AE19-62706E023703}">
                      <ahyp:hlinkClr val="tx"/>
                    </a:ext>
                  </a:extLst>
                </a:hlinkClick>
              </a:rPr>
              <a:t>mealy@cpp.edu</a:t>
            </a:r>
            <a:endParaRPr sz="1100">
              <a:solidFill>
                <a:schemeClr val="dk1"/>
              </a:solidFill>
            </a:endParaRPr>
          </a:p>
          <a:p>
            <a:pPr indent="0" lvl="0" marL="0" rtl="0" algn="ctr">
              <a:spcBef>
                <a:spcPts val="0"/>
              </a:spcBef>
              <a:spcAft>
                <a:spcPts val="0"/>
              </a:spcAft>
              <a:buNone/>
            </a:pPr>
            <a:r>
              <a:rPr lang="en" sz="1100">
                <a:solidFill>
                  <a:schemeClr val="dk1"/>
                </a:solidFill>
              </a:rPr>
              <a:t>California State Polytechnic University, Pomona, </a:t>
            </a:r>
            <a:r>
              <a:rPr i="1" lang="en" sz="1100">
                <a:solidFill>
                  <a:schemeClr val="dk1"/>
                </a:solidFill>
              </a:rPr>
              <a:t>Department of Electrical and Computer Engineering</a:t>
            </a:r>
            <a:endParaRPr i="1" sz="1100">
              <a:solidFill>
                <a:schemeClr val="dk1"/>
              </a:solidFill>
            </a:endParaRPr>
          </a:p>
        </p:txBody>
      </p:sp>
      <p:sp>
        <p:nvSpPr>
          <p:cNvPr id="56" name="Google Shape;56;p13"/>
          <p:cNvSpPr txBox="1"/>
          <p:nvPr/>
        </p:nvSpPr>
        <p:spPr>
          <a:xfrm>
            <a:off x="328400" y="1126200"/>
            <a:ext cx="25203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Abstract</a:t>
            </a:r>
            <a:endParaRPr sz="1000"/>
          </a:p>
          <a:p>
            <a:pPr indent="0" lvl="0" marL="0" rtl="0" algn="just">
              <a:spcBef>
                <a:spcPts val="0"/>
              </a:spcBef>
              <a:spcAft>
                <a:spcPts val="0"/>
              </a:spcAft>
              <a:buNone/>
            </a:pPr>
            <a:r>
              <a:rPr lang="en" sz="700"/>
              <a:t>Computer vision has become an increasingly important field with an increase in object detection </a:t>
            </a:r>
            <a:r>
              <a:rPr lang="en" sz="700"/>
              <a:t>algorithms</a:t>
            </a:r>
            <a:r>
              <a:rPr lang="en" sz="700"/>
              <a:t> of varying capabilities. These algorithms require large amounts of computing and electrical power. These constraints become a concern as the device decreases in size and power constraints and processor resources </a:t>
            </a:r>
            <a:r>
              <a:rPr lang="en" sz="700"/>
              <a:t>must be</a:t>
            </a:r>
            <a:r>
              <a:rPr lang="en" sz="700"/>
              <a:t> considered. Many microcontrollers cannot execute </a:t>
            </a:r>
            <a:r>
              <a:rPr lang="en" sz="700"/>
              <a:t>algorithms like YOLOv5</a:t>
            </a:r>
            <a:r>
              <a:rPr lang="en" sz="700"/>
              <a:t>, but systems can use another device to process the </a:t>
            </a:r>
            <a:r>
              <a:rPr lang="en" sz="700"/>
              <a:t>object detection algorithm while the microcontroller performs other tasks.</a:t>
            </a:r>
            <a:r>
              <a:rPr lang="en" sz="700"/>
              <a:t> Each solution to this problem has flaws, but machine learning on small devices will become more accessible as technology develops.</a:t>
            </a:r>
            <a:endParaRPr sz="700"/>
          </a:p>
        </p:txBody>
      </p:sp>
      <p:sp>
        <p:nvSpPr>
          <p:cNvPr id="57" name="Google Shape;57;p13"/>
          <p:cNvSpPr txBox="1"/>
          <p:nvPr/>
        </p:nvSpPr>
        <p:spPr>
          <a:xfrm>
            <a:off x="299450" y="2865600"/>
            <a:ext cx="2549400" cy="195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Metrics &amp; Methods</a:t>
            </a:r>
            <a:endParaRPr sz="1000"/>
          </a:p>
          <a:p>
            <a:pPr indent="0" lvl="0" marL="0" rtl="0" algn="just">
              <a:spcBef>
                <a:spcPts val="0"/>
              </a:spcBef>
              <a:spcAft>
                <a:spcPts val="0"/>
              </a:spcAft>
              <a:buNone/>
            </a:pPr>
            <a:r>
              <a:rPr lang="en" sz="700"/>
              <a:t>Performance metrics are important in making trade-offs from the designer’s and purchasing perspective. The metrics used are inference time, frames per second, and power consumption. Inference time is the time it takes for forward propagation in milliseconds. The inference time is calculated by dividing FLOPs by FLOPS, where FLOPs is the number of floating point operation, and FLOPS is the number of floating point operations per second. The frames per second is the inverse of the inference time. To measure power consumption, a KUMAN Power Meter KW47 is used for the Raspberry Pi and ESP32 microcontroller, and a software called Core Temp is used for the PCs. To measure power consumption, take the difference between the average power and the idle power. The power is measured in Watts.</a:t>
            </a:r>
            <a:endParaRPr sz="700"/>
          </a:p>
        </p:txBody>
      </p:sp>
      <p:sp>
        <p:nvSpPr>
          <p:cNvPr id="58" name="Google Shape;58;p13"/>
          <p:cNvSpPr txBox="1"/>
          <p:nvPr/>
        </p:nvSpPr>
        <p:spPr>
          <a:xfrm>
            <a:off x="6342475" y="1125625"/>
            <a:ext cx="2520300" cy="173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Conclusion</a:t>
            </a:r>
            <a:endParaRPr sz="1000"/>
          </a:p>
          <a:p>
            <a:pPr indent="0" lvl="0" marL="0" rtl="0" algn="just">
              <a:spcBef>
                <a:spcPts val="0"/>
              </a:spcBef>
              <a:spcAft>
                <a:spcPts val="0"/>
              </a:spcAft>
              <a:buNone/>
            </a:pPr>
            <a:r>
              <a:rPr lang="en" sz="700"/>
              <a:t>YOLOv5 is powerful when applied to problems that requires computer vision, but is computationally intensive. Modern PCs have the capabilities to process frames and perform inferences fast enough to be useful in many applications. On the other hand, YOLOv5 underperforms on microprocessors such as the Raspberry Pi, and is infeasible for many microcontrollers. An alternative for these devices is to run a less intensive algorithm such as TensorFlow lite. It is possible to implement YOLOv5 on the microcontrollers by streaming the video feed from the microcontroller, and process it on another machine. However, this method accrues additional costs and forces internet constraints that bottlenecks the overall system.</a:t>
            </a:r>
            <a:endParaRPr sz="700"/>
          </a:p>
        </p:txBody>
      </p:sp>
      <p:sp>
        <p:nvSpPr>
          <p:cNvPr id="59" name="Google Shape;59;p13"/>
          <p:cNvSpPr txBox="1"/>
          <p:nvPr/>
        </p:nvSpPr>
        <p:spPr>
          <a:xfrm>
            <a:off x="6309825" y="2865600"/>
            <a:ext cx="2607300" cy="2220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000"/>
              <a:t>References</a:t>
            </a:r>
            <a:endParaRPr sz="1000"/>
          </a:p>
          <a:p>
            <a:pPr indent="0" lvl="0" marL="0" rtl="0" algn="ctr">
              <a:lnSpc>
                <a:spcPct val="100000"/>
              </a:lnSpc>
              <a:spcBef>
                <a:spcPts val="0"/>
              </a:spcBef>
              <a:spcAft>
                <a:spcPts val="0"/>
              </a:spcAft>
              <a:buNone/>
            </a:pPr>
            <a:r>
              <a:t/>
            </a:r>
            <a:endParaRPr sz="200"/>
          </a:p>
          <a:p>
            <a:pPr indent="0" lvl="0" marL="0" rtl="0" algn="l">
              <a:spcBef>
                <a:spcPts val="0"/>
              </a:spcBef>
              <a:spcAft>
                <a:spcPts val="0"/>
              </a:spcAft>
              <a:buNone/>
            </a:pPr>
            <a:r>
              <a:rPr lang="en" sz="500">
                <a:solidFill>
                  <a:schemeClr val="dk1"/>
                </a:solidFill>
              </a:rPr>
              <a:t>1. Ultralytics (2022) YOLOv5 (Version 7.0) [Source Code] </a:t>
            </a:r>
            <a:endParaRPr sz="500">
              <a:solidFill>
                <a:schemeClr val="dk1"/>
              </a:solidFill>
            </a:endParaRPr>
          </a:p>
          <a:p>
            <a:pPr indent="0" lvl="0" marL="0" rtl="0" algn="l">
              <a:spcBef>
                <a:spcPts val="0"/>
              </a:spcBef>
              <a:spcAft>
                <a:spcPts val="0"/>
              </a:spcAft>
              <a:buNone/>
            </a:pPr>
            <a:r>
              <a:rPr lang="en" sz="500">
                <a:solidFill>
                  <a:schemeClr val="dk1"/>
                </a:solidFill>
              </a:rPr>
              <a:t>2. FreedoomTechWeb (2022) YOLOv5Raspberry Pi 4 [Source Code] </a:t>
            </a:r>
            <a:endParaRPr sz="500">
              <a:solidFill>
                <a:schemeClr val="dk1"/>
              </a:solidFill>
            </a:endParaRPr>
          </a:p>
          <a:p>
            <a:pPr indent="0" lvl="0" marL="0" rtl="0" algn="l">
              <a:spcBef>
                <a:spcPts val="0"/>
              </a:spcBef>
              <a:spcAft>
                <a:spcPts val="0"/>
              </a:spcAft>
              <a:buNone/>
            </a:pPr>
            <a:r>
              <a:rPr lang="en" sz="500">
                <a:solidFill>
                  <a:schemeClr val="dk1"/>
                </a:solidFill>
              </a:rPr>
              <a:t>3. TensorFlow (2022) TensorFlow (Version 2.11.0) [Source Code] </a:t>
            </a:r>
            <a:endParaRPr sz="500">
              <a:solidFill>
                <a:schemeClr val="dk1"/>
              </a:solidFill>
            </a:endParaRPr>
          </a:p>
          <a:p>
            <a:pPr indent="0" lvl="0" marL="0" rtl="0" algn="l">
              <a:spcBef>
                <a:spcPts val="0"/>
              </a:spcBef>
              <a:spcAft>
                <a:spcPts val="0"/>
              </a:spcAft>
              <a:buNone/>
            </a:pPr>
            <a:r>
              <a:rPr lang="en" sz="500">
                <a:solidFill>
                  <a:schemeClr val="dk1"/>
                </a:solidFill>
              </a:rPr>
              <a:t>4. FreedoomTechWeb (2022) ESP32Cam Object Detection [Source Code] </a:t>
            </a:r>
            <a:endParaRPr sz="500">
              <a:solidFill>
                <a:schemeClr val="dk1"/>
              </a:solidFill>
            </a:endParaRPr>
          </a:p>
          <a:p>
            <a:pPr indent="0" lvl="0" marL="0" rtl="0" algn="l">
              <a:spcBef>
                <a:spcPts val="0"/>
              </a:spcBef>
              <a:spcAft>
                <a:spcPts val="0"/>
              </a:spcAft>
              <a:buNone/>
            </a:pPr>
            <a:r>
              <a:rPr lang="en" sz="500">
                <a:solidFill>
                  <a:schemeClr val="dk1"/>
                </a:solidFill>
              </a:rPr>
              <a:t>5. KUMAN Power Meter KW47 User Manual, KUMAN. Accessed: Sep. 30, 2022. [Online]. </a:t>
            </a:r>
            <a:endParaRPr sz="500">
              <a:solidFill>
                <a:schemeClr val="dk1"/>
              </a:solidFill>
            </a:endParaRPr>
          </a:p>
          <a:p>
            <a:pPr indent="0" lvl="0" marL="0" rtl="0" algn="l">
              <a:spcBef>
                <a:spcPts val="0"/>
              </a:spcBef>
              <a:spcAft>
                <a:spcPts val="0"/>
              </a:spcAft>
              <a:buNone/>
            </a:pPr>
            <a:r>
              <a:rPr lang="en" sz="500">
                <a:solidFill>
                  <a:schemeClr val="dk1"/>
                </a:solidFill>
              </a:rPr>
              <a:t>6. Lauren Hinkel  |  MIT-IBM Watson AI Lab, “Tiny Machine Learning Design alleviates a bottleneck in memory usage on internet-of-things devices,” MIT News | Massachusetts Institute of Technology. [Online]. [Accessed: 26-Nov-2022].</a:t>
            </a:r>
            <a:endParaRPr sz="500">
              <a:solidFill>
                <a:schemeClr val="dk1"/>
              </a:solidFill>
            </a:endParaRPr>
          </a:p>
          <a:p>
            <a:pPr indent="0" lvl="0" marL="0" rtl="0" algn="l">
              <a:spcBef>
                <a:spcPts val="0"/>
              </a:spcBef>
              <a:spcAft>
                <a:spcPts val="0"/>
              </a:spcAft>
              <a:buNone/>
            </a:pPr>
            <a:r>
              <a:rPr lang="en" sz="500">
                <a:solidFill>
                  <a:schemeClr val="dk1"/>
                </a:solidFill>
              </a:rPr>
              <a:t>7. M. Stewart, “Tiny Machine Learning: The next ai revolution,” Medium, 03-Oct-2020. [Online]. [Accessed: 26-Nov-2022]. </a:t>
            </a:r>
            <a:endParaRPr sz="500">
              <a:solidFill>
                <a:schemeClr val="dk1"/>
              </a:solidFill>
            </a:endParaRPr>
          </a:p>
          <a:p>
            <a:pPr indent="0" lvl="0" marL="0" rtl="0" algn="l">
              <a:spcBef>
                <a:spcPts val="0"/>
              </a:spcBef>
              <a:spcAft>
                <a:spcPts val="0"/>
              </a:spcAft>
              <a:buNone/>
            </a:pPr>
            <a:r>
              <a:rPr lang="en" sz="500">
                <a:solidFill>
                  <a:schemeClr val="dk1"/>
                </a:solidFill>
              </a:rPr>
              <a:t>8. D. Davies, “Yolov5 object detection on windows (step-by-step tutorial),” W\&amp;B, 20-Sep-2021. [Online]. [Accessed: 26-Nov-2022]. </a:t>
            </a:r>
            <a:endParaRPr sz="500">
              <a:solidFill>
                <a:schemeClr val="dk1"/>
              </a:solidFill>
            </a:endParaRPr>
          </a:p>
          <a:p>
            <a:pPr indent="0" lvl="0" marL="0" rtl="0" algn="l">
              <a:spcBef>
                <a:spcPts val="0"/>
              </a:spcBef>
              <a:spcAft>
                <a:spcPts val="0"/>
              </a:spcAft>
              <a:buNone/>
            </a:pPr>
            <a:r>
              <a:rPr lang="en" sz="500">
                <a:solidFill>
                  <a:schemeClr val="dk1"/>
                </a:solidFill>
              </a:rPr>
              <a:t>9. J. Cohen, “How to optimize a deep learning model for faster inference?,” Think Autonomous, 19-Oct-2022. [Online]. [Accessed: 26-Nov-2022]. </a:t>
            </a:r>
            <a:endParaRPr sz="500">
              <a:solidFill>
                <a:schemeClr val="dk1"/>
              </a:solidFill>
            </a:endParaRPr>
          </a:p>
          <a:p>
            <a:pPr indent="0" lvl="0" marL="0" rtl="0" algn="l">
              <a:spcBef>
                <a:spcPts val="0"/>
              </a:spcBef>
              <a:spcAft>
                <a:spcPts val="0"/>
              </a:spcAft>
              <a:buNone/>
            </a:pPr>
            <a:r>
              <a:rPr lang="en" sz="500">
                <a:solidFill>
                  <a:schemeClr val="dk1"/>
                </a:solidFill>
              </a:rPr>
              <a:t>10. D. R. Parthasarathi, “Computer Architecture,” Performance Metrics – Computer Architecture, 24-Jul-2018. [Online]. [Accessed: 26-Nov-2022]. </a:t>
            </a:r>
            <a:endParaRPr sz="500">
              <a:solidFill>
                <a:schemeClr val="dk1"/>
              </a:solidFill>
            </a:endParaRPr>
          </a:p>
          <a:p>
            <a:pPr indent="0" lvl="0" marL="0" rtl="0" algn="l">
              <a:spcBef>
                <a:spcPts val="0"/>
              </a:spcBef>
              <a:spcAft>
                <a:spcPts val="0"/>
              </a:spcAft>
              <a:buNone/>
            </a:pPr>
            <a:r>
              <a:rPr lang="en" sz="500">
                <a:solidFill>
                  <a:schemeClr val="dk1"/>
                </a:solidFill>
              </a:rPr>
              <a:t>11. Core Temp. [Online]. [Accessed: 26-Nov-2022]. </a:t>
            </a:r>
            <a:endParaRPr sz="500">
              <a:solidFill>
                <a:schemeClr val="dk1"/>
              </a:solidFill>
            </a:endParaRPr>
          </a:p>
          <a:p>
            <a:pPr indent="0" lvl="0" marL="0" rtl="0" algn="l">
              <a:spcBef>
                <a:spcPts val="0"/>
              </a:spcBef>
              <a:spcAft>
                <a:spcPts val="0"/>
              </a:spcAft>
              <a:buNone/>
            </a:pPr>
            <a:r>
              <a:rPr lang="en" sz="500">
                <a:solidFill>
                  <a:schemeClr val="dk1"/>
                </a:solidFill>
              </a:rPr>
              <a:t>12. “Advantages and disadvantages of microcontroller,” Polytechnic Hub, Apr. 13, 2017. [Accessed Nov. 27, 2022].</a:t>
            </a:r>
            <a:endParaRPr sz="500">
              <a:solidFill>
                <a:schemeClr val="dk1"/>
              </a:solidFill>
            </a:endParaRPr>
          </a:p>
          <a:p>
            <a:pPr indent="0" lvl="0" marL="0" rtl="0" algn="l">
              <a:spcBef>
                <a:spcPts val="0"/>
              </a:spcBef>
              <a:spcAft>
                <a:spcPts val="0"/>
              </a:spcAft>
              <a:buNone/>
            </a:pPr>
            <a:r>
              <a:rPr lang="en" sz="500">
                <a:solidFill>
                  <a:schemeClr val="dk1"/>
                </a:solidFill>
              </a:rPr>
              <a:t>13. IBM Cloud Education, “What is Machine Learning?,” IBM, Jul. 15, 2020. [Accessed Nov. 27, 2022].</a:t>
            </a:r>
            <a:endParaRPr sz="500">
              <a:solidFill>
                <a:schemeClr val="dk1"/>
              </a:solidFill>
            </a:endParaRPr>
          </a:p>
          <a:p>
            <a:pPr indent="0" lvl="0" marL="0" rtl="0" algn="l">
              <a:spcBef>
                <a:spcPts val="0"/>
              </a:spcBef>
              <a:spcAft>
                <a:spcPts val="0"/>
              </a:spcAft>
              <a:buNone/>
            </a:pPr>
            <a:r>
              <a:rPr lang="en" sz="500">
                <a:solidFill>
                  <a:schemeClr val="dk1"/>
                </a:solidFill>
              </a:rPr>
              <a:t>14. M. Lab, “Microcontroller Memory Organization and Types - Explained with Memory Segments,” Microcontrollers Lab, Aug. 15, 2020. [Accessed Nov. 27, 2022].</a:t>
            </a:r>
            <a:endParaRPr sz="500">
              <a:solidFill>
                <a:schemeClr val="dk1"/>
              </a:solidFill>
            </a:endParaRPr>
          </a:p>
        </p:txBody>
      </p:sp>
      <p:sp>
        <p:nvSpPr>
          <p:cNvPr id="60" name="Google Shape;60;p13"/>
          <p:cNvSpPr txBox="1"/>
          <p:nvPr/>
        </p:nvSpPr>
        <p:spPr>
          <a:xfrm>
            <a:off x="2906750" y="1125625"/>
            <a:ext cx="3402900" cy="1523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Results</a:t>
            </a:r>
            <a:endParaRPr sz="900"/>
          </a:p>
          <a:p>
            <a:pPr indent="0" lvl="0" marL="0" rtl="0" algn="just">
              <a:spcBef>
                <a:spcPts val="0"/>
              </a:spcBef>
              <a:spcAft>
                <a:spcPts val="0"/>
              </a:spcAft>
              <a:buClr>
                <a:schemeClr val="dk1"/>
              </a:buClr>
              <a:buSzPts val="1100"/>
              <a:buFont typeface="Arial"/>
              <a:buNone/>
            </a:pPr>
            <a:r>
              <a:rPr lang="en" sz="700">
                <a:solidFill>
                  <a:schemeClr val="dk1"/>
                </a:solidFill>
              </a:rPr>
              <a:t>On the PC, the image and the camera testset performs very well. The camera performs with an FPS of about 125 while the image set performs with an FPS of 100.1. In addition, the amount of power needed for both are significantly different with the image test requiring more power than the camera test.</a:t>
            </a:r>
            <a:endParaRPr sz="700">
              <a:solidFill>
                <a:schemeClr val="dk1"/>
              </a:solidFill>
            </a:endParaRPr>
          </a:p>
          <a:p>
            <a:pPr indent="0" lvl="0" marL="0" rtl="0" algn="just">
              <a:spcBef>
                <a:spcPts val="0"/>
              </a:spcBef>
              <a:spcAft>
                <a:spcPts val="0"/>
              </a:spcAft>
              <a:buClr>
                <a:schemeClr val="dk1"/>
              </a:buClr>
              <a:buSzPts val="1100"/>
              <a:buFont typeface="Arial"/>
              <a:buNone/>
            </a:pPr>
            <a:r>
              <a:rPr lang="en" sz="700">
                <a:solidFill>
                  <a:schemeClr val="dk1"/>
                </a:solidFill>
              </a:rPr>
              <a:t>On the laptop, the image testset performs better than a live camera feed with 4.81 FPS, but at the cost of more power consumption.</a:t>
            </a:r>
            <a:endParaRPr sz="700"/>
          </a:p>
          <a:p>
            <a:pPr indent="0" lvl="0" marL="0" rtl="0" algn="just">
              <a:spcBef>
                <a:spcPts val="0"/>
              </a:spcBef>
              <a:spcAft>
                <a:spcPts val="0"/>
              </a:spcAft>
              <a:buNone/>
            </a:pPr>
            <a:r>
              <a:rPr lang="en" sz="700"/>
              <a:t>On the Raspberry Pi, YOLOv5 is impractical because it processes images at .46 FPS at best. Greater performance and stability was found with cooling.</a:t>
            </a:r>
            <a:endParaRPr sz="700"/>
          </a:p>
          <a:p>
            <a:pPr indent="0" lvl="0" marL="0" rtl="0" algn="just">
              <a:spcBef>
                <a:spcPts val="0"/>
              </a:spcBef>
              <a:spcAft>
                <a:spcPts val="0"/>
              </a:spcAft>
              <a:buNone/>
            </a:pPr>
            <a:r>
              <a:rPr lang="en" sz="700"/>
              <a:t>The ESP32 micro with the TensorFlow algorithm performs at an average 1.90 FPS at best. While the ESP32 micro with YOLOv5 on the desktop PC performs at an average 6.04 FPS.</a:t>
            </a:r>
            <a:endParaRPr sz="700"/>
          </a:p>
        </p:txBody>
      </p:sp>
      <p:pic>
        <p:nvPicPr>
          <p:cNvPr id="61" name="Google Shape;61;p13"/>
          <p:cNvPicPr preferRelativeResize="0"/>
          <p:nvPr/>
        </p:nvPicPr>
        <p:blipFill rotWithShape="1">
          <a:blip r:embed="rId8">
            <a:alphaModFix/>
          </a:blip>
          <a:srcRect b="5299" l="2554" r="4214" t="23271"/>
          <a:stretch/>
        </p:blipFill>
        <p:spPr>
          <a:xfrm>
            <a:off x="2992525" y="3771375"/>
            <a:ext cx="1645575" cy="1059800"/>
          </a:xfrm>
          <a:prstGeom prst="rect">
            <a:avLst/>
          </a:prstGeom>
          <a:noFill/>
          <a:ln>
            <a:noFill/>
          </a:ln>
        </p:spPr>
      </p:pic>
      <p:pic>
        <p:nvPicPr>
          <p:cNvPr id="62" name="Google Shape;62;p13"/>
          <p:cNvPicPr preferRelativeResize="0"/>
          <p:nvPr/>
        </p:nvPicPr>
        <p:blipFill>
          <a:blip r:embed="rId9">
            <a:alphaModFix/>
          </a:blip>
          <a:stretch>
            <a:fillRect/>
          </a:stretch>
        </p:blipFill>
        <p:spPr>
          <a:xfrm>
            <a:off x="2917450" y="2757897"/>
            <a:ext cx="1645550" cy="983589"/>
          </a:xfrm>
          <a:prstGeom prst="rect">
            <a:avLst/>
          </a:prstGeom>
          <a:noFill/>
          <a:ln>
            <a:noFill/>
          </a:ln>
        </p:spPr>
      </p:pic>
      <p:pic>
        <p:nvPicPr>
          <p:cNvPr id="63" name="Google Shape;63;p13"/>
          <p:cNvPicPr preferRelativeResize="0"/>
          <p:nvPr/>
        </p:nvPicPr>
        <p:blipFill>
          <a:blip r:embed="rId10">
            <a:alphaModFix/>
          </a:blip>
          <a:stretch>
            <a:fillRect/>
          </a:stretch>
        </p:blipFill>
        <p:spPr>
          <a:xfrm>
            <a:off x="4629963" y="2741032"/>
            <a:ext cx="1645549" cy="969127"/>
          </a:xfrm>
          <a:prstGeom prst="rect">
            <a:avLst/>
          </a:prstGeom>
          <a:noFill/>
          <a:ln>
            <a:noFill/>
          </a:ln>
        </p:spPr>
      </p:pic>
      <p:pic>
        <p:nvPicPr>
          <p:cNvPr id="64" name="Google Shape;64;p13"/>
          <p:cNvPicPr preferRelativeResize="0"/>
          <p:nvPr/>
        </p:nvPicPr>
        <p:blipFill>
          <a:blip r:embed="rId11">
            <a:alphaModFix/>
          </a:blip>
          <a:stretch>
            <a:fillRect/>
          </a:stretch>
        </p:blipFill>
        <p:spPr>
          <a:xfrm>
            <a:off x="4671275" y="3771375"/>
            <a:ext cx="1605381" cy="1059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