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5" r:id="rId8"/>
    <p:sldId id="263" r:id="rId9"/>
    <p:sldId id="264" r:id="rId10"/>
    <p:sldId id="262"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4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08802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70026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56015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86363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B3BD7-0DC9-134A-A55C-114CD3F0EB3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50438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B3BD7-0DC9-134A-A55C-114CD3F0EB31}"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416845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B3BD7-0DC9-134A-A55C-114CD3F0EB31}" type="datetimeFigureOut">
              <a:rPr lang="en-US" smtClean="0"/>
              <a:t>4/15/14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307183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B3BD7-0DC9-134A-A55C-114CD3F0EB31}" type="datetimeFigureOut">
              <a:rPr lang="en-US" smtClean="0"/>
              <a:t>4/15/14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3838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B3BD7-0DC9-134A-A55C-114CD3F0EB31}" type="datetimeFigureOut">
              <a:rPr lang="en-US" smtClean="0"/>
              <a:t>4/15/14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41908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B3BD7-0DC9-134A-A55C-114CD3F0EB31}"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91296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B3BD7-0DC9-134A-A55C-114CD3F0EB31}"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1707073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B3BD7-0DC9-134A-A55C-114CD3F0EB31}" type="datetimeFigureOut">
              <a:rPr lang="en-US" smtClean="0"/>
              <a:t>4/15/14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BDDCD-D7B1-5248-86ED-6AF6D62E74D2}" type="slidenum">
              <a:rPr lang="en-US" smtClean="0"/>
              <a:t>‹#›</a:t>
            </a:fld>
            <a:endParaRPr lang="en-US"/>
          </a:p>
        </p:txBody>
      </p:sp>
    </p:spTree>
    <p:extLst>
      <p:ext uri="{BB962C8B-B14F-4D97-AF65-F5344CB8AC3E}">
        <p14:creationId xmlns:p14="http://schemas.microsoft.com/office/powerpoint/2010/main" val="160948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owasp.org/index.php/Testing_for_CSRF_(OWASP-SM-005)" TargetMode="External"/><Relationship Id="rId3" Type="http://schemas.openxmlformats.org/officeDocument/2006/relationships/hyperlink" Target="https://www.owasp.org/index.php/Cross-Site_Request_Forgery_(CSRF)_Prevention_Cheat_She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400" dirty="0" smtClean="0">
                <a:latin typeface="Consolas"/>
                <a:cs typeface="Consolas"/>
              </a:rPr>
              <a:t>_________   ______________________________</a:t>
            </a:r>
            <a:br>
              <a:rPr lang="en-US" sz="1400" dirty="0" smtClean="0">
                <a:latin typeface="Consolas"/>
                <a:cs typeface="Consolas"/>
              </a:rPr>
            </a:br>
            <a:r>
              <a:rPr lang="en-US" sz="1400" dirty="0" smtClean="0">
                <a:latin typeface="Consolas"/>
                <a:cs typeface="Consolas"/>
              </a:rPr>
              <a:t>\_   ___ \ /   _____/\______   \_   _____/</a:t>
            </a:r>
            <a:br>
              <a:rPr lang="en-US" sz="1400" dirty="0" smtClean="0">
                <a:latin typeface="Consolas"/>
                <a:cs typeface="Consolas"/>
              </a:rPr>
            </a:br>
            <a:r>
              <a:rPr lang="en-US" sz="1400" dirty="0" smtClean="0">
                <a:latin typeface="Consolas"/>
                <a:cs typeface="Consolas"/>
              </a:rPr>
              <a:t>/    \  \/ \_____  \  |       _/|    __)  </a:t>
            </a:r>
            <a:br>
              <a:rPr lang="en-US" sz="1400" dirty="0" smtClean="0">
                <a:latin typeface="Consolas"/>
                <a:cs typeface="Consolas"/>
              </a:rPr>
            </a:br>
            <a:r>
              <a:rPr lang="en-US" sz="1400" dirty="0" smtClean="0">
                <a:latin typeface="Consolas"/>
                <a:cs typeface="Consolas"/>
              </a:rPr>
              <a:t>\     \____/        \ |    |   \|     \   </a:t>
            </a:r>
            <a:br>
              <a:rPr lang="en-US" sz="1400" dirty="0" smtClean="0">
                <a:latin typeface="Consolas"/>
                <a:cs typeface="Consolas"/>
              </a:rPr>
            </a:br>
            <a:r>
              <a:rPr lang="en-US" sz="1400" dirty="0" smtClean="0">
                <a:latin typeface="Consolas"/>
                <a:cs typeface="Consolas"/>
              </a:rPr>
              <a:t> \______  /_______  / |____|_  /\___  /   </a:t>
            </a:r>
            <a:br>
              <a:rPr lang="en-US" sz="1400" dirty="0" smtClean="0">
                <a:latin typeface="Consolas"/>
                <a:cs typeface="Consolas"/>
              </a:rPr>
            </a:br>
            <a:r>
              <a:rPr lang="en-US" sz="1400" dirty="0" smtClean="0">
                <a:latin typeface="Consolas"/>
                <a:cs typeface="Consolas"/>
              </a:rPr>
              <a:t>        \/        \/         \/     \/ </a:t>
            </a:r>
            <a:endParaRPr lang="en-US" sz="1400" dirty="0">
              <a:latin typeface="Consolas"/>
              <a:cs typeface="Consolas"/>
            </a:endParaRPr>
          </a:p>
        </p:txBody>
      </p:sp>
      <p:sp>
        <p:nvSpPr>
          <p:cNvPr id="3" name="Subtitle 2"/>
          <p:cNvSpPr>
            <a:spLocks noGrp="1"/>
          </p:cNvSpPr>
          <p:nvPr>
            <p:ph type="subTitle" idx="1"/>
          </p:nvPr>
        </p:nvSpPr>
        <p:spPr/>
        <p:txBody>
          <a:bodyPr/>
          <a:lstStyle/>
          <a:p>
            <a:r>
              <a:rPr lang="en-US" dirty="0"/>
              <a:t>w</a:t>
            </a:r>
            <a:r>
              <a:rPr lang="en-US" dirty="0" smtClean="0"/>
              <a:t>eek 3</a:t>
            </a:r>
            <a:endParaRPr lang="en-US" dirty="0"/>
          </a:p>
        </p:txBody>
      </p:sp>
    </p:spTree>
    <p:extLst>
      <p:ext uri="{BB962C8B-B14F-4D97-AF65-F5344CB8AC3E}">
        <p14:creationId xmlns:p14="http://schemas.microsoft.com/office/powerpoint/2010/main" val="34777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https://www.owasp.org/index.php/Testing_for_CSRF_(OWASP-SM-005)</a:t>
            </a:r>
            <a:endParaRPr lang="en-US" dirty="0" smtClean="0"/>
          </a:p>
          <a:p>
            <a:r>
              <a:rPr lang="en-US" dirty="0" smtClean="0">
                <a:hlinkClick r:id="rId3"/>
              </a:rPr>
              <a:t>https://www.owasp.org/index.php/Cross-Site_Request_Forgery_(CSRF)_Prevention_Cheat_Sheet</a:t>
            </a:r>
            <a:r>
              <a:rPr lang="en-US" dirty="0" smtClean="0"/>
              <a:t> </a:t>
            </a:r>
            <a:endParaRPr lang="en-US" dirty="0"/>
          </a:p>
        </p:txBody>
      </p:sp>
    </p:spTree>
    <p:extLst>
      <p:ext uri="{BB962C8B-B14F-4D97-AF65-F5344CB8AC3E}">
        <p14:creationId xmlns:p14="http://schemas.microsoft.com/office/powerpoint/2010/main" val="156106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Effective CSRF prevention</a:t>
            </a:r>
          </a:p>
          <a:p>
            <a:r>
              <a:rPr lang="en-US" dirty="0" smtClean="0"/>
              <a:t>Ineffective CSRF prevention</a:t>
            </a:r>
            <a:endParaRPr lang="en-US" dirty="0"/>
          </a:p>
        </p:txBody>
      </p:sp>
    </p:spTree>
    <p:extLst>
      <p:ext uri="{BB962C8B-B14F-4D97-AF65-F5344CB8AC3E}">
        <p14:creationId xmlns:p14="http://schemas.microsoft.com/office/powerpoint/2010/main" val="257547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lnSpcReduction="10000"/>
          </a:bodyPr>
          <a:lstStyle/>
          <a:p>
            <a:r>
              <a:rPr lang="en-US" dirty="0" smtClean="0"/>
              <a:t>Cross-Site Request Forgery</a:t>
            </a:r>
          </a:p>
          <a:p>
            <a:r>
              <a:rPr lang="en-US" dirty="0" smtClean="0"/>
              <a:t>An attack that tricks the victim into loading a page that contains a malicious request</a:t>
            </a:r>
          </a:p>
          <a:p>
            <a:r>
              <a:rPr lang="en-US" dirty="0" smtClean="0"/>
              <a:t>The attacker can make the victim perform actions that they didn't intend to, such as logout, purchase item, change account information, retrieve account information, or any other function provided by the vulnerable website.</a:t>
            </a:r>
          </a:p>
        </p:txBody>
      </p:sp>
    </p:spTree>
    <p:extLst>
      <p:ext uri="{BB962C8B-B14F-4D97-AF65-F5344CB8AC3E}">
        <p14:creationId xmlns:p14="http://schemas.microsoft.com/office/powerpoint/2010/main" val="34173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Attacker tricks victim into browsing to their site</a:t>
            </a:r>
          </a:p>
          <a:p>
            <a:r>
              <a:rPr lang="en-US" dirty="0" smtClean="0"/>
              <a:t>Malicious site makes a request in the background</a:t>
            </a:r>
            <a:endParaRPr lang="en-US" dirty="0" smtClean="0"/>
          </a:p>
          <a:p>
            <a:r>
              <a:rPr lang="en-US" dirty="0" smtClean="0"/>
              <a:t>Browsers will automatically include with such requests any credentials associated with the site, such as the user's session cookie, basic </a:t>
            </a:r>
            <a:r>
              <a:rPr lang="en-US" dirty="0" err="1" smtClean="0"/>
              <a:t>auth</a:t>
            </a:r>
            <a:r>
              <a:rPr lang="en-US" dirty="0" smtClean="0"/>
              <a:t> credentials, IP address, or Windows domain credentials</a:t>
            </a:r>
          </a:p>
          <a:p>
            <a:r>
              <a:rPr lang="en-US" dirty="0" smtClean="0"/>
              <a:t>Therefore, if the user is currently authenticated to the site, the site will have no way to distinguish this from a legitimate user request.</a:t>
            </a:r>
          </a:p>
        </p:txBody>
      </p:sp>
    </p:spTree>
    <p:extLst>
      <p:ext uri="{BB962C8B-B14F-4D97-AF65-F5344CB8AC3E}">
        <p14:creationId xmlns:p14="http://schemas.microsoft.com/office/powerpoint/2010/main" val="408067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62000" y="571500"/>
            <a:ext cx="7620000" cy="5715000"/>
          </a:xfrm>
          <a:prstGeom prst="rect">
            <a:avLst/>
          </a:prstGeom>
        </p:spPr>
      </p:pic>
    </p:spTree>
    <p:extLst>
      <p:ext uri="{BB962C8B-B14F-4D97-AF65-F5344CB8AC3E}">
        <p14:creationId xmlns:p14="http://schemas.microsoft.com/office/powerpoint/2010/main" val="30566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62000" y="571500"/>
            <a:ext cx="7620000" cy="5715000"/>
          </a:xfrm>
          <a:prstGeom prst="rect">
            <a:avLst/>
          </a:prstGeom>
        </p:spPr>
      </p:pic>
    </p:spTree>
    <p:extLst>
      <p:ext uri="{BB962C8B-B14F-4D97-AF65-F5344CB8AC3E}">
        <p14:creationId xmlns:p14="http://schemas.microsoft.com/office/powerpoint/2010/main" val="415011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p:txBody>
          <a:bodyPr/>
          <a:lstStyle/>
          <a:p>
            <a:r>
              <a:rPr lang="en-US" dirty="0" smtClean="0"/>
              <a:t>A bank executes a trade using the following request:</a:t>
            </a:r>
          </a:p>
          <a:p>
            <a:pPr marL="0" indent="0">
              <a:buNone/>
            </a:pPr>
            <a:endParaRPr lang="en-US" sz="1400" dirty="0" smtClean="0">
              <a:latin typeface="Consolas"/>
              <a:cs typeface="Consolas"/>
            </a:endParaRPr>
          </a:p>
          <a:p>
            <a:pPr marL="0" indent="0">
              <a:buNone/>
            </a:pPr>
            <a:r>
              <a:rPr lang="en-US" sz="1400" dirty="0">
                <a:latin typeface="Consolas"/>
                <a:cs typeface="Consolas"/>
              </a:rPr>
              <a:t>	</a:t>
            </a:r>
            <a:r>
              <a:rPr lang="en-US" sz="1400" dirty="0" smtClean="0">
                <a:latin typeface="Consolas"/>
                <a:cs typeface="Consolas"/>
              </a:rPr>
              <a:t>GET http://</a:t>
            </a:r>
            <a:r>
              <a:rPr lang="en-US" sz="1400" dirty="0" err="1" smtClean="0">
                <a:latin typeface="Consolas"/>
                <a:cs typeface="Consolas"/>
              </a:rPr>
              <a:t>bank.com</a:t>
            </a:r>
            <a:r>
              <a:rPr lang="en-US" sz="1400" dirty="0" smtClean="0">
                <a:latin typeface="Consolas"/>
                <a:cs typeface="Consolas"/>
              </a:rPr>
              <a:t>/</a:t>
            </a:r>
            <a:r>
              <a:rPr lang="en-US" sz="1400" dirty="0" err="1" smtClean="0">
                <a:latin typeface="Consolas"/>
                <a:cs typeface="Consolas"/>
              </a:rPr>
              <a:t>transfer.do?acct</a:t>
            </a:r>
            <a:r>
              <a:rPr lang="en-US" sz="1400" dirty="0" smtClean="0">
                <a:latin typeface="Consolas"/>
                <a:cs typeface="Consolas"/>
              </a:rPr>
              <a:t>=</a:t>
            </a:r>
            <a:r>
              <a:rPr lang="en-US" sz="1400" dirty="0" err="1" smtClean="0">
                <a:latin typeface="Consolas"/>
                <a:cs typeface="Consolas"/>
              </a:rPr>
              <a:t>BOB&amp;amount</a:t>
            </a:r>
            <a:r>
              <a:rPr lang="en-US" sz="1400" dirty="0" smtClean="0">
                <a:latin typeface="Consolas"/>
                <a:cs typeface="Consolas"/>
              </a:rPr>
              <a:t>=100 HTTP/1.1 </a:t>
            </a:r>
          </a:p>
          <a:p>
            <a:pPr marL="0" indent="0">
              <a:buNone/>
            </a:pPr>
            <a:endParaRPr lang="en-US" sz="1400" dirty="0">
              <a:latin typeface="Consolas"/>
              <a:cs typeface="Consolas"/>
            </a:endParaRPr>
          </a:p>
          <a:p>
            <a:r>
              <a:rPr lang="en-US" dirty="0" smtClean="0">
                <a:cs typeface="Consolas"/>
              </a:rPr>
              <a:t>An attacker hides the following in their website:</a:t>
            </a:r>
          </a:p>
          <a:p>
            <a:pPr marL="0" indent="0">
              <a:buNone/>
            </a:pPr>
            <a:endParaRPr lang="en-US" sz="1400" dirty="0" smtClean="0">
              <a:latin typeface="Consolas"/>
              <a:cs typeface="Consolas"/>
            </a:endParaRPr>
          </a:p>
          <a:p>
            <a:pPr marL="0" indent="0">
              <a:buNone/>
            </a:pPr>
            <a:r>
              <a:rPr lang="en-US" sz="1400" dirty="0" smtClean="0">
                <a:latin typeface="Consolas"/>
                <a:cs typeface="Consolas"/>
              </a:rPr>
              <a:t>&lt;</a:t>
            </a:r>
            <a:r>
              <a:rPr lang="en-US" sz="1400" dirty="0" err="1" smtClean="0">
                <a:latin typeface="Consolas"/>
                <a:cs typeface="Consolas"/>
              </a:rPr>
              <a:t>img</a:t>
            </a:r>
            <a:r>
              <a:rPr lang="en-US" sz="1400" dirty="0" smtClean="0">
                <a:latin typeface="Consolas"/>
                <a:cs typeface="Consolas"/>
              </a:rPr>
              <a:t> </a:t>
            </a:r>
            <a:r>
              <a:rPr lang="en-US" sz="1400" dirty="0" err="1" smtClean="0">
                <a:latin typeface="Consolas"/>
                <a:cs typeface="Consolas"/>
              </a:rPr>
              <a:t>src</a:t>
            </a:r>
            <a:r>
              <a:rPr lang="en-US" sz="1400" dirty="0" smtClean="0">
                <a:latin typeface="Consolas"/>
                <a:cs typeface="Consolas"/>
              </a:rPr>
              <a:t>="http://</a:t>
            </a:r>
            <a:r>
              <a:rPr lang="en-US" sz="1400" dirty="0" err="1" smtClean="0">
                <a:latin typeface="Consolas"/>
                <a:cs typeface="Consolas"/>
              </a:rPr>
              <a:t>bank.com</a:t>
            </a:r>
            <a:r>
              <a:rPr lang="en-US" sz="1400" dirty="0" smtClean="0">
                <a:latin typeface="Consolas"/>
                <a:cs typeface="Consolas"/>
              </a:rPr>
              <a:t>/</a:t>
            </a:r>
            <a:r>
              <a:rPr lang="en-US" sz="1400" dirty="0" err="1" smtClean="0">
                <a:latin typeface="Consolas"/>
                <a:cs typeface="Consolas"/>
              </a:rPr>
              <a:t>transfer.do?acct</a:t>
            </a:r>
            <a:r>
              <a:rPr lang="en-US" sz="1400" dirty="0" smtClean="0">
                <a:latin typeface="Consolas"/>
                <a:cs typeface="Consolas"/>
              </a:rPr>
              <a:t>=</a:t>
            </a:r>
            <a:r>
              <a:rPr lang="en-US" sz="1400" dirty="0" err="1" smtClean="0">
                <a:latin typeface="Consolas"/>
                <a:cs typeface="Consolas"/>
              </a:rPr>
              <a:t>MARIA&amp;amount</a:t>
            </a:r>
            <a:r>
              <a:rPr lang="en-US" sz="1400" dirty="0" smtClean="0">
                <a:latin typeface="Consolas"/>
                <a:cs typeface="Consolas"/>
              </a:rPr>
              <a:t>=100000" width="1" height="1" border="0"&gt;</a:t>
            </a:r>
            <a:endParaRPr lang="en-US" sz="1400" dirty="0">
              <a:latin typeface="Consolas"/>
              <a:cs typeface="Consolas"/>
            </a:endParaRPr>
          </a:p>
        </p:txBody>
      </p:sp>
    </p:spTree>
    <p:extLst>
      <p:ext uri="{BB962C8B-B14F-4D97-AF65-F5344CB8AC3E}">
        <p14:creationId xmlns:p14="http://schemas.microsoft.com/office/powerpoint/2010/main" val="147920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CSRF does not (generally) give attacker access to body of the returned request</a:t>
            </a:r>
          </a:p>
          <a:p>
            <a:r>
              <a:rPr lang="en-US" dirty="0" smtClean="0"/>
              <a:t>It is a one-way attack (for the most part)</a:t>
            </a:r>
            <a:endParaRPr lang="en-US" dirty="0"/>
          </a:p>
        </p:txBody>
      </p:sp>
    </p:spTree>
    <p:extLst>
      <p:ext uri="{BB962C8B-B14F-4D97-AF65-F5344CB8AC3E}">
        <p14:creationId xmlns:p14="http://schemas.microsoft.com/office/powerpoint/2010/main" val="118748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Ineffective Prevention</a:t>
            </a:r>
            <a:endParaRPr lang="en-US" dirty="0"/>
          </a:p>
        </p:txBody>
      </p:sp>
      <p:sp>
        <p:nvSpPr>
          <p:cNvPr id="3" name="Content Placeholder 2"/>
          <p:cNvSpPr>
            <a:spLocks noGrp="1"/>
          </p:cNvSpPr>
          <p:nvPr>
            <p:ph idx="1"/>
          </p:nvPr>
        </p:nvSpPr>
        <p:spPr/>
        <p:txBody>
          <a:bodyPr/>
          <a:lstStyle/>
          <a:p>
            <a:r>
              <a:rPr lang="en-US" dirty="0" smtClean="0"/>
              <a:t>Secret Cookie</a:t>
            </a:r>
          </a:p>
          <a:p>
            <a:pPr lvl="1"/>
            <a:r>
              <a:rPr lang="en-US" dirty="0" smtClean="0"/>
              <a:t>Why doesn’t this work?</a:t>
            </a:r>
          </a:p>
          <a:p>
            <a:r>
              <a:rPr lang="en-US" dirty="0" smtClean="0"/>
              <a:t>Only accept POST requests</a:t>
            </a:r>
          </a:p>
          <a:p>
            <a:pPr lvl="1"/>
            <a:r>
              <a:rPr lang="en-US" dirty="0" smtClean="0"/>
              <a:t>Why doesn’t this work?</a:t>
            </a:r>
          </a:p>
          <a:p>
            <a:r>
              <a:rPr lang="en-US" dirty="0" smtClean="0"/>
              <a:t>URL rewriting</a:t>
            </a:r>
          </a:p>
          <a:p>
            <a:pPr lvl="1"/>
            <a:r>
              <a:rPr lang="en-US" dirty="0" smtClean="0"/>
              <a:t>Why doesn’t this work?</a:t>
            </a:r>
          </a:p>
          <a:p>
            <a:r>
              <a:rPr lang="en-US" dirty="0" smtClean="0"/>
              <a:t>Checking referrer header</a:t>
            </a:r>
          </a:p>
          <a:p>
            <a:pPr lvl="1"/>
            <a:r>
              <a:rPr lang="en-US" dirty="0" smtClean="0"/>
              <a:t>Why doesn’t this work?</a:t>
            </a:r>
            <a:endParaRPr lang="en-US" dirty="0"/>
          </a:p>
        </p:txBody>
      </p:sp>
    </p:spTree>
    <p:extLst>
      <p:ext uri="{BB962C8B-B14F-4D97-AF65-F5344CB8AC3E}">
        <p14:creationId xmlns:p14="http://schemas.microsoft.com/office/powerpoint/2010/main" val="105989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Prevention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Synchronizer Token Pattern</a:t>
            </a:r>
          </a:p>
          <a:p>
            <a:pPr lvl="1"/>
            <a:r>
              <a:rPr lang="en-US" dirty="0" smtClean="0"/>
              <a:t>Send a token with every form/page and re-validate on form submission </a:t>
            </a:r>
          </a:p>
          <a:p>
            <a:r>
              <a:rPr lang="en-US" dirty="0" smtClean="0"/>
              <a:t>Double Submit Cookies</a:t>
            </a:r>
          </a:p>
          <a:p>
            <a:pPr lvl="1"/>
            <a:r>
              <a:rPr lang="en-US" dirty="0" smtClean="0"/>
              <a:t>Cookie is set that matches a secret value in the form</a:t>
            </a:r>
          </a:p>
          <a:p>
            <a:pPr lvl="1"/>
            <a:r>
              <a:rPr lang="en-US" dirty="0" smtClean="0"/>
              <a:t>Cookie value and form value are matched</a:t>
            </a:r>
          </a:p>
          <a:p>
            <a:r>
              <a:rPr lang="en-US" dirty="0" smtClean="0"/>
              <a:t>Challenge-Response</a:t>
            </a:r>
          </a:p>
          <a:p>
            <a:pPr lvl="1"/>
            <a:r>
              <a:rPr lang="en-US" dirty="0" smtClean="0"/>
              <a:t>CAPTCHA</a:t>
            </a:r>
          </a:p>
          <a:p>
            <a:pPr lvl="1"/>
            <a:r>
              <a:rPr lang="en-US" dirty="0" smtClean="0"/>
              <a:t>Re-authentication</a:t>
            </a:r>
          </a:p>
          <a:p>
            <a:pPr lvl="1"/>
            <a:r>
              <a:rPr lang="en-US" dirty="0" smtClean="0"/>
              <a:t>One-time token</a:t>
            </a:r>
          </a:p>
          <a:p>
            <a:r>
              <a:rPr lang="en-US" dirty="0" smtClean="0"/>
              <a:t>No XSS </a:t>
            </a:r>
            <a:r>
              <a:rPr lang="en-US" dirty="0" err="1" smtClean="0"/>
              <a:t>Vulns</a:t>
            </a:r>
            <a:r>
              <a:rPr lang="en-US" dirty="0" smtClean="0"/>
              <a:t>!!</a:t>
            </a:r>
            <a:endParaRPr lang="en-US" dirty="0"/>
          </a:p>
        </p:txBody>
      </p:sp>
    </p:spTree>
    <p:extLst>
      <p:ext uri="{BB962C8B-B14F-4D97-AF65-F5344CB8AC3E}">
        <p14:creationId xmlns:p14="http://schemas.microsoft.com/office/powerpoint/2010/main" val="370399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317</Words>
  <Application>Microsoft Macintosh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_________   ______________________________ \_   ___ \ /   _____/\______   \_   _____/ /    \  \/ \_____  \  |       _/|    __)   \     \____/        \ |    |   \|     \     \______  /_______  / |____|_  /\___  /            \/        \/         \/     \/ </vt:lpstr>
      <vt:lpstr>What is it?</vt:lpstr>
      <vt:lpstr>How does it work?</vt:lpstr>
      <vt:lpstr>PowerPoint Presentation</vt:lpstr>
      <vt:lpstr>PowerPoint Presentation</vt:lpstr>
      <vt:lpstr>Code example</vt:lpstr>
      <vt:lpstr>Note</vt:lpstr>
      <vt:lpstr>Ineffective Prevention</vt:lpstr>
      <vt:lpstr>Effective Prevention </vt:lpstr>
      <vt:lpstr>Resources</vt:lpstr>
      <vt:lpstr>Demos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_________   ______________________________ \_   ___ \ /   _____/\______   \_   _____/ /    \  \/ \_____  \  |       _/|    __)   \     \____/        \ |    |   \|     \     \______  /_______  / |____|_  /\___  /            \/        \/         \/     \/ </dc:title>
  <dc:creator>asdf</dc:creator>
  <cp:lastModifiedBy>asdf</cp:lastModifiedBy>
  <cp:revision>4</cp:revision>
  <dcterms:created xsi:type="dcterms:W3CDTF">2014-04-15T20:43:43Z</dcterms:created>
  <dcterms:modified xsi:type="dcterms:W3CDTF">2014-04-15T21:07:20Z</dcterms:modified>
</cp:coreProperties>
</file>