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3" r:id="rId6"/>
    <p:sldId id="261" r:id="rId7"/>
    <p:sldId id="264" r:id="rId8"/>
    <p:sldId id="265"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A01"/>
    <a:srgbClr val="FFCC66"/>
    <a:srgbClr val="FF9900"/>
    <a:srgbClr val="E2F0D9"/>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71BF-20F5-4927-AA68-CD5619A55E6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39CF031-870A-4F94-9350-CC7AC6B75359}"/>
              </a:ext>
            </a:extLst>
          </p:cNvPr>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D964E07-5B3A-4DA7-9369-73D17ADC0757}"/>
              </a:ext>
            </a:extLst>
          </p:cNvPr>
          <p:cNvSpPr>
            <a:spLocks noGrp="1"/>
          </p:cNvSpPr>
          <p:nvPr>
            <p:ph type="dt" sz="half" idx="10"/>
          </p:nvPr>
        </p:nvSpPr>
        <p:spPr/>
        <p:txBody>
          <a:bodyPr/>
          <a:lstStyle/>
          <a:p>
            <a:fld id="{A161C60B-46BC-466E-82E5-6374EAC3BD19}" type="datetimeFigureOut">
              <a:rPr lang="en-GB" smtClean="0"/>
              <a:t>22/05/2018</a:t>
            </a:fld>
            <a:endParaRPr lang="en-GB"/>
          </a:p>
        </p:txBody>
      </p:sp>
      <p:sp>
        <p:nvSpPr>
          <p:cNvPr id="5" name="Footer Placeholder 4">
            <a:extLst>
              <a:ext uri="{FF2B5EF4-FFF2-40B4-BE49-F238E27FC236}">
                <a16:creationId xmlns:a16="http://schemas.microsoft.com/office/drawing/2014/main" id="{3C09B6DA-241F-4DB9-A363-78C3448948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500FD0-69B1-4904-A254-CA7DDDC9FEFA}"/>
              </a:ext>
            </a:extLst>
          </p:cNvPr>
          <p:cNvSpPr>
            <a:spLocks noGrp="1"/>
          </p:cNvSpPr>
          <p:nvPr>
            <p:ph type="sldNum" sz="quarter" idx="12"/>
          </p:nvPr>
        </p:nvSpPr>
        <p:spPr/>
        <p:txBody>
          <a:bodyPr/>
          <a:lstStyle/>
          <a:p>
            <a:fld id="{45445E22-C27E-480C-8C7F-1A383B7B9755}" type="slidenum">
              <a:rPr lang="en-GB" smtClean="0"/>
              <a:t>‹#›</a:t>
            </a:fld>
            <a:endParaRPr lang="en-GB"/>
          </a:p>
        </p:txBody>
      </p:sp>
    </p:spTree>
    <p:extLst>
      <p:ext uri="{BB962C8B-B14F-4D97-AF65-F5344CB8AC3E}">
        <p14:creationId xmlns:p14="http://schemas.microsoft.com/office/powerpoint/2010/main" val="280718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BAE8-98F5-427E-83CD-C970BB0C90C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0B396D-22F8-40A3-AB97-781C6A5B9C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D1615A-8723-4DA3-B35C-151EB62E6CA8}"/>
              </a:ext>
            </a:extLst>
          </p:cNvPr>
          <p:cNvSpPr>
            <a:spLocks noGrp="1"/>
          </p:cNvSpPr>
          <p:nvPr>
            <p:ph type="dt" sz="half" idx="10"/>
          </p:nvPr>
        </p:nvSpPr>
        <p:spPr/>
        <p:txBody>
          <a:bodyPr/>
          <a:lstStyle/>
          <a:p>
            <a:fld id="{A161C60B-46BC-466E-82E5-6374EAC3BD19}" type="datetimeFigureOut">
              <a:rPr lang="en-GB" smtClean="0"/>
              <a:t>22/05/2018</a:t>
            </a:fld>
            <a:endParaRPr lang="en-GB"/>
          </a:p>
        </p:txBody>
      </p:sp>
      <p:sp>
        <p:nvSpPr>
          <p:cNvPr id="5" name="Footer Placeholder 4">
            <a:extLst>
              <a:ext uri="{FF2B5EF4-FFF2-40B4-BE49-F238E27FC236}">
                <a16:creationId xmlns:a16="http://schemas.microsoft.com/office/drawing/2014/main" id="{8DBC7F10-BC09-4465-8F90-0C80C6C935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4E8680-3225-4AAF-A49D-6FF0D7F194FD}"/>
              </a:ext>
            </a:extLst>
          </p:cNvPr>
          <p:cNvSpPr>
            <a:spLocks noGrp="1"/>
          </p:cNvSpPr>
          <p:nvPr>
            <p:ph type="sldNum" sz="quarter" idx="12"/>
          </p:nvPr>
        </p:nvSpPr>
        <p:spPr/>
        <p:txBody>
          <a:bodyPr/>
          <a:lstStyle/>
          <a:p>
            <a:fld id="{45445E22-C27E-480C-8C7F-1A383B7B9755}" type="slidenum">
              <a:rPr lang="en-GB" smtClean="0"/>
              <a:t>‹#›</a:t>
            </a:fld>
            <a:endParaRPr lang="en-GB"/>
          </a:p>
        </p:txBody>
      </p:sp>
    </p:spTree>
    <p:extLst>
      <p:ext uri="{BB962C8B-B14F-4D97-AF65-F5344CB8AC3E}">
        <p14:creationId xmlns:p14="http://schemas.microsoft.com/office/powerpoint/2010/main" val="4286528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575F9F-D3C4-4E16-B961-51952FEC7997}"/>
              </a:ext>
            </a:extLst>
          </p:cNvPr>
          <p:cNvSpPr>
            <a:spLocks noGrp="1"/>
          </p:cNvSpPr>
          <p:nvPr>
            <p:ph type="title" orient="vert"/>
          </p:nvPr>
        </p:nvSpPr>
        <p:spPr>
          <a:xfrm>
            <a:off x="6543676"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52AFEB-81A3-4AF0-9BA4-D123115E9E89}"/>
              </a:ext>
            </a:extLst>
          </p:cNvPr>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71423F-2CBF-4383-A413-823629ED366E}"/>
              </a:ext>
            </a:extLst>
          </p:cNvPr>
          <p:cNvSpPr>
            <a:spLocks noGrp="1"/>
          </p:cNvSpPr>
          <p:nvPr>
            <p:ph type="dt" sz="half" idx="10"/>
          </p:nvPr>
        </p:nvSpPr>
        <p:spPr/>
        <p:txBody>
          <a:bodyPr/>
          <a:lstStyle/>
          <a:p>
            <a:fld id="{A161C60B-46BC-466E-82E5-6374EAC3BD19}" type="datetimeFigureOut">
              <a:rPr lang="en-GB" smtClean="0"/>
              <a:t>22/05/2018</a:t>
            </a:fld>
            <a:endParaRPr lang="en-GB"/>
          </a:p>
        </p:txBody>
      </p:sp>
      <p:sp>
        <p:nvSpPr>
          <p:cNvPr id="5" name="Footer Placeholder 4">
            <a:extLst>
              <a:ext uri="{FF2B5EF4-FFF2-40B4-BE49-F238E27FC236}">
                <a16:creationId xmlns:a16="http://schemas.microsoft.com/office/drawing/2014/main" id="{A412B6F5-27EC-4EB3-85E3-187816144D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660B0D-02DF-4F19-B850-4CBDC8BE7D60}"/>
              </a:ext>
            </a:extLst>
          </p:cNvPr>
          <p:cNvSpPr>
            <a:spLocks noGrp="1"/>
          </p:cNvSpPr>
          <p:nvPr>
            <p:ph type="sldNum" sz="quarter" idx="12"/>
          </p:nvPr>
        </p:nvSpPr>
        <p:spPr/>
        <p:txBody>
          <a:bodyPr/>
          <a:lstStyle/>
          <a:p>
            <a:fld id="{45445E22-C27E-480C-8C7F-1A383B7B9755}" type="slidenum">
              <a:rPr lang="en-GB" smtClean="0"/>
              <a:t>‹#›</a:t>
            </a:fld>
            <a:endParaRPr lang="en-GB"/>
          </a:p>
        </p:txBody>
      </p:sp>
    </p:spTree>
    <p:extLst>
      <p:ext uri="{BB962C8B-B14F-4D97-AF65-F5344CB8AC3E}">
        <p14:creationId xmlns:p14="http://schemas.microsoft.com/office/powerpoint/2010/main" val="116720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5E1C-2040-4CDC-B5DC-3E7CF64F0B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7863D0-6D31-4FA8-86F7-A2DAE2C9E4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52C414-6964-4648-83A8-D723C89A43E4}"/>
              </a:ext>
            </a:extLst>
          </p:cNvPr>
          <p:cNvSpPr>
            <a:spLocks noGrp="1"/>
          </p:cNvSpPr>
          <p:nvPr>
            <p:ph type="dt" sz="half" idx="10"/>
          </p:nvPr>
        </p:nvSpPr>
        <p:spPr/>
        <p:txBody>
          <a:bodyPr/>
          <a:lstStyle/>
          <a:p>
            <a:fld id="{A161C60B-46BC-466E-82E5-6374EAC3BD19}" type="datetimeFigureOut">
              <a:rPr lang="en-GB" smtClean="0"/>
              <a:t>22/05/2018</a:t>
            </a:fld>
            <a:endParaRPr lang="en-GB"/>
          </a:p>
        </p:txBody>
      </p:sp>
      <p:sp>
        <p:nvSpPr>
          <p:cNvPr id="5" name="Footer Placeholder 4">
            <a:extLst>
              <a:ext uri="{FF2B5EF4-FFF2-40B4-BE49-F238E27FC236}">
                <a16:creationId xmlns:a16="http://schemas.microsoft.com/office/drawing/2014/main" id="{EC3B30D4-66E1-456F-86AC-4C0E951D1D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273E00-3DBB-4851-8085-B2BDB2159409}"/>
              </a:ext>
            </a:extLst>
          </p:cNvPr>
          <p:cNvSpPr>
            <a:spLocks noGrp="1"/>
          </p:cNvSpPr>
          <p:nvPr>
            <p:ph type="sldNum" sz="quarter" idx="12"/>
          </p:nvPr>
        </p:nvSpPr>
        <p:spPr/>
        <p:txBody>
          <a:bodyPr/>
          <a:lstStyle/>
          <a:p>
            <a:fld id="{45445E22-C27E-480C-8C7F-1A383B7B9755}" type="slidenum">
              <a:rPr lang="en-GB" smtClean="0"/>
              <a:t>‹#›</a:t>
            </a:fld>
            <a:endParaRPr lang="en-GB"/>
          </a:p>
        </p:txBody>
      </p:sp>
    </p:spTree>
    <p:extLst>
      <p:ext uri="{BB962C8B-B14F-4D97-AF65-F5344CB8AC3E}">
        <p14:creationId xmlns:p14="http://schemas.microsoft.com/office/powerpoint/2010/main" val="387224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782F-2E21-430F-A960-4D3451B630EC}"/>
              </a:ext>
            </a:extLst>
          </p:cNvPr>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C3A844-3040-4D09-A684-80C3FCBA3B1A}"/>
              </a:ext>
            </a:extLst>
          </p:cNvPr>
          <p:cNvSpPr>
            <a:spLocks noGrp="1"/>
          </p:cNvSpPr>
          <p:nvPr>
            <p:ph type="body" idx="1"/>
          </p:nvPr>
        </p:nvSpPr>
        <p:spPr>
          <a:xfrm>
            <a:off x="623888" y="4589466"/>
            <a:ext cx="78867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CC796C-FF6B-4DEE-A323-8550E18CB9F8}"/>
              </a:ext>
            </a:extLst>
          </p:cNvPr>
          <p:cNvSpPr>
            <a:spLocks noGrp="1"/>
          </p:cNvSpPr>
          <p:nvPr>
            <p:ph type="dt" sz="half" idx="10"/>
          </p:nvPr>
        </p:nvSpPr>
        <p:spPr/>
        <p:txBody>
          <a:bodyPr/>
          <a:lstStyle/>
          <a:p>
            <a:fld id="{A161C60B-46BC-466E-82E5-6374EAC3BD19}" type="datetimeFigureOut">
              <a:rPr lang="en-GB" smtClean="0"/>
              <a:t>22/05/2018</a:t>
            </a:fld>
            <a:endParaRPr lang="en-GB"/>
          </a:p>
        </p:txBody>
      </p:sp>
      <p:sp>
        <p:nvSpPr>
          <p:cNvPr id="5" name="Footer Placeholder 4">
            <a:extLst>
              <a:ext uri="{FF2B5EF4-FFF2-40B4-BE49-F238E27FC236}">
                <a16:creationId xmlns:a16="http://schemas.microsoft.com/office/drawing/2014/main" id="{B20BC9A3-1A41-4F11-AEA7-6341C708B2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F2E809-E564-4678-993F-0CC588A38328}"/>
              </a:ext>
            </a:extLst>
          </p:cNvPr>
          <p:cNvSpPr>
            <a:spLocks noGrp="1"/>
          </p:cNvSpPr>
          <p:nvPr>
            <p:ph type="sldNum" sz="quarter" idx="12"/>
          </p:nvPr>
        </p:nvSpPr>
        <p:spPr/>
        <p:txBody>
          <a:bodyPr/>
          <a:lstStyle/>
          <a:p>
            <a:fld id="{45445E22-C27E-480C-8C7F-1A383B7B9755}" type="slidenum">
              <a:rPr lang="en-GB" smtClean="0"/>
              <a:t>‹#›</a:t>
            </a:fld>
            <a:endParaRPr lang="en-GB"/>
          </a:p>
        </p:txBody>
      </p:sp>
    </p:spTree>
    <p:extLst>
      <p:ext uri="{BB962C8B-B14F-4D97-AF65-F5344CB8AC3E}">
        <p14:creationId xmlns:p14="http://schemas.microsoft.com/office/powerpoint/2010/main" val="136016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7DF5-77D7-489A-8586-4DADAC89B5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ADBEEF-94CC-46B7-89D9-344715F74FB7}"/>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4634987-5386-485F-ACC9-5BC5018B9A5C}"/>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E57EDF9-3134-4670-8F07-F6DA8F90B09E}"/>
              </a:ext>
            </a:extLst>
          </p:cNvPr>
          <p:cNvSpPr>
            <a:spLocks noGrp="1"/>
          </p:cNvSpPr>
          <p:nvPr>
            <p:ph type="dt" sz="half" idx="10"/>
          </p:nvPr>
        </p:nvSpPr>
        <p:spPr/>
        <p:txBody>
          <a:bodyPr/>
          <a:lstStyle/>
          <a:p>
            <a:fld id="{A161C60B-46BC-466E-82E5-6374EAC3BD19}" type="datetimeFigureOut">
              <a:rPr lang="en-GB" smtClean="0"/>
              <a:t>22/05/2018</a:t>
            </a:fld>
            <a:endParaRPr lang="en-GB"/>
          </a:p>
        </p:txBody>
      </p:sp>
      <p:sp>
        <p:nvSpPr>
          <p:cNvPr id="6" name="Footer Placeholder 5">
            <a:extLst>
              <a:ext uri="{FF2B5EF4-FFF2-40B4-BE49-F238E27FC236}">
                <a16:creationId xmlns:a16="http://schemas.microsoft.com/office/drawing/2014/main" id="{ECB75B39-117B-4BD9-B949-608F2BB33B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55D7E1-C788-4183-B198-9C27CE4B2F9F}"/>
              </a:ext>
            </a:extLst>
          </p:cNvPr>
          <p:cNvSpPr>
            <a:spLocks noGrp="1"/>
          </p:cNvSpPr>
          <p:nvPr>
            <p:ph type="sldNum" sz="quarter" idx="12"/>
          </p:nvPr>
        </p:nvSpPr>
        <p:spPr/>
        <p:txBody>
          <a:bodyPr/>
          <a:lstStyle/>
          <a:p>
            <a:fld id="{45445E22-C27E-480C-8C7F-1A383B7B9755}" type="slidenum">
              <a:rPr lang="en-GB" smtClean="0"/>
              <a:t>‹#›</a:t>
            </a:fld>
            <a:endParaRPr lang="en-GB"/>
          </a:p>
        </p:txBody>
      </p:sp>
    </p:spTree>
    <p:extLst>
      <p:ext uri="{BB962C8B-B14F-4D97-AF65-F5344CB8AC3E}">
        <p14:creationId xmlns:p14="http://schemas.microsoft.com/office/powerpoint/2010/main" val="111498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C191-9E42-4CDB-B445-84DF99EB36E8}"/>
              </a:ext>
            </a:extLst>
          </p:cNvPr>
          <p:cNvSpPr>
            <a:spLocks noGrp="1"/>
          </p:cNvSpPr>
          <p:nvPr>
            <p:ph type="title"/>
          </p:nvPr>
        </p:nvSpPr>
        <p:spPr>
          <a:xfrm>
            <a:off x="629841" y="365128"/>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33CAF5-8BFC-48D4-83B2-B5C16BAFAADC}"/>
              </a:ext>
            </a:extLst>
          </p:cNvPr>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8A39560-EF54-460B-8135-F3D7DD895A7C}"/>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D8BD619-34CF-4073-8EEE-DC4A72A459AB}"/>
              </a:ext>
            </a:extLst>
          </p:cNvPr>
          <p:cNvSpPr>
            <a:spLocks noGrp="1"/>
          </p:cNvSpPr>
          <p:nvPr>
            <p:ph type="body" sz="quarter" idx="3"/>
          </p:nvPr>
        </p:nvSpPr>
        <p:spPr>
          <a:xfrm>
            <a:off x="4629151"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2502F0-87F6-4633-90A5-EA6F0660601E}"/>
              </a:ext>
            </a:extLst>
          </p:cNvPr>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9404BF6-80AA-41BD-B741-0D49435EC3F2}"/>
              </a:ext>
            </a:extLst>
          </p:cNvPr>
          <p:cNvSpPr>
            <a:spLocks noGrp="1"/>
          </p:cNvSpPr>
          <p:nvPr>
            <p:ph type="dt" sz="half" idx="10"/>
          </p:nvPr>
        </p:nvSpPr>
        <p:spPr/>
        <p:txBody>
          <a:bodyPr/>
          <a:lstStyle/>
          <a:p>
            <a:fld id="{A161C60B-46BC-466E-82E5-6374EAC3BD19}" type="datetimeFigureOut">
              <a:rPr lang="en-GB" smtClean="0"/>
              <a:t>22/05/2018</a:t>
            </a:fld>
            <a:endParaRPr lang="en-GB"/>
          </a:p>
        </p:txBody>
      </p:sp>
      <p:sp>
        <p:nvSpPr>
          <p:cNvPr id="8" name="Footer Placeholder 7">
            <a:extLst>
              <a:ext uri="{FF2B5EF4-FFF2-40B4-BE49-F238E27FC236}">
                <a16:creationId xmlns:a16="http://schemas.microsoft.com/office/drawing/2014/main" id="{FAC681BE-C1F9-4338-9BAF-19EB9F0A7B3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C1AF3D0-FB9C-4672-8C97-5AE1B3758118}"/>
              </a:ext>
            </a:extLst>
          </p:cNvPr>
          <p:cNvSpPr>
            <a:spLocks noGrp="1"/>
          </p:cNvSpPr>
          <p:nvPr>
            <p:ph type="sldNum" sz="quarter" idx="12"/>
          </p:nvPr>
        </p:nvSpPr>
        <p:spPr/>
        <p:txBody>
          <a:bodyPr/>
          <a:lstStyle/>
          <a:p>
            <a:fld id="{45445E22-C27E-480C-8C7F-1A383B7B9755}" type="slidenum">
              <a:rPr lang="en-GB" smtClean="0"/>
              <a:t>‹#›</a:t>
            </a:fld>
            <a:endParaRPr lang="en-GB"/>
          </a:p>
        </p:txBody>
      </p:sp>
    </p:spTree>
    <p:extLst>
      <p:ext uri="{BB962C8B-B14F-4D97-AF65-F5344CB8AC3E}">
        <p14:creationId xmlns:p14="http://schemas.microsoft.com/office/powerpoint/2010/main" val="3582694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70B6-2DAC-4770-976D-2A5E7C9127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DDD517-1F4D-4816-A006-63C8A2D7C32C}"/>
              </a:ext>
            </a:extLst>
          </p:cNvPr>
          <p:cNvSpPr>
            <a:spLocks noGrp="1"/>
          </p:cNvSpPr>
          <p:nvPr>
            <p:ph type="dt" sz="half" idx="10"/>
          </p:nvPr>
        </p:nvSpPr>
        <p:spPr/>
        <p:txBody>
          <a:bodyPr/>
          <a:lstStyle/>
          <a:p>
            <a:fld id="{A161C60B-46BC-466E-82E5-6374EAC3BD19}" type="datetimeFigureOut">
              <a:rPr lang="en-GB" smtClean="0"/>
              <a:t>22/05/2018</a:t>
            </a:fld>
            <a:endParaRPr lang="en-GB"/>
          </a:p>
        </p:txBody>
      </p:sp>
      <p:sp>
        <p:nvSpPr>
          <p:cNvPr id="4" name="Footer Placeholder 3">
            <a:extLst>
              <a:ext uri="{FF2B5EF4-FFF2-40B4-BE49-F238E27FC236}">
                <a16:creationId xmlns:a16="http://schemas.microsoft.com/office/drawing/2014/main" id="{42E80235-4040-4BFF-9AE9-58837B8595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DB1D014-DFE1-40B5-AA81-810F16308125}"/>
              </a:ext>
            </a:extLst>
          </p:cNvPr>
          <p:cNvSpPr>
            <a:spLocks noGrp="1"/>
          </p:cNvSpPr>
          <p:nvPr>
            <p:ph type="sldNum" sz="quarter" idx="12"/>
          </p:nvPr>
        </p:nvSpPr>
        <p:spPr/>
        <p:txBody>
          <a:bodyPr/>
          <a:lstStyle/>
          <a:p>
            <a:fld id="{45445E22-C27E-480C-8C7F-1A383B7B9755}" type="slidenum">
              <a:rPr lang="en-GB" smtClean="0"/>
              <a:t>‹#›</a:t>
            </a:fld>
            <a:endParaRPr lang="en-GB"/>
          </a:p>
        </p:txBody>
      </p:sp>
    </p:spTree>
    <p:extLst>
      <p:ext uri="{BB962C8B-B14F-4D97-AF65-F5344CB8AC3E}">
        <p14:creationId xmlns:p14="http://schemas.microsoft.com/office/powerpoint/2010/main" val="413704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F15225-71D7-4D1C-83FB-7EA12C99D2EA}"/>
              </a:ext>
            </a:extLst>
          </p:cNvPr>
          <p:cNvSpPr>
            <a:spLocks noGrp="1"/>
          </p:cNvSpPr>
          <p:nvPr>
            <p:ph type="dt" sz="half" idx="10"/>
          </p:nvPr>
        </p:nvSpPr>
        <p:spPr/>
        <p:txBody>
          <a:bodyPr/>
          <a:lstStyle/>
          <a:p>
            <a:fld id="{A161C60B-46BC-466E-82E5-6374EAC3BD19}" type="datetimeFigureOut">
              <a:rPr lang="en-GB" smtClean="0"/>
              <a:t>22/05/2018</a:t>
            </a:fld>
            <a:endParaRPr lang="en-GB"/>
          </a:p>
        </p:txBody>
      </p:sp>
      <p:sp>
        <p:nvSpPr>
          <p:cNvPr id="3" name="Footer Placeholder 2">
            <a:extLst>
              <a:ext uri="{FF2B5EF4-FFF2-40B4-BE49-F238E27FC236}">
                <a16:creationId xmlns:a16="http://schemas.microsoft.com/office/drawing/2014/main" id="{98172889-71C1-4F82-829C-2635D16E1B6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B2198B6-5B7B-4C30-A7B5-008CB5BFBF3E}"/>
              </a:ext>
            </a:extLst>
          </p:cNvPr>
          <p:cNvSpPr>
            <a:spLocks noGrp="1"/>
          </p:cNvSpPr>
          <p:nvPr>
            <p:ph type="sldNum" sz="quarter" idx="12"/>
          </p:nvPr>
        </p:nvSpPr>
        <p:spPr/>
        <p:txBody>
          <a:bodyPr/>
          <a:lstStyle/>
          <a:p>
            <a:fld id="{45445E22-C27E-480C-8C7F-1A383B7B9755}" type="slidenum">
              <a:rPr lang="en-GB" smtClean="0"/>
              <a:t>‹#›</a:t>
            </a:fld>
            <a:endParaRPr lang="en-GB"/>
          </a:p>
        </p:txBody>
      </p:sp>
    </p:spTree>
    <p:extLst>
      <p:ext uri="{BB962C8B-B14F-4D97-AF65-F5344CB8AC3E}">
        <p14:creationId xmlns:p14="http://schemas.microsoft.com/office/powerpoint/2010/main" val="257711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C5D8-2E91-4E8A-B858-0C4F95128B05}"/>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DA6D7E1-04A1-41D8-BE5A-D09A2CC2FAA7}"/>
              </a:ext>
            </a:extLst>
          </p:cNvPr>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945E8C2-7718-437F-A440-D91D499EB7C2}"/>
              </a:ext>
            </a:extLst>
          </p:cNvPr>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DF9B45-3CD3-4ECF-9358-AD451CDFB0FA}"/>
              </a:ext>
            </a:extLst>
          </p:cNvPr>
          <p:cNvSpPr>
            <a:spLocks noGrp="1"/>
          </p:cNvSpPr>
          <p:nvPr>
            <p:ph type="dt" sz="half" idx="10"/>
          </p:nvPr>
        </p:nvSpPr>
        <p:spPr/>
        <p:txBody>
          <a:bodyPr/>
          <a:lstStyle/>
          <a:p>
            <a:fld id="{A161C60B-46BC-466E-82E5-6374EAC3BD19}" type="datetimeFigureOut">
              <a:rPr lang="en-GB" smtClean="0"/>
              <a:t>22/05/2018</a:t>
            </a:fld>
            <a:endParaRPr lang="en-GB"/>
          </a:p>
        </p:txBody>
      </p:sp>
      <p:sp>
        <p:nvSpPr>
          <p:cNvPr id="6" name="Footer Placeholder 5">
            <a:extLst>
              <a:ext uri="{FF2B5EF4-FFF2-40B4-BE49-F238E27FC236}">
                <a16:creationId xmlns:a16="http://schemas.microsoft.com/office/drawing/2014/main" id="{4ACE3850-E6AD-4493-8202-767AF3D1E2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3FA34C-5035-49EF-8D9C-35B669CABD4A}"/>
              </a:ext>
            </a:extLst>
          </p:cNvPr>
          <p:cNvSpPr>
            <a:spLocks noGrp="1"/>
          </p:cNvSpPr>
          <p:nvPr>
            <p:ph type="sldNum" sz="quarter" idx="12"/>
          </p:nvPr>
        </p:nvSpPr>
        <p:spPr/>
        <p:txBody>
          <a:bodyPr/>
          <a:lstStyle/>
          <a:p>
            <a:fld id="{45445E22-C27E-480C-8C7F-1A383B7B9755}" type="slidenum">
              <a:rPr lang="en-GB" smtClean="0"/>
              <a:t>‹#›</a:t>
            </a:fld>
            <a:endParaRPr lang="en-GB"/>
          </a:p>
        </p:txBody>
      </p:sp>
    </p:spTree>
    <p:extLst>
      <p:ext uri="{BB962C8B-B14F-4D97-AF65-F5344CB8AC3E}">
        <p14:creationId xmlns:p14="http://schemas.microsoft.com/office/powerpoint/2010/main" val="197067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032A-98F3-4B71-AFAD-ACB896635784}"/>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7A7E658-1C0D-4806-BAEE-60005DFDF0EB}"/>
              </a:ext>
            </a:extLst>
          </p:cNvPr>
          <p:cNvSpPr>
            <a:spLocks noGrp="1"/>
          </p:cNvSpPr>
          <p:nvPr>
            <p:ph type="pic" idx="1"/>
          </p:nvPr>
        </p:nvSpPr>
        <p:spPr>
          <a:xfrm>
            <a:off x="3887391" y="987428"/>
            <a:ext cx="462915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a:p>
        </p:txBody>
      </p:sp>
      <p:sp>
        <p:nvSpPr>
          <p:cNvPr id="4" name="Text Placeholder 3">
            <a:extLst>
              <a:ext uri="{FF2B5EF4-FFF2-40B4-BE49-F238E27FC236}">
                <a16:creationId xmlns:a16="http://schemas.microsoft.com/office/drawing/2014/main" id="{9D7E3EA1-93FB-41B1-BBA8-3A68F9147DC7}"/>
              </a:ext>
            </a:extLst>
          </p:cNvPr>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114F3B-DB60-4698-A8A1-E53BED90792B}"/>
              </a:ext>
            </a:extLst>
          </p:cNvPr>
          <p:cNvSpPr>
            <a:spLocks noGrp="1"/>
          </p:cNvSpPr>
          <p:nvPr>
            <p:ph type="dt" sz="half" idx="10"/>
          </p:nvPr>
        </p:nvSpPr>
        <p:spPr/>
        <p:txBody>
          <a:bodyPr/>
          <a:lstStyle/>
          <a:p>
            <a:fld id="{A161C60B-46BC-466E-82E5-6374EAC3BD19}" type="datetimeFigureOut">
              <a:rPr lang="en-GB" smtClean="0"/>
              <a:t>22/05/2018</a:t>
            </a:fld>
            <a:endParaRPr lang="en-GB"/>
          </a:p>
        </p:txBody>
      </p:sp>
      <p:sp>
        <p:nvSpPr>
          <p:cNvPr id="6" name="Footer Placeholder 5">
            <a:extLst>
              <a:ext uri="{FF2B5EF4-FFF2-40B4-BE49-F238E27FC236}">
                <a16:creationId xmlns:a16="http://schemas.microsoft.com/office/drawing/2014/main" id="{9E01960A-4139-4240-8046-E52C6AAC11B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B89051-4EA9-4CCD-BE2A-5030D7E54867}"/>
              </a:ext>
            </a:extLst>
          </p:cNvPr>
          <p:cNvSpPr>
            <a:spLocks noGrp="1"/>
          </p:cNvSpPr>
          <p:nvPr>
            <p:ph type="sldNum" sz="quarter" idx="12"/>
          </p:nvPr>
        </p:nvSpPr>
        <p:spPr/>
        <p:txBody>
          <a:bodyPr/>
          <a:lstStyle/>
          <a:p>
            <a:fld id="{45445E22-C27E-480C-8C7F-1A383B7B9755}" type="slidenum">
              <a:rPr lang="en-GB" smtClean="0"/>
              <a:t>‹#›</a:t>
            </a:fld>
            <a:endParaRPr lang="en-GB"/>
          </a:p>
        </p:txBody>
      </p:sp>
    </p:spTree>
    <p:extLst>
      <p:ext uri="{BB962C8B-B14F-4D97-AF65-F5344CB8AC3E}">
        <p14:creationId xmlns:p14="http://schemas.microsoft.com/office/powerpoint/2010/main" val="2804644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2B90ED-9CC9-45C0-A068-D6A3BB5D080F}"/>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3FBD95-7E43-4A57-9F86-6EAD8D29B4F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ECA8B-B712-475F-B2C8-1DF1C0606C67}"/>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1C60B-46BC-466E-82E5-6374EAC3BD19}" type="datetimeFigureOut">
              <a:rPr lang="en-GB" smtClean="0"/>
              <a:t>22/05/2018</a:t>
            </a:fld>
            <a:endParaRPr lang="en-GB"/>
          </a:p>
        </p:txBody>
      </p:sp>
      <p:sp>
        <p:nvSpPr>
          <p:cNvPr id="5" name="Footer Placeholder 4">
            <a:extLst>
              <a:ext uri="{FF2B5EF4-FFF2-40B4-BE49-F238E27FC236}">
                <a16:creationId xmlns:a16="http://schemas.microsoft.com/office/drawing/2014/main" id="{8CEF1F9A-C7A5-4545-9E58-0143DC5BE4C0}"/>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B0302F-E6A7-4722-A9D1-F312B8E0FEF6}"/>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45E22-C27E-480C-8C7F-1A383B7B9755}" type="slidenum">
              <a:rPr lang="en-GB" smtClean="0"/>
              <a:t>‹#›</a:t>
            </a:fld>
            <a:endParaRPr lang="en-GB"/>
          </a:p>
        </p:txBody>
      </p:sp>
    </p:spTree>
    <p:extLst>
      <p:ext uri="{BB962C8B-B14F-4D97-AF65-F5344CB8AC3E}">
        <p14:creationId xmlns:p14="http://schemas.microsoft.com/office/powerpoint/2010/main" val="1949191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A8BE9C-8026-44FB-B405-7EEC64B15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778568"/>
            <a:ext cx="9143999" cy="5300869"/>
          </a:xfrm>
          <a:prstGeom prst="rect">
            <a:avLst/>
          </a:prstGeom>
          <a:blipFill dpi="0" rotWithShape="1">
            <a:blip r:embed="rId3"/>
            <a:srcRect/>
            <a:tile tx="0" ty="0" sx="100000" sy="100000" flip="none" algn="tl"/>
          </a:blipFill>
        </p:spPr>
      </p:pic>
      <p:sp>
        <p:nvSpPr>
          <p:cNvPr id="6" name="Rectangle 5">
            <a:extLst>
              <a:ext uri="{FF2B5EF4-FFF2-40B4-BE49-F238E27FC236}">
                <a16:creationId xmlns:a16="http://schemas.microsoft.com/office/drawing/2014/main" id="{81C29A45-933F-458F-B54E-E010C700B912}"/>
              </a:ext>
            </a:extLst>
          </p:cNvPr>
          <p:cNvSpPr/>
          <p:nvPr/>
        </p:nvSpPr>
        <p:spPr>
          <a:xfrm>
            <a:off x="2429540" y="1206311"/>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 name="Rectangle 7">
            <a:extLst>
              <a:ext uri="{FF2B5EF4-FFF2-40B4-BE49-F238E27FC236}">
                <a16:creationId xmlns:a16="http://schemas.microsoft.com/office/drawing/2014/main" id="{AD4B1DC9-DC75-429A-8212-F7423E11A801}"/>
              </a:ext>
            </a:extLst>
          </p:cNvPr>
          <p:cNvSpPr/>
          <p:nvPr/>
        </p:nvSpPr>
        <p:spPr>
          <a:xfrm>
            <a:off x="3188305" y="938477"/>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9" name="Rectangle 8">
            <a:extLst>
              <a:ext uri="{FF2B5EF4-FFF2-40B4-BE49-F238E27FC236}">
                <a16:creationId xmlns:a16="http://schemas.microsoft.com/office/drawing/2014/main" id="{8FD13DD6-78AB-41CA-8596-DCF02C453419}"/>
              </a:ext>
            </a:extLst>
          </p:cNvPr>
          <p:cNvSpPr/>
          <p:nvPr/>
        </p:nvSpPr>
        <p:spPr>
          <a:xfrm>
            <a:off x="6320042" y="987552"/>
            <a:ext cx="675326" cy="636532"/>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2EC203E3-96DA-4383-9480-C7AD7C63DF67}"/>
              </a:ext>
            </a:extLst>
          </p:cNvPr>
          <p:cNvSpPr/>
          <p:nvPr/>
        </p:nvSpPr>
        <p:spPr>
          <a:xfrm>
            <a:off x="8079475" y="1741979"/>
            <a:ext cx="78154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4CA5DAAD-C72E-4568-8A0D-092B7D119ADD}"/>
              </a:ext>
            </a:extLst>
          </p:cNvPr>
          <p:cNvSpPr/>
          <p:nvPr/>
        </p:nvSpPr>
        <p:spPr>
          <a:xfrm>
            <a:off x="7427547" y="2081284"/>
            <a:ext cx="69989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2" name="Rectangle 11">
            <a:extLst>
              <a:ext uri="{FF2B5EF4-FFF2-40B4-BE49-F238E27FC236}">
                <a16:creationId xmlns:a16="http://schemas.microsoft.com/office/drawing/2014/main" id="{E6D00EB4-163C-43B8-A7DE-B8D215D2988D}"/>
              </a:ext>
            </a:extLst>
          </p:cNvPr>
          <p:cNvSpPr/>
          <p:nvPr/>
        </p:nvSpPr>
        <p:spPr>
          <a:xfrm>
            <a:off x="7668657" y="2249585"/>
            <a:ext cx="45878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B10D36D9-F9A1-4E84-9D85-37D7F51B2ADC}"/>
              </a:ext>
            </a:extLst>
          </p:cNvPr>
          <p:cNvSpPr/>
          <p:nvPr/>
        </p:nvSpPr>
        <p:spPr>
          <a:xfrm>
            <a:off x="7499910" y="2593779"/>
            <a:ext cx="67532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6567AC0B-A95A-4DE3-97BF-D3A6A06FB5A0}"/>
              </a:ext>
            </a:extLst>
          </p:cNvPr>
          <p:cNvSpPr/>
          <p:nvPr/>
        </p:nvSpPr>
        <p:spPr>
          <a:xfrm>
            <a:off x="6619164" y="4278573"/>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5" name="Rectangle 14">
            <a:extLst>
              <a:ext uri="{FF2B5EF4-FFF2-40B4-BE49-F238E27FC236}">
                <a16:creationId xmlns:a16="http://schemas.microsoft.com/office/drawing/2014/main" id="{6B700C93-5141-4FB8-99A5-105323453D07}"/>
              </a:ext>
            </a:extLst>
          </p:cNvPr>
          <p:cNvSpPr/>
          <p:nvPr/>
        </p:nvSpPr>
        <p:spPr>
          <a:xfrm>
            <a:off x="6112670" y="4496937"/>
            <a:ext cx="713867" cy="662295"/>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6" name="Rectangle 15">
            <a:extLst>
              <a:ext uri="{FF2B5EF4-FFF2-40B4-BE49-F238E27FC236}">
                <a16:creationId xmlns:a16="http://schemas.microsoft.com/office/drawing/2014/main" id="{AB625AE3-3CAA-4982-95E4-9FF9E538699A}"/>
              </a:ext>
            </a:extLst>
          </p:cNvPr>
          <p:cNvSpPr/>
          <p:nvPr/>
        </p:nvSpPr>
        <p:spPr>
          <a:xfrm>
            <a:off x="2472421" y="425708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0" name="Rectangle 19">
            <a:extLst>
              <a:ext uri="{FF2B5EF4-FFF2-40B4-BE49-F238E27FC236}">
                <a16:creationId xmlns:a16="http://schemas.microsoft.com/office/drawing/2014/main" id="{3364F5DC-1E81-4B6D-98DA-4DE93049A36C}"/>
              </a:ext>
            </a:extLst>
          </p:cNvPr>
          <p:cNvSpPr/>
          <p:nvPr/>
        </p:nvSpPr>
        <p:spPr>
          <a:xfrm>
            <a:off x="684614" y="343667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1" name="Rectangle 20">
            <a:extLst>
              <a:ext uri="{FF2B5EF4-FFF2-40B4-BE49-F238E27FC236}">
                <a16:creationId xmlns:a16="http://schemas.microsoft.com/office/drawing/2014/main" id="{A930A8EA-D821-4879-8A95-7E7F0B2ED8B0}"/>
              </a:ext>
            </a:extLst>
          </p:cNvPr>
          <p:cNvSpPr/>
          <p:nvPr/>
        </p:nvSpPr>
        <p:spPr>
          <a:xfrm>
            <a:off x="1398481" y="3256674"/>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2" name="Rectangle 21">
            <a:extLst>
              <a:ext uri="{FF2B5EF4-FFF2-40B4-BE49-F238E27FC236}">
                <a16:creationId xmlns:a16="http://schemas.microsoft.com/office/drawing/2014/main" id="{E0BF3596-DA94-4EFB-B501-3F0CD24E8705}"/>
              </a:ext>
            </a:extLst>
          </p:cNvPr>
          <p:cNvSpPr/>
          <p:nvPr/>
        </p:nvSpPr>
        <p:spPr>
          <a:xfrm>
            <a:off x="511502" y="2590779"/>
            <a:ext cx="976940"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129DCD98-92BC-4FC0-8997-68CFECDEEFBD}"/>
              </a:ext>
            </a:extLst>
          </p:cNvPr>
          <p:cNvSpPr/>
          <p:nvPr/>
        </p:nvSpPr>
        <p:spPr>
          <a:xfrm>
            <a:off x="731894" y="185764"/>
            <a:ext cx="2618913" cy="13316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PCA of six continuous shape variables from 152 3D scanned colonies</a:t>
            </a:r>
          </a:p>
        </p:txBody>
      </p:sp>
    </p:spTree>
    <p:extLst>
      <p:ext uri="{BB962C8B-B14F-4D97-AF65-F5344CB8AC3E}">
        <p14:creationId xmlns:p14="http://schemas.microsoft.com/office/powerpoint/2010/main" val="28572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A8BE9C-8026-44FB-B405-7EEC64B15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778568"/>
            <a:ext cx="9143999" cy="5300869"/>
          </a:xfrm>
          <a:prstGeom prst="rect">
            <a:avLst/>
          </a:prstGeom>
          <a:blipFill dpi="0" rotWithShape="1">
            <a:blip r:embed="rId3"/>
            <a:srcRect/>
            <a:tile tx="0" ty="0" sx="100000" sy="100000" flip="none" algn="tl"/>
          </a:blipFill>
        </p:spPr>
      </p:pic>
      <p:sp>
        <p:nvSpPr>
          <p:cNvPr id="6" name="Rectangle 5">
            <a:extLst>
              <a:ext uri="{FF2B5EF4-FFF2-40B4-BE49-F238E27FC236}">
                <a16:creationId xmlns:a16="http://schemas.microsoft.com/office/drawing/2014/main" id="{81C29A45-933F-458F-B54E-E010C700B912}"/>
              </a:ext>
            </a:extLst>
          </p:cNvPr>
          <p:cNvSpPr/>
          <p:nvPr/>
        </p:nvSpPr>
        <p:spPr>
          <a:xfrm>
            <a:off x="2429540" y="1206311"/>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 name="Rectangle 7">
            <a:extLst>
              <a:ext uri="{FF2B5EF4-FFF2-40B4-BE49-F238E27FC236}">
                <a16:creationId xmlns:a16="http://schemas.microsoft.com/office/drawing/2014/main" id="{AD4B1DC9-DC75-429A-8212-F7423E11A801}"/>
              </a:ext>
            </a:extLst>
          </p:cNvPr>
          <p:cNvSpPr/>
          <p:nvPr/>
        </p:nvSpPr>
        <p:spPr>
          <a:xfrm>
            <a:off x="3188305" y="938477"/>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9" name="Rectangle 8">
            <a:extLst>
              <a:ext uri="{FF2B5EF4-FFF2-40B4-BE49-F238E27FC236}">
                <a16:creationId xmlns:a16="http://schemas.microsoft.com/office/drawing/2014/main" id="{8FD13DD6-78AB-41CA-8596-DCF02C453419}"/>
              </a:ext>
            </a:extLst>
          </p:cNvPr>
          <p:cNvSpPr/>
          <p:nvPr/>
        </p:nvSpPr>
        <p:spPr>
          <a:xfrm>
            <a:off x="6320042" y="987552"/>
            <a:ext cx="675326" cy="636532"/>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2EC203E3-96DA-4383-9480-C7AD7C63DF67}"/>
              </a:ext>
            </a:extLst>
          </p:cNvPr>
          <p:cNvSpPr/>
          <p:nvPr/>
        </p:nvSpPr>
        <p:spPr>
          <a:xfrm>
            <a:off x="8079475" y="1741979"/>
            <a:ext cx="78154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4CA5DAAD-C72E-4568-8A0D-092B7D119ADD}"/>
              </a:ext>
            </a:extLst>
          </p:cNvPr>
          <p:cNvSpPr/>
          <p:nvPr/>
        </p:nvSpPr>
        <p:spPr>
          <a:xfrm>
            <a:off x="7427547" y="2081284"/>
            <a:ext cx="69989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2" name="Rectangle 11">
            <a:extLst>
              <a:ext uri="{FF2B5EF4-FFF2-40B4-BE49-F238E27FC236}">
                <a16:creationId xmlns:a16="http://schemas.microsoft.com/office/drawing/2014/main" id="{E6D00EB4-163C-43B8-A7DE-B8D215D2988D}"/>
              </a:ext>
            </a:extLst>
          </p:cNvPr>
          <p:cNvSpPr/>
          <p:nvPr/>
        </p:nvSpPr>
        <p:spPr>
          <a:xfrm>
            <a:off x="7668657" y="2249585"/>
            <a:ext cx="45878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B10D36D9-F9A1-4E84-9D85-37D7F51B2ADC}"/>
              </a:ext>
            </a:extLst>
          </p:cNvPr>
          <p:cNvSpPr/>
          <p:nvPr/>
        </p:nvSpPr>
        <p:spPr>
          <a:xfrm>
            <a:off x="7499910" y="2593779"/>
            <a:ext cx="67532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6567AC0B-A95A-4DE3-97BF-D3A6A06FB5A0}"/>
              </a:ext>
            </a:extLst>
          </p:cNvPr>
          <p:cNvSpPr/>
          <p:nvPr/>
        </p:nvSpPr>
        <p:spPr>
          <a:xfrm>
            <a:off x="6619164" y="4278573"/>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5" name="Rectangle 14">
            <a:extLst>
              <a:ext uri="{FF2B5EF4-FFF2-40B4-BE49-F238E27FC236}">
                <a16:creationId xmlns:a16="http://schemas.microsoft.com/office/drawing/2014/main" id="{6B700C93-5141-4FB8-99A5-105323453D07}"/>
              </a:ext>
            </a:extLst>
          </p:cNvPr>
          <p:cNvSpPr/>
          <p:nvPr/>
        </p:nvSpPr>
        <p:spPr>
          <a:xfrm>
            <a:off x="6112670" y="4496937"/>
            <a:ext cx="713867" cy="662295"/>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6" name="Rectangle 15">
            <a:extLst>
              <a:ext uri="{FF2B5EF4-FFF2-40B4-BE49-F238E27FC236}">
                <a16:creationId xmlns:a16="http://schemas.microsoft.com/office/drawing/2014/main" id="{AB625AE3-3CAA-4982-95E4-9FF9E538699A}"/>
              </a:ext>
            </a:extLst>
          </p:cNvPr>
          <p:cNvSpPr/>
          <p:nvPr/>
        </p:nvSpPr>
        <p:spPr>
          <a:xfrm>
            <a:off x="2472421" y="425708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0" name="Rectangle 19">
            <a:extLst>
              <a:ext uri="{FF2B5EF4-FFF2-40B4-BE49-F238E27FC236}">
                <a16:creationId xmlns:a16="http://schemas.microsoft.com/office/drawing/2014/main" id="{3364F5DC-1E81-4B6D-98DA-4DE93049A36C}"/>
              </a:ext>
            </a:extLst>
          </p:cNvPr>
          <p:cNvSpPr/>
          <p:nvPr/>
        </p:nvSpPr>
        <p:spPr>
          <a:xfrm>
            <a:off x="684614" y="343667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1" name="Rectangle 20">
            <a:extLst>
              <a:ext uri="{FF2B5EF4-FFF2-40B4-BE49-F238E27FC236}">
                <a16:creationId xmlns:a16="http://schemas.microsoft.com/office/drawing/2014/main" id="{A930A8EA-D821-4879-8A95-7E7F0B2ED8B0}"/>
              </a:ext>
            </a:extLst>
          </p:cNvPr>
          <p:cNvSpPr/>
          <p:nvPr/>
        </p:nvSpPr>
        <p:spPr>
          <a:xfrm>
            <a:off x="1398481" y="3256674"/>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2" name="Rectangle 21">
            <a:extLst>
              <a:ext uri="{FF2B5EF4-FFF2-40B4-BE49-F238E27FC236}">
                <a16:creationId xmlns:a16="http://schemas.microsoft.com/office/drawing/2014/main" id="{E0BF3596-DA94-4EFB-B501-3F0CD24E8705}"/>
              </a:ext>
            </a:extLst>
          </p:cNvPr>
          <p:cNvSpPr/>
          <p:nvPr/>
        </p:nvSpPr>
        <p:spPr>
          <a:xfrm>
            <a:off x="511502" y="2590779"/>
            <a:ext cx="976940"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129DCD98-92BC-4FC0-8997-68CFECDEEFBD}"/>
              </a:ext>
            </a:extLst>
          </p:cNvPr>
          <p:cNvSpPr/>
          <p:nvPr/>
        </p:nvSpPr>
        <p:spPr>
          <a:xfrm>
            <a:off x="711495" y="185695"/>
            <a:ext cx="4040131" cy="13316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rPr>
              <a:t>Multiple axes of long term and acute changes to environmental conditions and disturbance regimes associated with the Anthropocene may fundamentally alter the available space of valid morphological strategies, and with it the functioning of the reef ecosystem as a whole.</a:t>
            </a:r>
          </a:p>
        </p:txBody>
      </p:sp>
      <p:sp>
        <p:nvSpPr>
          <p:cNvPr id="23" name="Oval 22">
            <a:extLst>
              <a:ext uri="{FF2B5EF4-FFF2-40B4-BE49-F238E27FC236}">
                <a16:creationId xmlns:a16="http://schemas.microsoft.com/office/drawing/2014/main" id="{5C3A25AB-926C-431D-BD08-E9E18E963945}"/>
              </a:ext>
            </a:extLst>
          </p:cNvPr>
          <p:cNvSpPr/>
          <p:nvPr/>
        </p:nvSpPr>
        <p:spPr>
          <a:xfrm>
            <a:off x="3261911" y="2123201"/>
            <a:ext cx="3149079" cy="1574741"/>
          </a:xfrm>
          <a:prstGeom prst="ellipse">
            <a:avLst/>
          </a:prstGeom>
          <a:solidFill>
            <a:schemeClr val="accent2">
              <a:lumMod val="40000"/>
              <a:lumOff val="60000"/>
              <a:alpha val="50196"/>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Isosceles Triangle 26">
            <a:extLst>
              <a:ext uri="{FF2B5EF4-FFF2-40B4-BE49-F238E27FC236}">
                <a16:creationId xmlns:a16="http://schemas.microsoft.com/office/drawing/2014/main" id="{D444DA7E-9B4C-4C24-B0AF-6B91FAB447B8}"/>
              </a:ext>
            </a:extLst>
          </p:cNvPr>
          <p:cNvSpPr/>
          <p:nvPr/>
        </p:nvSpPr>
        <p:spPr>
          <a:xfrm rot="16200000">
            <a:off x="1851675" y="266156"/>
            <a:ext cx="4521668" cy="5264483"/>
          </a:xfrm>
          <a:prstGeom prst="triangle">
            <a:avLst>
              <a:gd name="adj" fmla="val 49823"/>
            </a:avLst>
          </a:prstGeom>
          <a:noFill/>
          <a:ln w="57150">
            <a:solidFill>
              <a:srgbClr val="4472C4">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BAF23F0A-1EA0-4B30-B407-A72987A4F1A7}"/>
              </a:ext>
            </a:extLst>
          </p:cNvPr>
          <p:cNvSpPr/>
          <p:nvPr/>
        </p:nvSpPr>
        <p:spPr>
          <a:xfrm rot="19800000" flipH="1">
            <a:off x="6033295" y="1540974"/>
            <a:ext cx="1857376"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rPr>
              <a:t>Increased cyclones</a:t>
            </a:r>
          </a:p>
        </p:txBody>
      </p:sp>
      <p:sp>
        <p:nvSpPr>
          <p:cNvPr id="29" name="Arrow: Right 28">
            <a:extLst>
              <a:ext uri="{FF2B5EF4-FFF2-40B4-BE49-F238E27FC236}">
                <a16:creationId xmlns:a16="http://schemas.microsoft.com/office/drawing/2014/main" id="{9AB8E46C-CCF2-48E4-8406-949876EDB31F}"/>
              </a:ext>
            </a:extLst>
          </p:cNvPr>
          <p:cNvSpPr/>
          <p:nvPr/>
        </p:nvSpPr>
        <p:spPr>
          <a:xfrm flipH="1">
            <a:off x="6498859" y="2407692"/>
            <a:ext cx="1857376"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rPr>
              <a:t>Thermal bleaching events</a:t>
            </a:r>
          </a:p>
        </p:txBody>
      </p:sp>
      <p:sp>
        <p:nvSpPr>
          <p:cNvPr id="30" name="Arrow: Right 29">
            <a:extLst>
              <a:ext uri="{FF2B5EF4-FFF2-40B4-BE49-F238E27FC236}">
                <a16:creationId xmlns:a16="http://schemas.microsoft.com/office/drawing/2014/main" id="{A212CA52-FCF1-45CA-8533-CED07C786527}"/>
              </a:ext>
            </a:extLst>
          </p:cNvPr>
          <p:cNvSpPr/>
          <p:nvPr/>
        </p:nvSpPr>
        <p:spPr>
          <a:xfrm flipH="1">
            <a:off x="6498859" y="2874346"/>
            <a:ext cx="1857376" cy="431263"/>
          </a:xfrm>
          <a:prstGeom prst="rightArrow">
            <a:avLst>
              <a:gd name="adj1" fmla="val 50000"/>
              <a:gd name="adj2" fmla="val 75188"/>
            </a:avLst>
          </a:prstGeom>
          <a:solidFill>
            <a:srgbClr val="FF99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rPr>
              <a:t>Higher SSTs</a:t>
            </a:r>
          </a:p>
        </p:txBody>
      </p:sp>
      <p:sp>
        <p:nvSpPr>
          <p:cNvPr id="31" name="Arrow: Right 30">
            <a:extLst>
              <a:ext uri="{FF2B5EF4-FFF2-40B4-BE49-F238E27FC236}">
                <a16:creationId xmlns:a16="http://schemas.microsoft.com/office/drawing/2014/main" id="{2FE48B99-95B1-4144-88F6-F4FE9E6074C0}"/>
              </a:ext>
            </a:extLst>
          </p:cNvPr>
          <p:cNvSpPr/>
          <p:nvPr/>
        </p:nvSpPr>
        <p:spPr>
          <a:xfrm rot="2700000" flipH="1">
            <a:off x="5422687" y="4152140"/>
            <a:ext cx="1857376" cy="431263"/>
          </a:xfrm>
          <a:prstGeom prst="rightArrow">
            <a:avLst>
              <a:gd name="adj1" fmla="val 50000"/>
              <a:gd name="adj2" fmla="val 75188"/>
            </a:avLst>
          </a:prstGeom>
          <a:solidFill>
            <a:srgbClr val="FFAA0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rPr>
              <a:t>Increased sedimentation</a:t>
            </a:r>
          </a:p>
        </p:txBody>
      </p:sp>
      <p:sp>
        <p:nvSpPr>
          <p:cNvPr id="32" name="Arrow: Right 31">
            <a:extLst>
              <a:ext uri="{FF2B5EF4-FFF2-40B4-BE49-F238E27FC236}">
                <a16:creationId xmlns:a16="http://schemas.microsoft.com/office/drawing/2014/main" id="{AB2D9F30-AB76-42E9-A173-36DC41222590}"/>
              </a:ext>
            </a:extLst>
          </p:cNvPr>
          <p:cNvSpPr/>
          <p:nvPr/>
        </p:nvSpPr>
        <p:spPr>
          <a:xfrm rot="10800000" flipH="1" flipV="1">
            <a:off x="684614" y="2682765"/>
            <a:ext cx="1857376" cy="431263"/>
          </a:xfrm>
          <a:prstGeom prst="rightArrow">
            <a:avLst>
              <a:gd name="adj1" fmla="val 50000"/>
              <a:gd name="adj2" fmla="val 75188"/>
            </a:avLst>
          </a:prstGeom>
          <a:solidFill>
            <a:srgbClr val="FF99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rPr>
              <a:t>Increased pCO2</a:t>
            </a:r>
          </a:p>
        </p:txBody>
      </p:sp>
      <p:sp>
        <p:nvSpPr>
          <p:cNvPr id="33" name="Oval 32">
            <a:extLst>
              <a:ext uri="{FF2B5EF4-FFF2-40B4-BE49-F238E27FC236}">
                <a16:creationId xmlns:a16="http://schemas.microsoft.com/office/drawing/2014/main" id="{60B3F4F2-585E-4498-AFD2-26C7AC0A0497}"/>
              </a:ext>
            </a:extLst>
          </p:cNvPr>
          <p:cNvSpPr/>
          <p:nvPr/>
        </p:nvSpPr>
        <p:spPr>
          <a:xfrm>
            <a:off x="954800" y="6019800"/>
            <a:ext cx="3179050" cy="674471"/>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Pre-Anthropocene valid morpho-strategies?</a:t>
            </a:r>
          </a:p>
        </p:txBody>
      </p:sp>
      <p:sp>
        <p:nvSpPr>
          <p:cNvPr id="34" name="Oval 33">
            <a:extLst>
              <a:ext uri="{FF2B5EF4-FFF2-40B4-BE49-F238E27FC236}">
                <a16:creationId xmlns:a16="http://schemas.microsoft.com/office/drawing/2014/main" id="{30F20C5B-E0F3-42C5-A108-1779C07EE44D}"/>
              </a:ext>
            </a:extLst>
          </p:cNvPr>
          <p:cNvSpPr/>
          <p:nvPr/>
        </p:nvSpPr>
        <p:spPr>
          <a:xfrm>
            <a:off x="4991599" y="6006556"/>
            <a:ext cx="3179050" cy="674471"/>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Post-Anthropocene valid morpho-strategies?</a:t>
            </a:r>
          </a:p>
        </p:txBody>
      </p:sp>
    </p:spTree>
    <p:extLst>
      <p:ext uri="{BB962C8B-B14F-4D97-AF65-F5344CB8AC3E}">
        <p14:creationId xmlns:p14="http://schemas.microsoft.com/office/powerpoint/2010/main" val="3951070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A8BE9C-8026-44FB-B405-7EEC64B15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778568"/>
            <a:ext cx="9143999" cy="5300869"/>
          </a:xfrm>
          <a:prstGeom prst="rect">
            <a:avLst/>
          </a:prstGeom>
          <a:blipFill dpi="0" rotWithShape="1">
            <a:blip r:embed="rId3"/>
            <a:srcRect/>
            <a:tile tx="0" ty="0" sx="100000" sy="100000" flip="none" algn="tl"/>
          </a:blipFill>
        </p:spPr>
      </p:pic>
      <p:sp>
        <p:nvSpPr>
          <p:cNvPr id="6" name="Rectangle 5">
            <a:extLst>
              <a:ext uri="{FF2B5EF4-FFF2-40B4-BE49-F238E27FC236}">
                <a16:creationId xmlns:a16="http://schemas.microsoft.com/office/drawing/2014/main" id="{81C29A45-933F-458F-B54E-E010C700B912}"/>
              </a:ext>
            </a:extLst>
          </p:cNvPr>
          <p:cNvSpPr/>
          <p:nvPr/>
        </p:nvSpPr>
        <p:spPr>
          <a:xfrm>
            <a:off x="2429540" y="1206311"/>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 name="Rectangle 7">
            <a:extLst>
              <a:ext uri="{FF2B5EF4-FFF2-40B4-BE49-F238E27FC236}">
                <a16:creationId xmlns:a16="http://schemas.microsoft.com/office/drawing/2014/main" id="{AD4B1DC9-DC75-429A-8212-F7423E11A801}"/>
              </a:ext>
            </a:extLst>
          </p:cNvPr>
          <p:cNvSpPr/>
          <p:nvPr/>
        </p:nvSpPr>
        <p:spPr>
          <a:xfrm>
            <a:off x="3188305" y="938477"/>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9" name="Rectangle 8">
            <a:extLst>
              <a:ext uri="{FF2B5EF4-FFF2-40B4-BE49-F238E27FC236}">
                <a16:creationId xmlns:a16="http://schemas.microsoft.com/office/drawing/2014/main" id="{8FD13DD6-78AB-41CA-8596-DCF02C453419}"/>
              </a:ext>
            </a:extLst>
          </p:cNvPr>
          <p:cNvSpPr/>
          <p:nvPr/>
        </p:nvSpPr>
        <p:spPr>
          <a:xfrm>
            <a:off x="6320042" y="987552"/>
            <a:ext cx="675326" cy="636532"/>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2EC203E3-96DA-4383-9480-C7AD7C63DF67}"/>
              </a:ext>
            </a:extLst>
          </p:cNvPr>
          <p:cNvSpPr/>
          <p:nvPr/>
        </p:nvSpPr>
        <p:spPr>
          <a:xfrm>
            <a:off x="8079475" y="1741979"/>
            <a:ext cx="78154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4CA5DAAD-C72E-4568-8A0D-092B7D119ADD}"/>
              </a:ext>
            </a:extLst>
          </p:cNvPr>
          <p:cNvSpPr/>
          <p:nvPr/>
        </p:nvSpPr>
        <p:spPr>
          <a:xfrm>
            <a:off x="7427547" y="2081284"/>
            <a:ext cx="69989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2" name="Rectangle 11">
            <a:extLst>
              <a:ext uri="{FF2B5EF4-FFF2-40B4-BE49-F238E27FC236}">
                <a16:creationId xmlns:a16="http://schemas.microsoft.com/office/drawing/2014/main" id="{E6D00EB4-163C-43B8-A7DE-B8D215D2988D}"/>
              </a:ext>
            </a:extLst>
          </p:cNvPr>
          <p:cNvSpPr/>
          <p:nvPr/>
        </p:nvSpPr>
        <p:spPr>
          <a:xfrm>
            <a:off x="7668657" y="2249585"/>
            <a:ext cx="45878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B10D36D9-F9A1-4E84-9D85-37D7F51B2ADC}"/>
              </a:ext>
            </a:extLst>
          </p:cNvPr>
          <p:cNvSpPr/>
          <p:nvPr/>
        </p:nvSpPr>
        <p:spPr>
          <a:xfrm>
            <a:off x="7499910" y="2593779"/>
            <a:ext cx="67532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6567AC0B-A95A-4DE3-97BF-D3A6A06FB5A0}"/>
              </a:ext>
            </a:extLst>
          </p:cNvPr>
          <p:cNvSpPr/>
          <p:nvPr/>
        </p:nvSpPr>
        <p:spPr>
          <a:xfrm>
            <a:off x="6619164" y="4278573"/>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5" name="Rectangle 14">
            <a:extLst>
              <a:ext uri="{FF2B5EF4-FFF2-40B4-BE49-F238E27FC236}">
                <a16:creationId xmlns:a16="http://schemas.microsoft.com/office/drawing/2014/main" id="{6B700C93-5141-4FB8-99A5-105323453D07}"/>
              </a:ext>
            </a:extLst>
          </p:cNvPr>
          <p:cNvSpPr/>
          <p:nvPr/>
        </p:nvSpPr>
        <p:spPr>
          <a:xfrm>
            <a:off x="6112670" y="4496937"/>
            <a:ext cx="713867" cy="662295"/>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6" name="Rectangle 15">
            <a:extLst>
              <a:ext uri="{FF2B5EF4-FFF2-40B4-BE49-F238E27FC236}">
                <a16:creationId xmlns:a16="http://schemas.microsoft.com/office/drawing/2014/main" id="{AB625AE3-3CAA-4982-95E4-9FF9E538699A}"/>
              </a:ext>
            </a:extLst>
          </p:cNvPr>
          <p:cNvSpPr/>
          <p:nvPr/>
        </p:nvSpPr>
        <p:spPr>
          <a:xfrm>
            <a:off x="2472421" y="425708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0" name="Rectangle 19">
            <a:extLst>
              <a:ext uri="{FF2B5EF4-FFF2-40B4-BE49-F238E27FC236}">
                <a16:creationId xmlns:a16="http://schemas.microsoft.com/office/drawing/2014/main" id="{3364F5DC-1E81-4B6D-98DA-4DE93049A36C}"/>
              </a:ext>
            </a:extLst>
          </p:cNvPr>
          <p:cNvSpPr/>
          <p:nvPr/>
        </p:nvSpPr>
        <p:spPr>
          <a:xfrm>
            <a:off x="684614" y="343667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1" name="Rectangle 20">
            <a:extLst>
              <a:ext uri="{FF2B5EF4-FFF2-40B4-BE49-F238E27FC236}">
                <a16:creationId xmlns:a16="http://schemas.microsoft.com/office/drawing/2014/main" id="{A930A8EA-D821-4879-8A95-7E7F0B2ED8B0}"/>
              </a:ext>
            </a:extLst>
          </p:cNvPr>
          <p:cNvSpPr/>
          <p:nvPr/>
        </p:nvSpPr>
        <p:spPr>
          <a:xfrm>
            <a:off x="1398481" y="3256674"/>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2" name="Rectangle 21">
            <a:extLst>
              <a:ext uri="{FF2B5EF4-FFF2-40B4-BE49-F238E27FC236}">
                <a16:creationId xmlns:a16="http://schemas.microsoft.com/office/drawing/2014/main" id="{E0BF3596-DA94-4EFB-B501-3F0CD24E8705}"/>
              </a:ext>
            </a:extLst>
          </p:cNvPr>
          <p:cNvSpPr/>
          <p:nvPr/>
        </p:nvSpPr>
        <p:spPr>
          <a:xfrm>
            <a:off x="511502" y="2590779"/>
            <a:ext cx="976940"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129DCD98-92BC-4FC0-8997-68CFECDEEFBD}"/>
              </a:ext>
            </a:extLst>
          </p:cNvPr>
          <p:cNvSpPr/>
          <p:nvPr/>
        </p:nvSpPr>
        <p:spPr>
          <a:xfrm>
            <a:off x="711495" y="185695"/>
            <a:ext cx="4040131" cy="13316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rPr>
              <a:t>It should be possible to quantify and make predictions on these ideas through the use of the field results as well as other data on morphology and coral demographics rates.</a:t>
            </a:r>
            <a:br>
              <a:rPr lang="en-GB" sz="1200" dirty="0">
                <a:solidFill>
                  <a:sysClr val="windowText" lastClr="000000"/>
                </a:solidFill>
              </a:rPr>
            </a:br>
            <a:br>
              <a:rPr lang="en-GB" sz="1200" dirty="0">
                <a:solidFill>
                  <a:sysClr val="windowText" lastClr="000000"/>
                </a:solidFill>
              </a:rPr>
            </a:br>
            <a:r>
              <a:rPr lang="en-GB" sz="1200" dirty="0">
                <a:solidFill>
                  <a:sysClr val="windowText" lastClr="000000"/>
                </a:solidFill>
              </a:rPr>
              <a:t>Possibly through simulation studies or through actually tracking these shifts in the lizard island coral community.</a:t>
            </a:r>
          </a:p>
        </p:txBody>
      </p:sp>
      <p:sp>
        <p:nvSpPr>
          <p:cNvPr id="23" name="Oval 22">
            <a:extLst>
              <a:ext uri="{FF2B5EF4-FFF2-40B4-BE49-F238E27FC236}">
                <a16:creationId xmlns:a16="http://schemas.microsoft.com/office/drawing/2014/main" id="{5C3A25AB-926C-431D-BD08-E9E18E963945}"/>
              </a:ext>
            </a:extLst>
          </p:cNvPr>
          <p:cNvSpPr/>
          <p:nvPr/>
        </p:nvSpPr>
        <p:spPr>
          <a:xfrm>
            <a:off x="3261911" y="2123201"/>
            <a:ext cx="3149079" cy="1574741"/>
          </a:xfrm>
          <a:prstGeom prst="ellipse">
            <a:avLst/>
          </a:prstGeom>
          <a:solidFill>
            <a:schemeClr val="accent2">
              <a:lumMod val="40000"/>
              <a:lumOff val="60000"/>
              <a:alpha val="50196"/>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Isosceles Triangle 26">
            <a:extLst>
              <a:ext uri="{FF2B5EF4-FFF2-40B4-BE49-F238E27FC236}">
                <a16:creationId xmlns:a16="http://schemas.microsoft.com/office/drawing/2014/main" id="{D444DA7E-9B4C-4C24-B0AF-6B91FAB447B8}"/>
              </a:ext>
            </a:extLst>
          </p:cNvPr>
          <p:cNvSpPr/>
          <p:nvPr/>
        </p:nvSpPr>
        <p:spPr>
          <a:xfrm rot="16200000">
            <a:off x="1851675" y="266156"/>
            <a:ext cx="4521668" cy="5264483"/>
          </a:xfrm>
          <a:prstGeom prst="triangle">
            <a:avLst>
              <a:gd name="adj" fmla="val 49823"/>
            </a:avLst>
          </a:prstGeom>
          <a:noFill/>
          <a:ln w="57150">
            <a:solidFill>
              <a:srgbClr val="4472C4">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BAF23F0A-1EA0-4B30-B407-A72987A4F1A7}"/>
              </a:ext>
            </a:extLst>
          </p:cNvPr>
          <p:cNvSpPr/>
          <p:nvPr/>
        </p:nvSpPr>
        <p:spPr>
          <a:xfrm rot="19800000" flipH="1">
            <a:off x="6033295" y="1540974"/>
            <a:ext cx="1857376"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rPr>
              <a:t>Increased cyclones</a:t>
            </a:r>
          </a:p>
        </p:txBody>
      </p:sp>
      <p:sp>
        <p:nvSpPr>
          <p:cNvPr id="29" name="Arrow: Right 28">
            <a:extLst>
              <a:ext uri="{FF2B5EF4-FFF2-40B4-BE49-F238E27FC236}">
                <a16:creationId xmlns:a16="http://schemas.microsoft.com/office/drawing/2014/main" id="{9AB8E46C-CCF2-48E4-8406-949876EDB31F}"/>
              </a:ext>
            </a:extLst>
          </p:cNvPr>
          <p:cNvSpPr/>
          <p:nvPr/>
        </p:nvSpPr>
        <p:spPr>
          <a:xfrm flipH="1">
            <a:off x="6498859" y="2407692"/>
            <a:ext cx="1857376"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rPr>
              <a:t>Thermal bleaching events</a:t>
            </a:r>
          </a:p>
        </p:txBody>
      </p:sp>
      <p:sp>
        <p:nvSpPr>
          <p:cNvPr id="30" name="Arrow: Right 29">
            <a:extLst>
              <a:ext uri="{FF2B5EF4-FFF2-40B4-BE49-F238E27FC236}">
                <a16:creationId xmlns:a16="http://schemas.microsoft.com/office/drawing/2014/main" id="{A212CA52-FCF1-45CA-8533-CED07C786527}"/>
              </a:ext>
            </a:extLst>
          </p:cNvPr>
          <p:cNvSpPr/>
          <p:nvPr/>
        </p:nvSpPr>
        <p:spPr>
          <a:xfrm flipH="1">
            <a:off x="6498859" y="2874346"/>
            <a:ext cx="1857376" cy="431263"/>
          </a:xfrm>
          <a:prstGeom prst="rightArrow">
            <a:avLst>
              <a:gd name="adj1" fmla="val 50000"/>
              <a:gd name="adj2" fmla="val 75188"/>
            </a:avLst>
          </a:prstGeom>
          <a:solidFill>
            <a:srgbClr val="FF99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rPr>
              <a:t>Higher SSTs</a:t>
            </a:r>
          </a:p>
        </p:txBody>
      </p:sp>
      <p:sp>
        <p:nvSpPr>
          <p:cNvPr id="31" name="Arrow: Right 30">
            <a:extLst>
              <a:ext uri="{FF2B5EF4-FFF2-40B4-BE49-F238E27FC236}">
                <a16:creationId xmlns:a16="http://schemas.microsoft.com/office/drawing/2014/main" id="{2FE48B99-95B1-4144-88F6-F4FE9E6074C0}"/>
              </a:ext>
            </a:extLst>
          </p:cNvPr>
          <p:cNvSpPr/>
          <p:nvPr/>
        </p:nvSpPr>
        <p:spPr>
          <a:xfrm rot="2700000" flipH="1">
            <a:off x="5422687" y="4152140"/>
            <a:ext cx="1857376" cy="431263"/>
          </a:xfrm>
          <a:prstGeom prst="rightArrow">
            <a:avLst>
              <a:gd name="adj1" fmla="val 50000"/>
              <a:gd name="adj2" fmla="val 75188"/>
            </a:avLst>
          </a:prstGeom>
          <a:solidFill>
            <a:srgbClr val="FFAA0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rPr>
              <a:t>Increased sedimentation</a:t>
            </a:r>
          </a:p>
        </p:txBody>
      </p:sp>
      <p:sp>
        <p:nvSpPr>
          <p:cNvPr id="32" name="Arrow: Right 31">
            <a:extLst>
              <a:ext uri="{FF2B5EF4-FFF2-40B4-BE49-F238E27FC236}">
                <a16:creationId xmlns:a16="http://schemas.microsoft.com/office/drawing/2014/main" id="{AB2D9F30-AB76-42E9-A173-36DC41222590}"/>
              </a:ext>
            </a:extLst>
          </p:cNvPr>
          <p:cNvSpPr/>
          <p:nvPr/>
        </p:nvSpPr>
        <p:spPr>
          <a:xfrm rot="10800000" flipH="1" flipV="1">
            <a:off x="684614" y="2682765"/>
            <a:ext cx="1857376" cy="431263"/>
          </a:xfrm>
          <a:prstGeom prst="rightArrow">
            <a:avLst>
              <a:gd name="adj1" fmla="val 50000"/>
              <a:gd name="adj2" fmla="val 75188"/>
            </a:avLst>
          </a:prstGeom>
          <a:solidFill>
            <a:srgbClr val="FF99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rPr>
              <a:t>Increased pCO2</a:t>
            </a:r>
          </a:p>
        </p:txBody>
      </p:sp>
      <p:sp>
        <p:nvSpPr>
          <p:cNvPr id="33" name="Oval 32">
            <a:extLst>
              <a:ext uri="{FF2B5EF4-FFF2-40B4-BE49-F238E27FC236}">
                <a16:creationId xmlns:a16="http://schemas.microsoft.com/office/drawing/2014/main" id="{60B3F4F2-585E-4498-AFD2-26C7AC0A0497}"/>
              </a:ext>
            </a:extLst>
          </p:cNvPr>
          <p:cNvSpPr/>
          <p:nvPr/>
        </p:nvSpPr>
        <p:spPr>
          <a:xfrm>
            <a:off x="954800" y="6019800"/>
            <a:ext cx="3179050" cy="674471"/>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Pre-Anthropocene valid morpho-strategies?</a:t>
            </a:r>
          </a:p>
        </p:txBody>
      </p:sp>
      <p:sp>
        <p:nvSpPr>
          <p:cNvPr id="34" name="Oval 33">
            <a:extLst>
              <a:ext uri="{FF2B5EF4-FFF2-40B4-BE49-F238E27FC236}">
                <a16:creationId xmlns:a16="http://schemas.microsoft.com/office/drawing/2014/main" id="{30F20C5B-E0F3-42C5-A108-1779C07EE44D}"/>
              </a:ext>
            </a:extLst>
          </p:cNvPr>
          <p:cNvSpPr/>
          <p:nvPr/>
        </p:nvSpPr>
        <p:spPr>
          <a:xfrm>
            <a:off x="4991599" y="6006556"/>
            <a:ext cx="3179050" cy="674471"/>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Post-Anthropocene valid morpho-strategies?</a:t>
            </a:r>
          </a:p>
        </p:txBody>
      </p:sp>
    </p:spTree>
    <p:extLst>
      <p:ext uri="{BB962C8B-B14F-4D97-AF65-F5344CB8AC3E}">
        <p14:creationId xmlns:p14="http://schemas.microsoft.com/office/powerpoint/2010/main" val="409110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A8BE9C-8026-44FB-B405-7EEC64B15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778568"/>
            <a:ext cx="9143999" cy="5300869"/>
          </a:xfrm>
          <a:prstGeom prst="rect">
            <a:avLst/>
          </a:prstGeom>
          <a:blipFill dpi="0" rotWithShape="1">
            <a:blip r:embed="rId3"/>
            <a:srcRect/>
            <a:tile tx="0" ty="0" sx="100000" sy="100000" flip="none" algn="tl"/>
          </a:blipFill>
        </p:spPr>
      </p:pic>
      <p:sp>
        <p:nvSpPr>
          <p:cNvPr id="6" name="Rectangle 5">
            <a:extLst>
              <a:ext uri="{FF2B5EF4-FFF2-40B4-BE49-F238E27FC236}">
                <a16:creationId xmlns:a16="http://schemas.microsoft.com/office/drawing/2014/main" id="{81C29A45-933F-458F-B54E-E010C700B912}"/>
              </a:ext>
            </a:extLst>
          </p:cNvPr>
          <p:cNvSpPr/>
          <p:nvPr/>
        </p:nvSpPr>
        <p:spPr>
          <a:xfrm>
            <a:off x="2429540" y="1206311"/>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 name="Rectangle 7">
            <a:extLst>
              <a:ext uri="{FF2B5EF4-FFF2-40B4-BE49-F238E27FC236}">
                <a16:creationId xmlns:a16="http://schemas.microsoft.com/office/drawing/2014/main" id="{AD4B1DC9-DC75-429A-8212-F7423E11A801}"/>
              </a:ext>
            </a:extLst>
          </p:cNvPr>
          <p:cNvSpPr/>
          <p:nvPr/>
        </p:nvSpPr>
        <p:spPr>
          <a:xfrm>
            <a:off x="3188305" y="938477"/>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9" name="Rectangle 8">
            <a:extLst>
              <a:ext uri="{FF2B5EF4-FFF2-40B4-BE49-F238E27FC236}">
                <a16:creationId xmlns:a16="http://schemas.microsoft.com/office/drawing/2014/main" id="{8FD13DD6-78AB-41CA-8596-DCF02C453419}"/>
              </a:ext>
            </a:extLst>
          </p:cNvPr>
          <p:cNvSpPr/>
          <p:nvPr/>
        </p:nvSpPr>
        <p:spPr>
          <a:xfrm>
            <a:off x="6320042" y="987552"/>
            <a:ext cx="675326" cy="636532"/>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2EC203E3-96DA-4383-9480-C7AD7C63DF67}"/>
              </a:ext>
            </a:extLst>
          </p:cNvPr>
          <p:cNvSpPr/>
          <p:nvPr/>
        </p:nvSpPr>
        <p:spPr>
          <a:xfrm>
            <a:off x="8079475" y="1741979"/>
            <a:ext cx="78154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4CA5DAAD-C72E-4568-8A0D-092B7D119ADD}"/>
              </a:ext>
            </a:extLst>
          </p:cNvPr>
          <p:cNvSpPr/>
          <p:nvPr/>
        </p:nvSpPr>
        <p:spPr>
          <a:xfrm>
            <a:off x="7427547" y="2081284"/>
            <a:ext cx="69989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2" name="Rectangle 11">
            <a:extLst>
              <a:ext uri="{FF2B5EF4-FFF2-40B4-BE49-F238E27FC236}">
                <a16:creationId xmlns:a16="http://schemas.microsoft.com/office/drawing/2014/main" id="{E6D00EB4-163C-43B8-A7DE-B8D215D2988D}"/>
              </a:ext>
            </a:extLst>
          </p:cNvPr>
          <p:cNvSpPr/>
          <p:nvPr/>
        </p:nvSpPr>
        <p:spPr>
          <a:xfrm>
            <a:off x="7668657" y="2249585"/>
            <a:ext cx="45878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B10D36D9-F9A1-4E84-9D85-37D7F51B2ADC}"/>
              </a:ext>
            </a:extLst>
          </p:cNvPr>
          <p:cNvSpPr/>
          <p:nvPr/>
        </p:nvSpPr>
        <p:spPr>
          <a:xfrm>
            <a:off x="7499910" y="2593779"/>
            <a:ext cx="67532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6567AC0B-A95A-4DE3-97BF-D3A6A06FB5A0}"/>
              </a:ext>
            </a:extLst>
          </p:cNvPr>
          <p:cNvSpPr/>
          <p:nvPr/>
        </p:nvSpPr>
        <p:spPr>
          <a:xfrm>
            <a:off x="6619164" y="4278573"/>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5" name="Rectangle 14">
            <a:extLst>
              <a:ext uri="{FF2B5EF4-FFF2-40B4-BE49-F238E27FC236}">
                <a16:creationId xmlns:a16="http://schemas.microsoft.com/office/drawing/2014/main" id="{6B700C93-5141-4FB8-99A5-105323453D07}"/>
              </a:ext>
            </a:extLst>
          </p:cNvPr>
          <p:cNvSpPr/>
          <p:nvPr/>
        </p:nvSpPr>
        <p:spPr>
          <a:xfrm>
            <a:off x="6112670" y="4496937"/>
            <a:ext cx="713867" cy="662295"/>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6" name="Rectangle 15">
            <a:extLst>
              <a:ext uri="{FF2B5EF4-FFF2-40B4-BE49-F238E27FC236}">
                <a16:creationId xmlns:a16="http://schemas.microsoft.com/office/drawing/2014/main" id="{AB625AE3-3CAA-4982-95E4-9FF9E538699A}"/>
              </a:ext>
            </a:extLst>
          </p:cNvPr>
          <p:cNvSpPr/>
          <p:nvPr/>
        </p:nvSpPr>
        <p:spPr>
          <a:xfrm>
            <a:off x="2472421" y="425708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0" name="Rectangle 19">
            <a:extLst>
              <a:ext uri="{FF2B5EF4-FFF2-40B4-BE49-F238E27FC236}">
                <a16:creationId xmlns:a16="http://schemas.microsoft.com/office/drawing/2014/main" id="{3364F5DC-1E81-4B6D-98DA-4DE93049A36C}"/>
              </a:ext>
            </a:extLst>
          </p:cNvPr>
          <p:cNvSpPr/>
          <p:nvPr/>
        </p:nvSpPr>
        <p:spPr>
          <a:xfrm>
            <a:off x="684614" y="343667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1" name="Rectangle 20">
            <a:extLst>
              <a:ext uri="{FF2B5EF4-FFF2-40B4-BE49-F238E27FC236}">
                <a16:creationId xmlns:a16="http://schemas.microsoft.com/office/drawing/2014/main" id="{A930A8EA-D821-4879-8A95-7E7F0B2ED8B0}"/>
              </a:ext>
            </a:extLst>
          </p:cNvPr>
          <p:cNvSpPr/>
          <p:nvPr/>
        </p:nvSpPr>
        <p:spPr>
          <a:xfrm>
            <a:off x="1398481" y="3256674"/>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2" name="Rectangle 21">
            <a:extLst>
              <a:ext uri="{FF2B5EF4-FFF2-40B4-BE49-F238E27FC236}">
                <a16:creationId xmlns:a16="http://schemas.microsoft.com/office/drawing/2014/main" id="{E0BF3596-DA94-4EFB-B501-3F0CD24E8705}"/>
              </a:ext>
            </a:extLst>
          </p:cNvPr>
          <p:cNvSpPr/>
          <p:nvPr/>
        </p:nvSpPr>
        <p:spPr>
          <a:xfrm>
            <a:off x="511502" y="2590779"/>
            <a:ext cx="976940"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4" name="Arrow: Right 3">
            <a:extLst>
              <a:ext uri="{FF2B5EF4-FFF2-40B4-BE49-F238E27FC236}">
                <a16:creationId xmlns:a16="http://schemas.microsoft.com/office/drawing/2014/main" id="{AC1E6721-2727-4D93-8BD2-B6F595005CC8}"/>
              </a:ext>
            </a:extLst>
          </p:cNvPr>
          <p:cNvSpPr/>
          <p:nvPr/>
        </p:nvSpPr>
        <p:spPr>
          <a:xfrm rot="21222749" flipH="1">
            <a:off x="1494036" y="2883399"/>
            <a:ext cx="3274459"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Skeleton Compactness</a:t>
            </a:r>
          </a:p>
        </p:txBody>
      </p:sp>
      <p:sp>
        <p:nvSpPr>
          <p:cNvPr id="5" name="Arrow: Right 4">
            <a:extLst>
              <a:ext uri="{FF2B5EF4-FFF2-40B4-BE49-F238E27FC236}">
                <a16:creationId xmlns:a16="http://schemas.microsoft.com/office/drawing/2014/main" id="{D27831A8-38FA-47CE-9364-E94EA2AF8010}"/>
              </a:ext>
            </a:extLst>
          </p:cNvPr>
          <p:cNvSpPr/>
          <p:nvPr/>
        </p:nvSpPr>
        <p:spPr>
          <a:xfrm rot="9260189" flipH="1" flipV="1">
            <a:off x="4577102" y="2110798"/>
            <a:ext cx="2811683"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Top-heaviness</a:t>
            </a:r>
          </a:p>
        </p:txBody>
      </p:sp>
      <p:sp>
        <p:nvSpPr>
          <p:cNvPr id="7" name="Arrow: Right 6">
            <a:extLst>
              <a:ext uri="{FF2B5EF4-FFF2-40B4-BE49-F238E27FC236}">
                <a16:creationId xmlns:a16="http://schemas.microsoft.com/office/drawing/2014/main" id="{6FE2D542-0ADE-4C03-A08E-6DB83D0453F2}"/>
              </a:ext>
            </a:extLst>
          </p:cNvPr>
          <p:cNvSpPr/>
          <p:nvPr/>
        </p:nvSpPr>
        <p:spPr>
          <a:xfrm rot="13361398" flipH="1" flipV="1">
            <a:off x="4416113" y="3348015"/>
            <a:ext cx="2026156"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ysClr val="windowText" lastClr="000000"/>
                </a:solidFill>
              </a:rPr>
              <a:t>Surface Complexity</a:t>
            </a:r>
          </a:p>
        </p:txBody>
      </p:sp>
      <p:sp>
        <p:nvSpPr>
          <p:cNvPr id="23" name="Rectangle: Rounded Corners 22">
            <a:extLst>
              <a:ext uri="{FF2B5EF4-FFF2-40B4-BE49-F238E27FC236}">
                <a16:creationId xmlns:a16="http://schemas.microsoft.com/office/drawing/2014/main" id="{D12C3BFA-573D-4495-9C98-0B0216D19519}"/>
              </a:ext>
            </a:extLst>
          </p:cNvPr>
          <p:cNvSpPr/>
          <p:nvPr/>
        </p:nvSpPr>
        <p:spPr>
          <a:xfrm>
            <a:off x="731894" y="185764"/>
            <a:ext cx="2618913" cy="13316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The shape variables pair off into three major components</a:t>
            </a:r>
          </a:p>
        </p:txBody>
      </p:sp>
    </p:spTree>
    <p:extLst>
      <p:ext uri="{BB962C8B-B14F-4D97-AF65-F5344CB8AC3E}">
        <p14:creationId xmlns:p14="http://schemas.microsoft.com/office/powerpoint/2010/main" val="625532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A8BE9C-8026-44FB-B405-7EEC64B15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778568"/>
            <a:ext cx="9143999" cy="5300869"/>
          </a:xfrm>
          <a:prstGeom prst="rect">
            <a:avLst/>
          </a:prstGeom>
          <a:blipFill dpi="0" rotWithShape="1">
            <a:blip r:embed="rId3"/>
            <a:srcRect/>
            <a:tile tx="0" ty="0" sx="100000" sy="100000" flip="none" algn="tl"/>
          </a:blipFill>
        </p:spPr>
      </p:pic>
      <p:sp>
        <p:nvSpPr>
          <p:cNvPr id="6" name="Rectangle 5">
            <a:extLst>
              <a:ext uri="{FF2B5EF4-FFF2-40B4-BE49-F238E27FC236}">
                <a16:creationId xmlns:a16="http://schemas.microsoft.com/office/drawing/2014/main" id="{81C29A45-933F-458F-B54E-E010C700B912}"/>
              </a:ext>
            </a:extLst>
          </p:cNvPr>
          <p:cNvSpPr/>
          <p:nvPr/>
        </p:nvSpPr>
        <p:spPr>
          <a:xfrm>
            <a:off x="2429540" y="1206311"/>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 name="Rectangle 7">
            <a:extLst>
              <a:ext uri="{FF2B5EF4-FFF2-40B4-BE49-F238E27FC236}">
                <a16:creationId xmlns:a16="http://schemas.microsoft.com/office/drawing/2014/main" id="{AD4B1DC9-DC75-429A-8212-F7423E11A801}"/>
              </a:ext>
            </a:extLst>
          </p:cNvPr>
          <p:cNvSpPr/>
          <p:nvPr/>
        </p:nvSpPr>
        <p:spPr>
          <a:xfrm>
            <a:off x="3188305" y="938477"/>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9" name="Rectangle 8">
            <a:extLst>
              <a:ext uri="{FF2B5EF4-FFF2-40B4-BE49-F238E27FC236}">
                <a16:creationId xmlns:a16="http://schemas.microsoft.com/office/drawing/2014/main" id="{8FD13DD6-78AB-41CA-8596-DCF02C453419}"/>
              </a:ext>
            </a:extLst>
          </p:cNvPr>
          <p:cNvSpPr/>
          <p:nvPr/>
        </p:nvSpPr>
        <p:spPr>
          <a:xfrm>
            <a:off x="6320042" y="987552"/>
            <a:ext cx="675326" cy="636532"/>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2EC203E3-96DA-4383-9480-C7AD7C63DF67}"/>
              </a:ext>
            </a:extLst>
          </p:cNvPr>
          <p:cNvSpPr/>
          <p:nvPr/>
        </p:nvSpPr>
        <p:spPr>
          <a:xfrm>
            <a:off x="8079475" y="1741979"/>
            <a:ext cx="78154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4CA5DAAD-C72E-4568-8A0D-092B7D119ADD}"/>
              </a:ext>
            </a:extLst>
          </p:cNvPr>
          <p:cNvSpPr/>
          <p:nvPr/>
        </p:nvSpPr>
        <p:spPr>
          <a:xfrm>
            <a:off x="7427547" y="2081284"/>
            <a:ext cx="69989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2" name="Rectangle 11">
            <a:extLst>
              <a:ext uri="{FF2B5EF4-FFF2-40B4-BE49-F238E27FC236}">
                <a16:creationId xmlns:a16="http://schemas.microsoft.com/office/drawing/2014/main" id="{E6D00EB4-163C-43B8-A7DE-B8D215D2988D}"/>
              </a:ext>
            </a:extLst>
          </p:cNvPr>
          <p:cNvSpPr/>
          <p:nvPr/>
        </p:nvSpPr>
        <p:spPr>
          <a:xfrm>
            <a:off x="7668657" y="2249585"/>
            <a:ext cx="45878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B10D36D9-F9A1-4E84-9D85-37D7F51B2ADC}"/>
              </a:ext>
            </a:extLst>
          </p:cNvPr>
          <p:cNvSpPr/>
          <p:nvPr/>
        </p:nvSpPr>
        <p:spPr>
          <a:xfrm>
            <a:off x="7499910" y="2593779"/>
            <a:ext cx="67532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6567AC0B-A95A-4DE3-97BF-D3A6A06FB5A0}"/>
              </a:ext>
            </a:extLst>
          </p:cNvPr>
          <p:cNvSpPr/>
          <p:nvPr/>
        </p:nvSpPr>
        <p:spPr>
          <a:xfrm>
            <a:off x="6619164" y="4278573"/>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5" name="Rectangle 14">
            <a:extLst>
              <a:ext uri="{FF2B5EF4-FFF2-40B4-BE49-F238E27FC236}">
                <a16:creationId xmlns:a16="http://schemas.microsoft.com/office/drawing/2014/main" id="{6B700C93-5141-4FB8-99A5-105323453D07}"/>
              </a:ext>
            </a:extLst>
          </p:cNvPr>
          <p:cNvSpPr/>
          <p:nvPr/>
        </p:nvSpPr>
        <p:spPr>
          <a:xfrm>
            <a:off x="6112670" y="4496937"/>
            <a:ext cx="713867" cy="662295"/>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6" name="Rectangle 15">
            <a:extLst>
              <a:ext uri="{FF2B5EF4-FFF2-40B4-BE49-F238E27FC236}">
                <a16:creationId xmlns:a16="http://schemas.microsoft.com/office/drawing/2014/main" id="{AB625AE3-3CAA-4982-95E4-9FF9E538699A}"/>
              </a:ext>
            </a:extLst>
          </p:cNvPr>
          <p:cNvSpPr/>
          <p:nvPr/>
        </p:nvSpPr>
        <p:spPr>
          <a:xfrm>
            <a:off x="2472421" y="425708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0" name="Rectangle 19">
            <a:extLst>
              <a:ext uri="{FF2B5EF4-FFF2-40B4-BE49-F238E27FC236}">
                <a16:creationId xmlns:a16="http://schemas.microsoft.com/office/drawing/2014/main" id="{3364F5DC-1E81-4B6D-98DA-4DE93049A36C}"/>
              </a:ext>
            </a:extLst>
          </p:cNvPr>
          <p:cNvSpPr/>
          <p:nvPr/>
        </p:nvSpPr>
        <p:spPr>
          <a:xfrm>
            <a:off x="684614" y="343667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1" name="Rectangle 20">
            <a:extLst>
              <a:ext uri="{FF2B5EF4-FFF2-40B4-BE49-F238E27FC236}">
                <a16:creationId xmlns:a16="http://schemas.microsoft.com/office/drawing/2014/main" id="{A930A8EA-D821-4879-8A95-7E7F0B2ED8B0}"/>
              </a:ext>
            </a:extLst>
          </p:cNvPr>
          <p:cNvSpPr/>
          <p:nvPr/>
        </p:nvSpPr>
        <p:spPr>
          <a:xfrm>
            <a:off x="1398481" y="3256674"/>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2" name="Rectangle 21">
            <a:extLst>
              <a:ext uri="{FF2B5EF4-FFF2-40B4-BE49-F238E27FC236}">
                <a16:creationId xmlns:a16="http://schemas.microsoft.com/office/drawing/2014/main" id="{E0BF3596-DA94-4EFB-B501-3F0CD24E8705}"/>
              </a:ext>
            </a:extLst>
          </p:cNvPr>
          <p:cNvSpPr/>
          <p:nvPr/>
        </p:nvSpPr>
        <p:spPr>
          <a:xfrm>
            <a:off x="511502" y="2590779"/>
            <a:ext cx="976940"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4" name="Arrow: Right 3">
            <a:extLst>
              <a:ext uri="{FF2B5EF4-FFF2-40B4-BE49-F238E27FC236}">
                <a16:creationId xmlns:a16="http://schemas.microsoft.com/office/drawing/2014/main" id="{AC1E6721-2727-4D93-8BD2-B6F595005CC8}"/>
              </a:ext>
            </a:extLst>
          </p:cNvPr>
          <p:cNvSpPr/>
          <p:nvPr/>
        </p:nvSpPr>
        <p:spPr>
          <a:xfrm rot="21222749" flipH="1">
            <a:off x="1494036" y="2883399"/>
            <a:ext cx="3274459"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Skeleton Compactness</a:t>
            </a:r>
          </a:p>
        </p:txBody>
      </p:sp>
      <p:sp>
        <p:nvSpPr>
          <p:cNvPr id="5" name="Arrow: Right 4">
            <a:extLst>
              <a:ext uri="{FF2B5EF4-FFF2-40B4-BE49-F238E27FC236}">
                <a16:creationId xmlns:a16="http://schemas.microsoft.com/office/drawing/2014/main" id="{D27831A8-38FA-47CE-9364-E94EA2AF8010}"/>
              </a:ext>
            </a:extLst>
          </p:cNvPr>
          <p:cNvSpPr/>
          <p:nvPr/>
        </p:nvSpPr>
        <p:spPr>
          <a:xfrm rot="9260189" flipH="1" flipV="1">
            <a:off x="4577102" y="2110798"/>
            <a:ext cx="2811683"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Top-heaviness</a:t>
            </a:r>
          </a:p>
        </p:txBody>
      </p:sp>
      <p:sp>
        <p:nvSpPr>
          <p:cNvPr id="7" name="Arrow: Right 6">
            <a:extLst>
              <a:ext uri="{FF2B5EF4-FFF2-40B4-BE49-F238E27FC236}">
                <a16:creationId xmlns:a16="http://schemas.microsoft.com/office/drawing/2014/main" id="{6FE2D542-0ADE-4C03-A08E-6DB83D0453F2}"/>
              </a:ext>
            </a:extLst>
          </p:cNvPr>
          <p:cNvSpPr/>
          <p:nvPr/>
        </p:nvSpPr>
        <p:spPr>
          <a:xfrm rot="13361398" flipH="1" flipV="1">
            <a:off x="4416113" y="3348015"/>
            <a:ext cx="2026156"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ysClr val="windowText" lastClr="000000"/>
                </a:solidFill>
              </a:rPr>
              <a:t>Surface Complexity</a:t>
            </a:r>
          </a:p>
        </p:txBody>
      </p:sp>
      <p:sp>
        <p:nvSpPr>
          <p:cNvPr id="23" name="Rectangle: Rounded Corners 22">
            <a:extLst>
              <a:ext uri="{FF2B5EF4-FFF2-40B4-BE49-F238E27FC236}">
                <a16:creationId xmlns:a16="http://schemas.microsoft.com/office/drawing/2014/main" id="{D12C3BFA-573D-4495-9C98-0B0216D19519}"/>
              </a:ext>
            </a:extLst>
          </p:cNvPr>
          <p:cNvSpPr/>
          <p:nvPr/>
        </p:nvSpPr>
        <p:spPr>
          <a:xfrm>
            <a:off x="731894" y="185764"/>
            <a:ext cx="3980216" cy="13316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ysClr val="windowText" lastClr="000000"/>
                </a:solidFill>
              </a:rPr>
              <a:t>Skeleton compactness constrains the variation in the other two axes; When compactness is high, variation in surface complexity and top heaviness is much smaller </a:t>
            </a:r>
          </a:p>
        </p:txBody>
      </p:sp>
      <p:sp>
        <p:nvSpPr>
          <p:cNvPr id="25" name="Isosceles Triangle 24">
            <a:extLst>
              <a:ext uri="{FF2B5EF4-FFF2-40B4-BE49-F238E27FC236}">
                <a16:creationId xmlns:a16="http://schemas.microsoft.com/office/drawing/2014/main" id="{EA319F1C-0BE0-42D9-BA05-F48B1D7B2D5D}"/>
              </a:ext>
            </a:extLst>
          </p:cNvPr>
          <p:cNvSpPr/>
          <p:nvPr/>
        </p:nvSpPr>
        <p:spPr>
          <a:xfrm rot="16200000">
            <a:off x="1851675" y="266156"/>
            <a:ext cx="4521668" cy="5264483"/>
          </a:xfrm>
          <a:prstGeom prst="triangle">
            <a:avLst>
              <a:gd name="adj" fmla="val 49823"/>
            </a:avLst>
          </a:prstGeom>
          <a:noFill/>
          <a:ln w="57150">
            <a:solidFill>
              <a:srgbClr val="4472C4">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5362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A8BE9C-8026-44FB-B405-7EEC64B15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778568"/>
            <a:ext cx="9143999" cy="5300869"/>
          </a:xfrm>
          <a:prstGeom prst="rect">
            <a:avLst/>
          </a:prstGeom>
          <a:blipFill dpi="0" rotWithShape="1">
            <a:blip r:embed="rId3"/>
            <a:srcRect/>
            <a:tile tx="0" ty="0" sx="100000" sy="100000" flip="none" algn="tl"/>
          </a:blipFill>
        </p:spPr>
      </p:pic>
      <p:sp>
        <p:nvSpPr>
          <p:cNvPr id="6" name="Rectangle 5">
            <a:extLst>
              <a:ext uri="{FF2B5EF4-FFF2-40B4-BE49-F238E27FC236}">
                <a16:creationId xmlns:a16="http://schemas.microsoft.com/office/drawing/2014/main" id="{81C29A45-933F-458F-B54E-E010C700B912}"/>
              </a:ext>
            </a:extLst>
          </p:cNvPr>
          <p:cNvSpPr/>
          <p:nvPr/>
        </p:nvSpPr>
        <p:spPr>
          <a:xfrm>
            <a:off x="2429540" y="1206311"/>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 name="Rectangle 7">
            <a:extLst>
              <a:ext uri="{FF2B5EF4-FFF2-40B4-BE49-F238E27FC236}">
                <a16:creationId xmlns:a16="http://schemas.microsoft.com/office/drawing/2014/main" id="{AD4B1DC9-DC75-429A-8212-F7423E11A801}"/>
              </a:ext>
            </a:extLst>
          </p:cNvPr>
          <p:cNvSpPr/>
          <p:nvPr/>
        </p:nvSpPr>
        <p:spPr>
          <a:xfrm>
            <a:off x="3188305" y="938477"/>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9" name="Rectangle 8">
            <a:extLst>
              <a:ext uri="{FF2B5EF4-FFF2-40B4-BE49-F238E27FC236}">
                <a16:creationId xmlns:a16="http://schemas.microsoft.com/office/drawing/2014/main" id="{8FD13DD6-78AB-41CA-8596-DCF02C453419}"/>
              </a:ext>
            </a:extLst>
          </p:cNvPr>
          <p:cNvSpPr/>
          <p:nvPr/>
        </p:nvSpPr>
        <p:spPr>
          <a:xfrm>
            <a:off x="6320042" y="987552"/>
            <a:ext cx="675326" cy="636532"/>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2EC203E3-96DA-4383-9480-C7AD7C63DF67}"/>
              </a:ext>
            </a:extLst>
          </p:cNvPr>
          <p:cNvSpPr/>
          <p:nvPr/>
        </p:nvSpPr>
        <p:spPr>
          <a:xfrm>
            <a:off x="8079475" y="1741979"/>
            <a:ext cx="78154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4CA5DAAD-C72E-4568-8A0D-092B7D119ADD}"/>
              </a:ext>
            </a:extLst>
          </p:cNvPr>
          <p:cNvSpPr/>
          <p:nvPr/>
        </p:nvSpPr>
        <p:spPr>
          <a:xfrm>
            <a:off x="7427547" y="2081284"/>
            <a:ext cx="69989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2" name="Rectangle 11">
            <a:extLst>
              <a:ext uri="{FF2B5EF4-FFF2-40B4-BE49-F238E27FC236}">
                <a16:creationId xmlns:a16="http://schemas.microsoft.com/office/drawing/2014/main" id="{E6D00EB4-163C-43B8-A7DE-B8D215D2988D}"/>
              </a:ext>
            </a:extLst>
          </p:cNvPr>
          <p:cNvSpPr/>
          <p:nvPr/>
        </p:nvSpPr>
        <p:spPr>
          <a:xfrm>
            <a:off x="7668657" y="2249585"/>
            <a:ext cx="45878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B10D36D9-F9A1-4E84-9D85-37D7F51B2ADC}"/>
              </a:ext>
            </a:extLst>
          </p:cNvPr>
          <p:cNvSpPr/>
          <p:nvPr/>
        </p:nvSpPr>
        <p:spPr>
          <a:xfrm>
            <a:off x="7499910" y="2593779"/>
            <a:ext cx="67532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6567AC0B-A95A-4DE3-97BF-D3A6A06FB5A0}"/>
              </a:ext>
            </a:extLst>
          </p:cNvPr>
          <p:cNvSpPr/>
          <p:nvPr/>
        </p:nvSpPr>
        <p:spPr>
          <a:xfrm>
            <a:off x="6619164" y="4278573"/>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5" name="Rectangle 14">
            <a:extLst>
              <a:ext uri="{FF2B5EF4-FFF2-40B4-BE49-F238E27FC236}">
                <a16:creationId xmlns:a16="http://schemas.microsoft.com/office/drawing/2014/main" id="{6B700C93-5141-4FB8-99A5-105323453D07}"/>
              </a:ext>
            </a:extLst>
          </p:cNvPr>
          <p:cNvSpPr/>
          <p:nvPr/>
        </p:nvSpPr>
        <p:spPr>
          <a:xfrm>
            <a:off x="6112670" y="4496937"/>
            <a:ext cx="713867" cy="662295"/>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6" name="Rectangle 15">
            <a:extLst>
              <a:ext uri="{FF2B5EF4-FFF2-40B4-BE49-F238E27FC236}">
                <a16:creationId xmlns:a16="http://schemas.microsoft.com/office/drawing/2014/main" id="{AB625AE3-3CAA-4982-95E4-9FF9E538699A}"/>
              </a:ext>
            </a:extLst>
          </p:cNvPr>
          <p:cNvSpPr/>
          <p:nvPr/>
        </p:nvSpPr>
        <p:spPr>
          <a:xfrm>
            <a:off x="2472421" y="425708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0" name="Rectangle 19">
            <a:extLst>
              <a:ext uri="{FF2B5EF4-FFF2-40B4-BE49-F238E27FC236}">
                <a16:creationId xmlns:a16="http://schemas.microsoft.com/office/drawing/2014/main" id="{3364F5DC-1E81-4B6D-98DA-4DE93049A36C}"/>
              </a:ext>
            </a:extLst>
          </p:cNvPr>
          <p:cNvSpPr/>
          <p:nvPr/>
        </p:nvSpPr>
        <p:spPr>
          <a:xfrm>
            <a:off x="684614" y="343667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1" name="Rectangle 20">
            <a:extLst>
              <a:ext uri="{FF2B5EF4-FFF2-40B4-BE49-F238E27FC236}">
                <a16:creationId xmlns:a16="http://schemas.microsoft.com/office/drawing/2014/main" id="{A930A8EA-D821-4879-8A95-7E7F0B2ED8B0}"/>
              </a:ext>
            </a:extLst>
          </p:cNvPr>
          <p:cNvSpPr/>
          <p:nvPr/>
        </p:nvSpPr>
        <p:spPr>
          <a:xfrm>
            <a:off x="1398481" y="3256674"/>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2" name="Rectangle 21">
            <a:extLst>
              <a:ext uri="{FF2B5EF4-FFF2-40B4-BE49-F238E27FC236}">
                <a16:creationId xmlns:a16="http://schemas.microsoft.com/office/drawing/2014/main" id="{E0BF3596-DA94-4EFB-B501-3F0CD24E8705}"/>
              </a:ext>
            </a:extLst>
          </p:cNvPr>
          <p:cNvSpPr/>
          <p:nvPr/>
        </p:nvSpPr>
        <p:spPr>
          <a:xfrm>
            <a:off x="511502" y="2590779"/>
            <a:ext cx="976940"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5" name="Isosceles Triangle 24">
            <a:extLst>
              <a:ext uri="{FF2B5EF4-FFF2-40B4-BE49-F238E27FC236}">
                <a16:creationId xmlns:a16="http://schemas.microsoft.com/office/drawing/2014/main" id="{EA319F1C-0BE0-42D9-BA05-F48B1D7B2D5D}"/>
              </a:ext>
            </a:extLst>
          </p:cNvPr>
          <p:cNvSpPr/>
          <p:nvPr/>
        </p:nvSpPr>
        <p:spPr>
          <a:xfrm rot="16200000">
            <a:off x="1851675" y="266156"/>
            <a:ext cx="4521668" cy="5264483"/>
          </a:xfrm>
          <a:prstGeom prst="triangle">
            <a:avLst>
              <a:gd name="adj" fmla="val 49823"/>
            </a:avLst>
          </a:prstGeom>
          <a:noFill/>
          <a:ln w="57150">
            <a:solidFill>
              <a:srgbClr val="4472C4">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Arrow: Right 3">
            <a:extLst>
              <a:ext uri="{FF2B5EF4-FFF2-40B4-BE49-F238E27FC236}">
                <a16:creationId xmlns:a16="http://schemas.microsoft.com/office/drawing/2014/main" id="{AC1E6721-2727-4D93-8BD2-B6F595005CC8}"/>
              </a:ext>
            </a:extLst>
          </p:cNvPr>
          <p:cNvSpPr/>
          <p:nvPr/>
        </p:nvSpPr>
        <p:spPr>
          <a:xfrm rot="21222749" flipH="1">
            <a:off x="493300" y="2938362"/>
            <a:ext cx="4278214"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rPr>
              <a:t>Slower growth but less partial mortality through fragmentation </a:t>
            </a:r>
          </a:p>
        </p:txBody>
      </p:sp>
      <p:sp>
        <p:nvSpPr>
          <p:cNvPr id="5" name="Arrow: Right 4">
            <a:extLst>
              <a:ext uri="{FF2B5EF4-FFF2-40B4-BE49-F238E27FC236}">
                <a16:creationId xmlns:a16="http://schemas.microsoft.com/office/drawing/2014/main" id="{D27831A8-38FA-47CE-9364-E94EA2AF8010}"/>
              </a:ext>
            </a:extLst>
          </p:cNvPr>
          <p:cNvSpPr/>
          <p:nvPr/>
        </p:nvSpPr>
        <p:spPr>
          <a:xfrm rot="9260189" flipH="1" flipV="1">
            <a:off x="4510546" y="1818600"/>
            <a:ext cx="4161070"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ysClr val="windowText" lastClr="000000"/>
                </a:solidFill>
              </a:rPr>
              <a:t>More competitive but higher whole colony mortality</a:t>
            </a:r>
          </a:p>
        </p:txBody>
      </p:sp>
      <p:sp>
        <p:nvSpPr>
          <p:cNvPr id="7" name="Arrow: Right 6">
            <a:extLst>
              <a:ext uri="{FF2B5EF4-FFF2-40B4-BE49-F238E27FC236}">
                <a16:creationId xmlns:a16="http://schemas.microsoft.com/office/drawing/2014/main" id="{6FE2D542-0ADE-4C03-A08E-6DB83D0453F2}"/>
              </a:ext>
            </a:extLst>
          </p:cNvPr>
          <p:cNvSpPr/>
          <p:nvPr/>
        </p:nvSpPr>
        <p:spPr>
          <a:xfrm rot="13361398" flipH="1" flipV="1">
            <a:off x="4271736" y="3868125"/>
            <a:ext cx="3442583"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ysClr val="windowText" lastClr="000000"/>
                </a:solidFill>
              </a:rPr>
              <a:t>More biomass per volume but less resources per unit biomass</a:t>
            </a:r>
          </a:p>
        </p:txBody>
      </p:sp>
      <p:sp>
        <p:nvSpPr>
          <p:cNvPr id="23" name="Rectangle: Rounded Corners 22">
            <a:extLst>
              <a:ext uri="{FF2B5EF4-FFF2-40B4-BE49-F238E27FC236}">
                <a16:creationId xmlns:a16="http://schemas.microsoft.com/office/drawing/2014/main" id="{D12C3BFA-573D-4495-9C98-0B0216D19519}"/>
              </a:ext>
            </a:extLst>
          </p:cNvPr>
          <p:cNvSpPr/>
          <p:nvPr/>
        </p:nvSpPr>
        <p:spPr>
          <a:xfrm>
            <a:off x="731894" y="185764"/>
            <a:ext cx="3980216" cy="13316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ysClr val="windowText" lastClr="000000"/>
                </a:solidFill>
              </a:rPr>
              <a:t>These axes capture demographic trade-offs...</a:t>
            </a:r>
          </a:p>
        </p:txBody>
      </p:sp>
    </p:spTree>
    <p:extLst>
      <p:ext uri="{BB962C8B-B14F-4D97-AF65-F5344CB8AC3E}">
        <p14:creationId xmlns:p14="http://schemas.microsoft.com/office/powerpoint/2010/main" val="4120609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A8BE9C-8026-44FB-B405-7EEC64B15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778568"/>
            <a:ext cx="9143999" cy="5300869"/>
          </a:xfrm>
          <a:prstGeom prst="rect">
            <a:avLst/>
          </a:prstGeom>
          <a:blipFill dpi="0" rotWithShape="1">
            <a:blip r:embed="rId3"/>
            <a:srcRect/>
            <a:tile tx="0" ty="0" sx="100000" sy="100000" flip="none" algn="tl"/>
          </a:blipFill>
        </p:spPr>
      </p:pic>
      <p:sp>
        <p:nvSpPr>
          <p:cNvPr id="6" name="Rectangle 5">
            <a:extLst>
              <a:ext uri="{FF2B5EF4-FFF2-40B4-BE49-F238E27FC236}">
                <a16:creationId xmlns:a16="http://schemas.microsoft.com/office/drawing/2014/main" id="{81C29A45-933F-458F-B54E-E010C700B912}"/>
              </a:ext>
            </a:extLst>
          </p:cNvPr>
          <p:cNvSpPr/>
          <p:nvPr/>
        </p:nvSpPr>
        <p:spPr>
          <a:xfrm>
            <a:off x="2429540" y="1206311"/>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 name="Rectangle 7">
            <a:extLst>
              <a:ext uri="{FF2B5EF4-FFF2-40B4-BE49-F238E27FC236}">
                <a16:creationId xmlns:a16="http://schemas.microsoft.com/office/drawing/2014/main" id="{AD4B1DC9-DC75-429A-8212-F7423E11A801}"/>
              </a:ext>
            </a:extLst>
          </p:cNvPr>
          <p:cNvSpPr/>
          <p:nvPr/>
        </p:nvSpPr>
        <p:spPr>
          <a:xfrm>
            <a:off x="3188305" y="938477"/>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9" name="Rectangle 8">
            <a:extLst>
              <a:ext uri="{FF2B5EF4-FFF2-40B4-BE49-F238E27FC236}">
                <a16:creationId xmlns:a16="http://schemas.microsoft.com/office/drawing/2014/main" id="{8FD13DD6-78AB-41CA-8596-DCF02C453419}"/>
              </a:ext>
            </a:extLst>
          </p:cNvPr>
          <p:cNvSpPr/>
          <p:nvPr/>
        </p:nvSpPr>
        <p:spPr>
          <a:xfrm>
            <a:off x="6320042" y="987552"/>
            <a:ext cx="675326" cy="636532"/>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2EC203E3-96DA-4383-9480-C7AD7C63DF67}"/>
              </a:ext>
            </a:extLst>
          </p:cNvPr>
          <p:cNvSpPr/>
          <p:nvPr/>
        </p:nvSpPr>
        <p:spPr>
          <a:xfrm>
            <a:off x="8079475" y="1741979"/>
            <a:ext cx="78154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4CA5DAAD-C72E-4568-8A0D-092B7D119ADD}"/>
              </a:ext>
            </a:extLst>
          </p:cNvPr>
          <p:cNvSpPr/>
          <p:nvPr/>
        </p:nvSpPr>
        <p:spPr>
          <a:xfrm>
            <a:off x="7427547" y="2081284"/>
            <a:ext cx="69989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2" name="Rectangle 11">
            <a:extLst>
              <a:ext uri="{FF2B5EF4-FFF2-40B4-BE49-F238E27FC236}">
                <a16:creationId xmlns:a16="http://schemas.microsoft.com/office/drawing/2014/main" id="{E6D00EB4-163C-43B8-A7DE-B8D215D2988D}"/>
              </a:ext>
            </a:extLst>
          </p:cNvPr>
          <p:cNvSpPr/>
          <p:nvPr/>
        </p:nvSpPr>
        <p:spPr>
          <a:xfrm>
            <a:off x="7668657" y="2249585"/>
            <a:ext cx="45878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B10D36D9-F9A1-4E84-9D85-37D7F51B2ADC}"/>
              </a:ext>
            </a:extLst>
          </p:cNvPr>
          <p:cNvSpPr/>
          <p:nvPr/>
        </p:nvSpPr>
        <p:spPr>
          <a:xfrm>
            <a:off x="7499910" y="2593779"/>
            <a:ext cx="67532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6567AC0B-A95A-4DE3-97BF-D3A6A06FB5A0}"/>
              </a:ext>
            </a:extLst>
          </p:cNvPr>
          <p:cNvSpPr/>
          <p:nvPr/>
        </p:nvSpPr>
        <p:spPr>
          <a:xfrm>
            <a:off x="6619164" y="4278573"/>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5" name="Rectangle 14">
            <a:extLst>
              <a:ext uri="{FF2B5EF4-FFF2-40B4-BE49-F238E27FC236}">
                <a16:creationId xmlns:a16="http://schemas.microsoft.com/office/drawing/2014/main" id="{6B700C93-5141-4FB8-99A5-105323453D07}"/>
              </a:ext>
            </a:extLst>
          </p:cNvPr>
          <p:cNvSpPr/>
          <p:nvPr/>
        </p:nvSpPr>
        <p:spPr>
          <a:xfrm>
            <a:off x="6112670" y="4496937"/>
            <a:ext cx="713867" cy="662295"/>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6" name="Rectangle 15">
            <a:extLst>
              <a:ext uri="{FF2B5EF4-FFF2-40B4-BE49-F238E27FC236}">
                <a16:creationId xmlns:a16="http://schemas.microsoft.com/office/drawing/2014/main" id="{AB625AE3-3CAA-4982-95E4-9FF9E538699A}"/>
              </a:ext>
            </a:extLst>
          </p:cNvPr>
          <p:cNvSpPr/>
          <p:nvPr/>
        </p:nvSpPr>
        <p:spPr>
          <a:xfrm>
            <a:off x="2472421" y="425708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0" name="Rectangle 19">
            <a:extLst>
              <a:ext uri="{FF2B5EF4-FFF2-40B4-BE49-F238E27FC236}">
                <a16:creationId xmlns:a16="http://schemas.microsoft.com/office/drawing/2014/main" id="{3364F5DC-1E81-4B6D-98DA-4DE93049A36C}"/>
              </a:ext>
            </a:extLst>
          </p:cNvPr>
          <p:cNvSpPr/>
          <p:nvPr/>
        </p:nvSpPr>
        <p:spPr>
          <a:xfrm>
            <a:off x="684614" y="343667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1" name="Rectangle 20">
            <a:extLst>
              <a:ext uri="{FF2B5EF4-FFF2-40B4-BE49-F238E27FC236}">
                <a16:creationId xmlns:a16="http://schemas.microsoft.com/office/drawing/2014/main" id="{A930A8EA-D821-4879-8A95-7E7F0B2ED8B0}"/>
              </a:ext>
            </a:extLst>
          </p:cNvPr>
          <p:cNvSpPr/>
          <p:nvPr/>
        </p:nvSpPr>
        <p:spPr>
          <a:xfrm>
            <a:off x="1398481" y="3256674"/>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2" name="Rectangle 21">
            <a:extLst>
              <a:ext uri="{FF2B5EF4-FFF2-40B4-BE49-F238E27FC236}">
                <a16:creationId xmlns:a16="http://schemas.microsoft.com/office/drawing/2014/main" id="{E0BF3596-DA94-4EFB-B501-3F0CD24E8705}"/>
              </a:ext>
            </a:extLst>
          </p:cNvPr>
          <p:cNvSpPr/>
          <p:nvPr/>
        </p:nvSpPr>
        <p:spPr>
          <a:xfrm>
            <a:off x="511502" y="2590779"/>
            <a:ext cx="976940"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5" name="Isosceles Triangle 24">
            <a:extLst>
              <a:ext uri="{FF2B5EF4-FFF2-40B4-BE49-F238E27FC236}">
                <a16:creationId xmlns:a16="http://schemas.microsoft.com/office/drawing/2014/main" id="{EA319F1C-0BE0-42D9-BA05-F48B1D7B2D5D}"/>
              </a:ext>
            </a:extLst>
          </p:cNvPr>
          <p:cNvSpPr/>
          <p:nvPr/>
        </p:nvSpPr>
        <p:spPr>
          <a:xfrm rot="16200000">
            <a:off x="1851675" y="266156"/>
            <a:ext cx="4521668" cy="5264483"/>
          </a:xfrm>
          <a:prstGeom prst="triangle">
            <a:avLst>
              <a:gd name="adj" fmla="val 49823"/>
            </a:avLst>
          </a:prstGeom>
          <a:noFill/>
          <a:ln w="57150">
            <a:solidFill>
              <a:srgbClr val="4472C4">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Arrow: Right 3">
            <a:extLst>
              <a:ext uri="{FF2B5EF4-FFF2-40B4-BE49-F238E27FC236}">
                <a16:creationId xmlns:a16="http://schemas.microsoft.com/office/drawing/2014/main" id="{AC1E6721-2727-4D93-8BD2-B6F595005CC8}"/>
              </a:ext>
            </a:extLst>
          </p:cNvPr>
          <p:cNvSpPr/>
          <p:nvPr/>
        </p:nvSpPr>
        <p:spPr>
          <a:xfrm rot="21222749" flipH="1">
            <a:off x="493300" y="2938362"/>
            <a:ext cx="4278214"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ysClr val="windowText" lastClr="000000"/>
                </a:solidFill>
              </a:rPr>
              <a:t>&lt;- More reef accretion|| More space for refuge -&gt; </a:t>
            </a:r>
          </a:p>
        </p:txBody>
      </p:sp>
      <p:sp>
        <p:nvSpPr>
          <p:cNvPr id="5" name="Arrow: Right 4">
            <a:extLst>
              <a:ext uri="{FF2B5EF4-FFF2-40B4-BE49-F238E27FC236}">
                <a16:creationId xmlns:a16="http://schemas.microsoft.com/office/drawing/2014/main" id="{D27831A8-38FA-47CE-9364-E94EA2AF8010}"/>
              </a:ext>
            </a:extLst>
          </p:cNvPr>
          <p:cNvSpPr/>
          <p:nvPr/>
        </p:nvSpPr>
        <p:spPr>
          <a:xfrm rot="9260189" flipH="1" flipV="1">
            <a:off x="4510546" y="1818600"/>
            <a:ext cx="4161070"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More space for refuge and benthic shading -&gt;</a:t>
            </a:r>
          </a:p>
        </p:txBody>
      </p:sp>
      <p:sp>
        <p:nvSpPr>
          <p:cNvPr id="7" name="Arrow: Right 6">
            <a:extLst>
              <a:ext uri="{FF2B5EF4-FFF2-40B4-BE49-F238E27FC236}">
                <a16:creationId xmlns:a16="http://schemas.microsoft.com/office/drawing/2014/main" id="{6FE2D542-0ADE-4C03-A08E-6DB83D0453F2}"/>
              </a:ext>
            </a:extLst>
          </p:cNvPr>
          <p:cNvSpPr/>
          <p:nvPr/>
        </p:nvSpPr>
        <p:spPr>
          <a:xfrm rot="13361398" flipH="1" flipV="1">
            <a:off x="4271736" y="3868125"/>
            <a:ext cx="3442583"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Greater variation in abiotic conditions -&gt;</a:t>
            </a:r>
          </a:p>
        </p:txBody>
      </p:sp>
      <p:sp>
        <p:nvSpPr>
          <p:cNvPr id="23" name="Rectangle: Rounded Corners 22">
            <a:extLst>
              <a:ext uri="{FF2B5EF4-FFF2-40B4-BE49-F238E27FC236}">
                <a16:creationId xmlns:a16="http://schemas.microsoft.com/office/drawing/2014/main" id="{D12C3BFA-573D-4495-9C98-0B0216D19519}"/>
              </a:ext>
            </a:extLst>
          </p:cNvPr>
          <p:cNvSpPr/>
          <p:nvPr/>
        </p:nvSpPr>
        <p:spPr>
          <a:xfrm>
            <a:off x="731894" y="185764"/>
            <a:ext cx="3980216" cy="13316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ysClr val="windowText" lastClr="000000"/>
                </a:solidFill>
              </a:rPr>
              <a:t>…contribute to reef function in different ways…</a:t>
            </a:r>
          </a:p>
        </p:txBody>
      </p:sp>
    </p:spTree>
    <p:extLst>
      <p:ext uri="{BB962C8B-B14F-4D97-AF65-F5344CB8AC3E}">
        <p14:creationId xmlns:p14="http://schemas.microsoft.com/office/powerpoint/2010/main" val="2111072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A8BE9C-8026-44FB-B405-7EEC64B15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778568"/>
            <a:ext cx="9143999" cy="5300869"/>
          </a:xfrm>
          <a:prstGeom prst="rect">
            <a:avLst/>
          </a:prstGeom>
          <a:blipFill dpi="0" rotWithShape="1">
            <a:blip r:embed="rId3"/>
            <a:srcRect/>
            <a:tile tx="0" ty="0" sx="100000" sy="100000" flip="none" algn="tl"/>
          </a:blipFill>
        </p:spPr>
      </p:pic>
      <p:sp>
        <p:nvSpPr>
          <p:cNvPr id="6" name="Rectangle 5">
            <a:extLst>
              <a:ext uri="{FF2B5EF4-FFF2-40B4-BE49-F238E27FC236}">
                <a16:creationId xmlns:a16="http://schemas.microsoft.com/office/drawing/2014/main" id="{81C29A45-933F-458F-B54E-E010C700B912}"/>
              </a:ext>
            </a:extLst>
          </p:cNvPr>
          <p:cNvSpPr/>
          <p:nvPr/>
        </p:nvSpPr>
        <p:spPr>
          <a:xfrm>
            <a:off x="2429540" y="1206311"/>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 name="Rectangle 7">
            <a:extLst>
              <a:ext uri="{FF2B5EF4-FFF2-40B4-BE49-F238E27FC236}">
                <a16:creationId xmlns:a16="http://schemas.microsoft.com/office/drawing/2014/main" id="{AD4B1DC9-DC75-429A-8212-F7423E11A801}"/>
              </a:ext>
            </a:extLst>
          </p:cNvPr>
          <p:cNvSpPr/>
          <p:nvPr/>
        </p:nvSpPr>
        <p:spPr>
          <a:xfrm>
            <a:off x="3188305" y="938477"/>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9" name="Rectangle 8">
            <a:extLst>
              <a:ext uri="{FF2B5EF4-FFF2-40B4-BE49-F238E27FC236}">
                <a16:creationId xmlns:a16="http://schemas.microsoft.com/office/drawing/2014/main" id="{8FD13DD6-78AB-41CA-8596-DCF02C453419}"/>
              </a:ext>
            </a:extLst>
          </p:cNvPr>
          <p:cNvSpPr/>
          <p:nvPr/>
        </p:nvSpPr>
        <p:spPr>
          <a:xfrm>
            <a:off x="6320042" y="987552"/>
            <a:ext cx="675326" cy="636532"/>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2EC203E3-96DA-4383-9480-C7AD7C63DF67}"/>
              </a:ext>
            </a:extLst>
          </p:cNvPr>
          <p:cNvSpPr/>
          <p:nvPr/>
        </p:nvSpPr>
        <p:spPr>
          <a:xfrm>
            <a:off x="8079475" y="1741979"/>
            <a:ext cx="78154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4CA5DAAD-C72E-4568-8A0D-092B7D119ADD}"/>
              </a:ext>
            </a:extLst>
          </p:cNvPr>
          <p:cNvSpPr/>
          <p:nvPr/>
        </p:nvSpPr>
        <p:spPr>
          <a:xfrm>
            <a:off x="7427547" y="2081284"/>
            <a:ext cx="69989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2" name="Rectangle 11">
            <a:extLst>
              <a:ext uri="{FF2B5EF4-FFF2-40B4-BE49-F238E27FC236}">
                <a16:creationId xmlns:a16="http://schemas.microsoft.com/office/drawing/2014/main" id="{E6D00EB4-163C-43B8-A7DE-B8D215D2988D}"/>
              </a:ext>
            </a:extLst>
          </p:cNvPr>
          <p:cNvSpPr/>
          <p:nvPr/>
        </p:nvSpPr>
        <p:spPr>
          <a:xfrm>
            <a:off x="7668657" y="2249585"/>
            <a:ext cx="45878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B10D36D9-F9A1-4E84-9D85-37D7F51B2ADC}"/>
              </a:ext>
            </a:extLst>
          </p:cNvPr>
          <p:cNvSpPr/>
          <p:nvPr/>
        </p:nvSpPr>
        <p:spPr>
          <a:xfrm>
            <a:off x="7499910" y="2593779"/>
            <a:ext cx="67532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6567AC0B-A95A-4DE3-97BF-D3A6A06FB5A0}"/>
              </a:ext>
            </a:extLst>
          </p:cNvPr>
          <p:cNvSpPr/>
          <p:nvPr/>
        </p:nvSpPr>
        <p:spPr>
          <a:xfrm>
            <a:off x="6619164" y="4278573"/>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5" name="Rectangle 14">
            <a:extLst>
              <a:ext uri="{FF2B5EF4-FFF2-40B4-BE49-F238E27FC236}">
                <a16:creationId xmlns:a16="http://schemas.microsoft.com/office/drawing/2014/main" id="{6B700C93-5141-4FB8-99A5-105323453D07}"/>
              </a:ext>
            </a:extLst>
          </p:cNvPr>
          <p:cNvSpPr/>
          <p:nvPr/>
        </p:nvSpPr>
        <p:spPr>
          <a:xfrm>
            <a:off x="6112670" y="4496937"/>
            <a:ext cx="713867" cy="662295"/>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6" name="Rectangle 15">
            <a:extLst>
              <a:ext uri="{FF2B5EF4-FFF2-40B4-BE49-F238E27FC236}">
                <a16:creationId xmlns:a16="http://schemas.microsoft.com/office/drawing/2014/main" id="{AB625AE3-3CAA-4982-95E4-9FF9E538699A}"/>
              </a:ext>
            </a:extLst>
          </p:cNvPr>
          <p:cNvSpPr/>
          <p:nvPr/>
        </p:nvSpPr>
        <p:spPr>
          <a:xfrm>
            <a:off x="2472421" y="425708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0" name="Rectangle 19">
            <a:extLst>
              <a:ext uri="{FF2B5EF4-FFF2-40B4-BE49-F238E27FC236}">
                <a16:creationId xmlns:a16="http://schemas.microsoft.com/office/drawing/2014/main" id="{3364F5DC-1E81-4B6D-98DA-4DE93049A36C}"/>
              </a:ext>
            </a:extLst>
          </p:cNvPr>
          <p:cNvSpPr/>
          <p:nvPr/>
        </p:nvSpPr>
        <p:spPr>
          <a:xfrm>
            <a:off x="684614" y="343667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1" name="Rectangle 20">
            <a:extLst>
              <a:ext uri="{FF2B5EF4-FFF2-40B4-BE49-F238E27FC236}">
                <a16:creationId xmlns:a16="http://schemas.microsoft.com/office/drawing/2014/main" id="{A930A8EA-D821-4879-8A95-7E7F0B2ED8B0}"/>
              </a:ext>
            </a:extLst>
          </p:cNvPr>
          <p:cNvSpPr/>
          <p:nvPr/>
        </p:nvSpPr>
        <p:spPr>
          <a:xfrm>
            <a:off x="1398481" y="3256674"/>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2" name="Rectangle 21">
            <a:extLst>
              <a:ext uri="{FF2B5EF4-FFF2-40B4-BE49-F238E27FC236}">
                <a16:creationId xmlns:a16="http://schemas.microsoft.com/office/drawing/2014/main" id="{E0BF3596-DA94-4EFB-B501-3F0CD24E8705}"/>
              </a:ext>
            </a:extLst>
          </p:cNvPr>
          <p:cNvSpPr/>
          <p:nvPr/>
        </p:nvSpPr>
        <p:spPr>
          <a:xfrm>
            <a:off x="511502" y="2590779"/>
            <a:ext cx="976940"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5" name="Isosceles Triangle 24">
            <a:extLst>
              <a:ext uri="{FF2B5EF4-FFF2-40B4-BE49-F238E27FC236}">
                <a16:creationId xmlns:a16="http://schemas.microsoft.com/office/drawing/2014/main" id="{EA319F1C-0BE0-42D9-BA05-F48B1D7B2D5D}"/>
              </a:ext>
            </a:extLst>
          </p:cNvPr>
          <p:cNvSpPr/>
          <p:nvPr/>
        </p:nvSpPr>
        <p:spPr>
          <a:xfrm rot="16200000">
            <a:off x="1851675" y="266156"/>
            <a:ext cx="4521668" cy="5264483"/>
          </a:xfrm>
          <a:prstGeom prst="triangle">
            <a:avLst>
              <a:gd name="adj" fmla="val 49823"/>
            </a:avLst>
          </a:prstGeom>
          <a:noFill/>
          <a:ln w="57150">
            <a:solidFill>
              <a:srgbClr val="4472C4">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Arrow: Right 3">
            <a:extLst>
              <a:ext uri="{FF2B5EF4-FFF2-40B4-BE49-F238E27FC236}">
                <a16:creationId xmlns:a16="http://schemas.microsoft.com/office/drawing/2014/main" id="{AC1E6721-2727-4D93-8BD2-B6F595005CC8}"/>
              </a:ext>
            </a:extLst>
          </p:cNvPr>
          <p:cNvSpPr/>
          <p:nvPr/>
        </p:nvSpPr>
        <p:spPr>
          <a:xfrm rot="21222749" flipH="1">
            <a:off x="493300" y="2938362"/>
            <a:ext cx="4278214"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rPr>
              <a:t>&lt;- More resistant to thermal bleaching  || Increasing fragmentation -&gt;  </a:t>
            </a:r>
          </a:p>
        </p:txBody>
      </p:sp>
      <p:sp>
        <p:nvSpPr>
          <p:cNvPr id="5" name="Arrow: Right 4">
            <a:extLst>
              <a:ext uri="{FF2B5EF4-FFF2-40B4-BE49-F238E27FC236}">
                <a16:creationId xmlns:a16="http://schemas.microsoft.com/office/drawing/2014/main" id="{D27831A8-38FA-47CE-9364-E94EA2AF8010}"/>
              </a:ext>
            </a:extLst>
          </p:cNvPr>
          <p:cNvSpPr/>
          <p:nvPr/>
        </p:nvSpPr>
        <p:spPr>
          <a:xfrm rot="9260189" flipH="1" flipV="1">
            <a:off x="4510546" y="1818600"/>
            <a:ext cx="4161070"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Increased mortality due to storms and cyclones -&gt;</a:t>
            </a:r>
          </a:p>
        </p:txBody>
      </p:sp>
      <p:sp>
        <p:nvSpPr>
          <p:cNvPr id="7" name="Arrow: Right 6">
            <a:extLst>
              <a:ext uri="{FF2B5EF4-FFF2-40B4-BE49-F238E27FC236}">
                <a16:creationId xmlns:a16="http://schemas.microsoft.com/office/drawing/2014/main" id="{6FE2D542-0ADE-4C03-A08E-6DB83D0453F2}"/>
              </a:ext>
            </a:extLst>
          </p:cNvPr>
          <p:cNvSpPr/>
          <p:nvPr/>
        </p:nvSpPr>
        <p:spPr>
          <a:xfrm rot="13361398" flipH="1" flipV="1">
            <a:off x="4271736" y="3868125"/>
            <a:ext cx="3442583"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Better resistance to sedimentation -&gt;</a:t>
            </a:r>
          </a:p>
        </p:txBody>
      </p:sp>
      <p:sp>
        <p:nvSpPr>
          <p:cNvPr id="23" name="Rectangle: Rounded Corners 22">
            <a:extLst>
              <a:ext uri="{FF2B5EF4-FFF2-40B4-BE49-F238E27FC236}">
                <a16:creationId xmlns:a16="http://schemas.microsoft.com/office/drawing/2014/main" id="{D12C3BFA-573D-4495-9C98-0B0216D19519}"/>
              </a:ext>
            </a:extLst>
          </p:cNvPr>
          <p:cNvSpPr/>
          <p:nvPr/>
        </p:nvSpPr>
        <p:spPr>
          <a:xfrm>
            <a:off x="731894" y="185764"/>
            <a:ext cx="3980216" cy="13316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ysClr val="windowText" lastClr="000000"/>
                </a:solidFill>
              </a:rPr>
              <a:t>…and react to disturbances in different ways </a:t>
            </a:r>
          </a:p>
        </p:txBody>
      </p:sp>
    </p:spTree>
    <p:extLst>
      <p:ext uri="{BB962C8B-B14F-4D97-AF65-F5344CB8AC3E}">
        <p14:creationId xmlns:p14="http://schemas.microsoft.com/office/powerpoint/2010/main" val="66264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A8BE9C-8026-44FB-B405-7EEC64B15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778568"/>
            <a:ext cx="9143999" cy="5300869"/>
          </a:xfrm>
          <a:prstGeom prst="rect">
            <a:avLst/>
          </a:prstGeom>
          <a:blipFill dpi="0" rotWithShape="1">
            <a:blip r:embed="rId3"/>
            <a:srcRect/>
            <a:tile tx="0" ty="0" sx="100000" sy="100000" flip="none" algn="tl"/>
          </a:blipFill>
        </p:spPr>
      </p:pic>
      <p:sp>
        <p:nvSpPr>
          <p:cNvPr id="6" name="Rectangle 5">
            <a:extLst>
              <a:ext uri="{FF2B5EF4-FFF2-40B4-BE49-F238E27FC236}">
                <a16:creationId xmlns:a16="http://schemas.microsoft.com/office/drawing/2014/main" id="{81C29A45-933F-458F-B54E-E010C700B912}"/>
              </a:ext>
            </a:extLst>
          </p:cNvPr>
          <p:cNvSpPr/>
          <p:nvPr/>
        </p:nvSpPr>
        <p:spPr>
          <a:xfrm>
            <a:off x="2429540" y="1206311"/>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 name="Rectangle 7">
            <a:extLst>
              <a:ext uri="{FF2B5EF4-FFF2-40B4-BE49-F238E27FC236}">
                <a16:creationId xmlns:a16="http://schemas.microsoft.com/office/drawing/2014/main" id="{AD4B1DC9-DC75-429A-8212-F7423E11A801}"/>
              </a:ext>
            </a:extLst>
          </p:cNvPr>
          <p:cNvSpPr/>
          <p:nvPr/>
        </p:nvSpPr>
        <p:spPr>
          <a:xfrm>
            <a:off x="3188305" y="938477"/>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9" name="Rectangle 8">
            <a:extLst>
              <a:ext uri="{FF2B5EF4-FFF2-40B4-BE49-F238E27FC236}">
                <a16:creationId xmlns:a16="http://schemas.microsoft.com/office/drawing/2014/main" id="{8FD13DD6-78AB-41CA-8596-DCF02C453419}"/>
              </a:ext>
            </a:extLst>
          </p:cNvPr>
          <p:cNvSpPr/>
          <p:nvPr/>
        </p:nvSpPr>
        <p:spPr>
          <a:xfrm>
            <a:off x="6320042" y="987552"/>
            <a:ext cx="675326" cy="636532"/>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2EC203E3-96DA-4383-9480-C7AD7C63DF67}"/>
              </a:ext>
            </a:extLst>
          </p:cNvPr>
          <p:cNvSpPr/>
          <p:nvPr/>
        </p:nvSpPr>
        <p:spPr>
          <a:xfrm>
            <a:off x="8079475" y="1741979"/>
            <a:ext cx="78154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4CA5DAAD-C72E-4568-8A0D-092B7D119ADD}"/>
              </a:ext>
            </a:extLst>
          </p:cNvPr>
          <p:cNvSpPr/>
          <p:nvPr/>
        </p:nvSpPr>
        <p:spPr>
          <a:xfrm>
            <a:off x="7427547" y="2081284"/>
            <a:ext cx="69989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2" name="Rectangle 11">
            <a:extLst>
              <a:ext uri="{FF2B5EF4-FFF2-40B4-BE49-F238E27FC236}">
                <a16:creationId xmlns:a16="http://schemas.microsoft.com/office/drawing/2014/main" id="{E6D00EB4-163C-43B8-A7DE-B8D215D2988D}"/>
              </a:ext>
            </a:extLst>
          </p:cNvPr>
          <p:cNvSpPr/>
          <p:nvPr/>
        </p:nvSpPr>
        <p:spPr>
          <a:xfrm>
            <a:off x="7668657" y="2249585"/>
            <a:ext cx="45878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B10D36D9-F9A1-4E84-9D85-37D7F51B2ADC}"/>
              </a:ext>
            </a:extLst>
          </p:cNvPr>
          <p:cNvSpPr/>
          <p:nvPr/>
        </p:nvSpPr>
        <p:spPr>
          <a:xfrm>
            <a:off x="7499910" y="2593779"/>
            <a:ext cx="67532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6567AC0B-A95A-4DE3-97BF-D3A6A06FB5A0}"/>
              </a:ext>
            </a:extLst>
          </p:cNvPr>
          <p:cNvSpPr/>
          <p:nvPr/>
        </p:nvSpPr>
        <p:spPr>
          <a:xfrm>
            <a:off x="6619164" y="4278573"/>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5" name="Rectangle 14">
            <a:extLst>
              <a:ext uri="{FF2B5EF4-FFF2-40B4-BE49-F238E27FC236}">
                <a16:creationId xmlns:a16="http://schemas.microsoft.com/office/drawing/2014/main" id="{6B700C93-5141-4FB8-99A5-105323453D07}"/>
              </a:ext>
            </a:extLst>
          </p:cNvPr>
          <p:cNvSpPr/>
          <p:nvPr/>
        </p:nvSpPr>
        <p:spPr>
          <a:xfrm>
            <a:off x="6112670" y="4496937"/>
            <a:ext cx="713867" cy="662295"/>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6" name="Rectangle 15">
            <a:extLst>
              <a:ext uri="{FF2B5EF4-FFF2-40B4-BE49-F238E27FC236}">
                <a16:creationId xmlns:a16="http://schemas.microsoft.com/office/drawing/2014/main" id="{AB625AE3-3CAA-4982-95E4-9FF9E538699A}"/>
              </a:ext>
            </a:extLst>
          </p:cNvPr>
          <p:cNvSpPr/>
          <p:nvPr/>
        </p:nvSpPr>
        <p:spPr>
          <a:xfrm>
            <a:off x="2472421" y="425708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0" name="Rectangle 19">
            <a:extLst>
              <a:ext uri="{FF2B5EF4-FFF2-40B4-BE49-F238E27FC236}">
                <a16:creationId xmlns:a16="http://schemas.microsoft.com/office/drawing/2014/main" id="{3364F5DC-1E81-4B6D-98DA-4DE93049A36C}"/>
              </a:ext>
            </a:extLst>
          </p:cNvPr>
          <p:cNvSpPr/>
          <p:nvPr/>
        </p:nvSpPr>
        <p:spPr>
          <a:xfrm>
            <a:off x="684614" y="343667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1" name="Rectangle 20">
            <a:extLst>
              <a:ext uri="{FF2B5EF4-FFF2-40B4-BE49-F238E27FC236}">
                <a16:creationId xmlns:a16="http://schemas.microsoft.com/office/drawing/2014/main" id="{A930A8EA-D821-4879-8A95-7E7F0B2ED8B0}"/>
              </a:ext>
            </a:extLst>
          </p:cNvPr>
          <p:cNvSpPr/>
          <p:nvPr/>
        </p:nvSpPr>
        <p:spPr>
          <a:xfrm>
            <a:off x="1398481" y="3256674"/>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2" name="Rectangle 21">
            <a:extLst>
              <a:ext uri="{FF2B5EF4-FFF2-40B4-BE49-F238E27FC236}">
                <a16:creationId xmlns:a16="http://schemas.microsoft.com/office/drawing/2014/main" id="{E0BF3596-DA94-4EFB-B501-3F0CD24E8705}"/>
              </a:ext>
            </a:extLst>
          </p:cNvPr>
          <p:cNvSpPr/>
          <p:nvPr/>
        </p:nvSpPr>
        <p:spPr>
          <a:xfrm>
            <a:off x="511502" y="2590779"/>
            <a:ext cx="976940"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129DCD98-92BC-4FC0-8997-68CFECDEEFBD}"/>
              </a:ext>
            </a:extLst>
          </p:cNvPr>
          <p:cNvSpPr/>
          <p:nvPr/>
        </p:nvSpPr>
        <p:spPr>
          <a:xfrm>
            <a:off x="731894" y="185764"/>
            <a:ext cx="4040131" cy="13316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The occupied functional shape space of a given coral community at a given time point will likely determine the functioning of the community and it’s susceptibility to disturbance.</a:t>
            </a:r>
          </a:p>
        </p:txBody>
      </p:sp>
      <p:sp>
        <p:nvSpPr>
          <p:cNvPr id="2" name="Oval 1">
            <a:extLst>
              <a:ext uri="{FF2B5EF4-FFF2-40B4-BE49-F238E27FC236}">
                <a16:creationId xmlns:a16="http://schemas.microsoft.com/office/drawing/2014/main" id="{67EAE463-91D4-40F8-923F-2D85CD4B0F2E}"/>
              </a:ext>
            </a:extLst>
          </p:cNvPr>
          <p:cNvSpPr/>
          <p:nvPr/>
        </p:nvSpPr>
        <p:spPr>
          <a:xfrm>
            <a:off x="1318146" y="1975627"/>
            <a:ext cx="4794524" cy="1855481"/>
          </a:xfrm>
          <a:prstGeom prst="ellipse">
            <a:avLst/>
          </a:prstGeom>
          <a:solidFill>
            <a:srgbClr val="E2F0D9">
              <a:alpha val="50196"/>
            </a:srgbClr>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46A581EF-7A51-4048-A3AC-F92F1FF254C6}"/>
              </a:ext>
            </a:extLst>
          </p:cNvPr>
          <p:cNvSpPr/>
          <p:nvPr/>
        </p:nvSpPr>
        <p:spPr>
          <a:xfrm>
            <a:off x="954800" y="4752975"/>
            <a:ext cx="3179050" cy="674471"/>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Community Functional Occupancy</a:t>
            </a:r>
          </a:p>
        </p:txBody>
      </p:sp>
    </p:spTree>
    <p:extLst>
      <p:ext uri="{BB962C8B-B14F-4D97-AF65-F5344CB8AC3E}">
        <p14:creationId xmlns:p14="http://schemas.microsoft.com/office/powerpoint/2010/main" val="327585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A8BE9C-8026-44FB-B405-7EEC64B15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778568"/>
            <a:ext cx="9143999" cy="5300869"/>
          </a:xfrm>
          <a:prstGeom prst="rect">
            <a:avLst/>
          </a:prstGeom>
          <a:blipFill dpi="0" rotWithShape="1">
            <a:blip r:embed="rId3"/>
            <a:srcRect/>
            <a:tile tx="0" ty="0" sx="100000" sy="100000" flip="none" algn="tl"/>
          </a:blipFill>
        </p:spPr>
      </p:pic>
      <p:sp>
        <p:nvSpPr>
          <p:cNvPr id="6" name="Rectangle 5">
            <a:extLst>
              <a:ext uri="{FF2B5EF4-FFF2-40B4-BE49-F238E27FC236}">
                <a16:creationId xmlns:a16="http://schemas.microsoft.com/office/drawing/2014/main" id="{81C29A45-933F-458F-B54E-E010C700B912}"/>
              </a:ext>
            </a:extLst>
          </p:cNvPr>
          <p:cNvSpPr/>
          <p:nvPr/>
        </p:nvSpPr>
        <p:spPr>
          <a:xfrm>
            <a:off x="2429540" y="1206311"/>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 name="Rectangle 7">
            <a:extLst>
              <a:ext uri="{FF2B5EF4-FFF2-40B4-BE49-F238E27FC236}">
                <a16:creationId xmlns:a16="http://schemas.microsoft.com/office/drawing/2014/main" id="{AD4B1DC9-DC75-429A-8212-F7423E11A801}"/>
              </a:ext>
            </a:extLst>
          </p:cNvPr>
          <p:cNvSpPr/>
          <p:nvPr/>
        </p:nvSpPr>
        <p:spPr>
          <a:xfrm>
            <a:off x="3188305" y="938477"/>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9" name="Rectangle 8">
            <a:extLst>
              <a:ext uri="{FF2B5EF4-FFF2-40B4-BE49-F238E27FC236}">
                <a16:creationId xmlns:a16="http://schemas.microsoft.com/office/drawing/2014/main" id="{8FD13DD6-78AB-41CA-8596-DCF02C453419}"/>
              </a:ext>
            </a:extLst>
          </p:cNvPr>
          <p:cNvSpPr/>
          <p:nvPr/>
        </p:nvSpPr>
        <p:spPr>
          <a:xfrm>
            <a:off x="6320042" y="987552"/>
            <a:ext cx="675326" cy="636532"/>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2EC203E3-96DA-4383-9480-C7AD7C63DF67}"/>
              </a:ext>
            </a:extLst>
          </p:cNvPr>
          <p:cNvSpPr/>
          <p:nvPr/>
        </p:nvSpPr>
        <p:spPr>
          <a:xfrm>
            <a:off x="8079475" y="1741979"/>
            <a:ext cx="78154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4CA5DAAD-C72E-4568-8A0D-092B7D119ADD}"/>
              </a:ext>
            </a:extLst>
          </p:cNvPr>
          <p:cNvSpPr/>
          <p:nvPr/>
        </p:nvSpPr>
        <p:spPr>
          <a:xfrm>
            <a:off x="7427547" y="2081284"/>
            <a:ext cx="69989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2" name="Rectangle 11">
            <a:extLst>
              <a:ext uri="{FF2B5EF4-FFF2-40B4-BE49-F238E27FC236}">
                <a16:creationId xmlns:a16="http://schemas.microsoft.com/office/drawing/2014/main" id="{E6D00EB4-163C-43B8-A7DE-B8D215D2988D}"/>
              </a:ext>
            </a:extLst>
          </p:cNvPr>
          <p:cNvSpPr/>
          <p:nvPr/>
        </p:nvSpPr>
        <p:spPr>
          <a:xfrm>
            <a:off x="7668657" y="2249585"/>
            <a:ext cx="45878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B10D36D9-F9A1-4E84-9D85-37D7F51B2ADC}"/>
              </a:ext>
            </a:extLst>
          </p:cNvPr>
          <p:cNvSpPr/>
          <p:nvPr/>
        </p:nvSpPr>
        <p:spPr>
          <a:xfrm>
            <a:off x="7499910" y="2593779"/>
            <a:ext cx="67532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6567AC0B-A95A-4DE3-97BF-D3A6A06FB5A0}"/>
              </a:ext>
            </a:extLst>
          </p:cNvPr>
          <p:cNvSpPr/>
          <p:nvPr/>
        </p:nvSpPr>
        <p:spPr>
          <a:xfrm>
            <a:off x="6619164" y="4278573"/>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5" name="Rectangle 14">
            <a:extLst>
              <a:ext uri="{FF2B5EF4-FFF2-40B4-BE49-F238E27FC236}">
                <a16:creationId xmlns:a16="http://schemas.microsoft.com/office/drawing/2014/main" id="{6B700C93-5141-4FB8-99A5-105323453D07}"/>
              </a:ext>
            </a:extLst>
          </p:cNvPr>
          <p:cNvSpPr/>
          <p:nvPr/>
        </p:nvSpPr>
        <p:spPr>
          <a:xfrm>
            <a:off x="6112670" y="4496937"/>
            <a:ext cx="713867" cy="662295"/>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6" name="Rectangle 15">
            <a:extLst>
              <a:ext uri="{FF2B5EF4-FFF2-40B4-BE49-F238E27FC236}">
                <a16:creationId xmlns:a16="http://schemas.microsoft.com/office/drawing/2014/main" id="{AB625AE3-3CAA-4982-95E4-9FF9E538699A}"/>
              </a:ext>
            </a:extLst>
          </p:cNvPr>
          <p:cNvSpPr/>
          <p:nvPr/>
        </p:nvSpPr>
        <p:spPr>
          <a:xfrm>
            <a:off x="2472421" y="425708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0" name="Rectangle 19">
            <a:extLst>
              <a:ext uri="{FF2B5EF4-FFF2-40B4-BE49-F238E27FC236}">
                <a16:creationId xmlns:a16="http://schemas.microsoft.com/office/drawing/2014/main" id="{3364F5DC-1E81-4B6D-98DA-4DE93049A36C}"/>
              </a:ext>
            </a:extLst>
          </p:cNvPr>
          <p:cNvSpPr/>
          <p:nvPr/>
        </p:nvSpPr>
        <p:spPr>
          <a:xfrm>
            <a:off x="684614" y="343667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1" name="Rectangle 20">
            <a:extLst>
              <a:ext uri="{FF2B5EF4-FFF2-40B4-BE49-F238E27FC236}">
                <a16:creationId xmlns:a16="http://schemas.microsoft.com/office/drawing/2014/main" id="{A930A8EA-D821-4879-8A95-7E7F0B2ED8B0}"/>
              </a:ext>
            </a:extLst>
          </p:cNvPr>
          <p:cNvSpPr/>
          <p:nvPr/>
        </p:nvSpPr>
        <p:spPr>
          <a:xfrm>
            <a:off x="1398481" y="3256674"/>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2" name="Rectangle 21">
            <a:extLst>
              <a:ext uri="{FF2B5EF4-FFF2-40B4-BE49-F238E27FC236}">
                <a16:creationId xmlns:a16="http://schemas.microsoft.com/office/drawing/2014/main" id="{E0BF3596-DA94-4EFB-B501-3F0CD24E8705}"/>
              </a:ext>
            </a:extLst>
          </p:cNvPr>
          <p:cNvSpPr/>
          <p:nvPr/>
        </p:nvSpPr>
        <p:spPr>
          <a:xfrm>
            <a:off x="511502" y="2590779"/>
            <a:ext cx="976940"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129DCD98-92BC-4FC0-8997-68CFECDEEFBD}"/>
              </a:ext>
            </a:extLst>
          </p:cNvPr>
          <p:cNvSpPr/>
          <p:nvPr/>
        </p:nvSpPr>
        <p:spPr>
          <a:xfrm>
            <a:off x="731894" y="185764"/>
            <a:ext cx="4040131" cy="13316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If a disturbance effects different morphological strategies asymmetrically, the post-disturbance community function will also shift. </a:t>
            </a:r>
          </a:p>
        </p:txBody>
      </p:sp>
      <p:sp>
        <p:nvSpPr>
          <p:cNvPr id="2" name="Oval 1">
            <a:extLst>
              <a:ext uri="{FF2B5EF4-FFF2-40B4-BE49-F238E27FC236}">
                <a16:creationId xmlns:a16="http://schemas.microsoft.com/office/drawing/2014/main" id="{67EAE463-91D4-40F8-923F-2D85CD4B0F2E}"/>
              </a:ext>
            </a:extLst>
          </p:cNvPr>
          <p:cNvSpPr/>
          <p:nvPr/>
        </p:nvSpPr>
        <p:spPr>
          <a:xfrm>
            <a:off x="1318146" y="1975627"/>
            <a:ext cx="4794524" cy="1855481"/>
          </a:xfrm>
          <a:prstGeom prst="ellipse">
            <a:avLst/>
          </a:prstGeom>
          <a:solidFill>
            <a:srgbClr val="E2F0D9">
              <a:alpha val="50196"/>
            </a:srgbClr>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46A581EF-7A51-4048-A3AC-F92F1FF254C6}"/>
              </a:ext>
            </a:extLst>
          </p:cNvPr>
          <p:cNvSpPr/>
          <p:nvPr/>
        </p:nvSpPr>
        <p:spPr>
          <a:xfrm>
            <a:off x="954800" y="4752975"/>
            <a:ext cx="3179050" cy="674471"/>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Community Functional Occupancy</a:t>
            </a:r>
          </a:p>
        </p:txBody>
      </p:sp>
      <p:sp>
        <p:nvSpPr>
          <p:cNvPr id="23" name="Oval 22">
            <a:extLst>
              <a:ext uri="{FF2B5EF4-FFF2-40B4-BE49-F238E27FC236}">
                <a16:creationId xmlns:a16="http://schemas.microsoft.com/office/drawing/2014/main" id="{5C3A25AB-926C-431D-BD08-E9E18E963945}"/>
              </a:ext>
            </a:extLst>
          </p:cNvPr>
          <p:cNvSpPr/>
          <p:nvPr/>
        </p:nvSpPr>
        <p:spPr>
          <a:xfrm>
            <a:off x="1318146" y="2150633"/>
            <a:ext cx="3149079" cy="1574741"/>
          </a:xfrm>
          <a:prstGeom prst="ellipse">
            <a:avLst/>
          </a:prstGeom>
          <a:solidFill>
            <a:schemeClr val="accent2">
              <a:lumMod val="40000"/>
              <a:lumOff val="60000"/>
              <a:alpha val="50196"/>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8E29DE64-9FD7-4101-AA33-2CE5461A50C6}"/>
              </a:ext>
            </a:extLst>
          </p:cNvPr>
          <p:cNvSpPr/>
          <p:nvPr/>
        </p:nvSpPr>
        <p:spPr>
          <a:xfrm flipH="1">
            <a:off x="4562474" y="2663846"/>
            <a:ext cx="1440263"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rPr>
              <a:t>Disturbance</a:t>
            </a:r>
          </a:p>
        </p:txBody>
      </p:sp>
      <p:sp>
        <p:nvSpPr>
          <p:cNvPr id="26" name="Oval 25">
            <a:extLst>
              <a:ext uri="{FF2B5EF4-FFF2-40B4-BE49-F238E27FC236}">
                <a16:creationId xmlns:a16="http://schemas.microsoft.com/office/drawing/2014/main" id="{1FE433CF-FF5C-4064-BC1A-9E20A92314AB}"/>
              </a:ext>
            </a:extLst>
          </p:cNvPr>
          <p:cNvSpPr/>
          <p:nvPr/>
        </p:nvSpPr>
        <p:spPr>
          <a:xfrm>
            <a:off x="4991599" y="4739731"/>
            <a:ext cx="3179050" cy="674471"/>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Post-disturbance Functional Occupancy</a:t>
            </a:r>
          </a:p>
        </p:txBody>
      </p:sp>
    </p:spTree>
    <p:extLst>
      <p:ext uri="{BB962C8B-B14F-4D97-AF65-F5344CB8AC3E}">
        <p14:creationId xmlns:p14="http://schemas.microsoft.com/office/powerpoint/2010/main" val="393992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A8BE9C-8026-44FB-B405-7EEC64B15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778568"/>
            <a:ext cx="9143999" cy="5300869"/>
          </a:xfrm>
          <a:prstGeom prst="rect">
            <a:avLst/>
          </a:prstGeom>
          <a:blipFill dpi="0" rotWithShape="1">
            <a:blip r:embed="rId3"/>
            <a:srcRect/>
            <a:tile tx="0" ty="0" sx="100000" sy="100000" flip="none" algn="tl"/>
          </a:blipFill>
        </p:spPr>
      </p:pic>
      <p:sp>
        <p:nvSpPr>
          <p:cNvPr id="6" name="Rectangle 5">
            <a:extLst>
              <a:ext uri="{FF2B5EF4-FFF2-40B4-BE49-F238E27FC236}">
                <a16:creationId xmlns:a16="http://schemas.microsoft.com/office/drawing/2014/main" id="{81C29A45-933F-458F-B54E-E010C700B912}"/>
              </a:ext>
            </a:extLst>
          </p:cNvPr>
          <p:cNvSpPr/>
          <p:nvPr/>
        </p:nvSpPr>
        <p:spPr>
          <a:xfrm>
            <a:off x="2429540" y="1206311"/>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 name="Rectangle 7">
            <a:extLst>
              <a:ext uri="{FF2B5EF4-FFF2-40B4-BE49-F238E27FC236}">
                <a16:creationId xmlns:a16="http://schemas.microsoft.com/office/drawing/2014/main" id="{AD4B1DC9-DC75-429A-8212-F7423E11A801}"/>
              </a:ext>
            </a:extLst>
          </p:cNvPr>
          <p:cNvSpPr/>
          <p:nvPr/>
        </p:nvSpPr>
        <p:spPr>
          <a:xfrm>
            <a:off x="3188305" y="938477"/>
            <a:ext cx="675326" cy="53566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9" name="Rectangle 8">
            <a:extLst>
              <a:ext uri="{FF2B5EF4-FFF2-40B4-BE49-F238E27FC236}">
                <a16:creationId xmlns:a16="http://schemas.microsoft.com/office/drawing/2014/main" id="{8FD13DD6-78AB-41CA-8596-DCF02C453419}"/>
              </a:ext>
            </a:extLst>
          </p:cNvPr>
          <p:cNvSpPr/>
          <p:nvPr/>
        </p:nvSpPr>
        <p:spPr>
          <a:xfrm>
            <a:off x="6320042" y="987552"/>
            <a:ext cx="675326" cy="636532"/>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2EC203E3-96DA-4383-9480-C7AD7C63DF67}"/>
              </a:ext>
            </a:extLst>
          </p:cNvPr>
          <p:cNvSpPr/>
          <p:nvPr/>
        </p:nvSpPr>
        <p:spPr>
          <a:xfrm>
            <a:off x="8079475" y="1741979"/>
            <a:ext cx="78154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4CA5DAAD-C72E-4568-8A0D-092B7D119ADD}"/>
              </a:ext>
            </a:extLst>
          </p:cNvPr>
          <p:cNvSpPr/>
          <p:nvPr/>
        </p:nvSpPr>
        <p:spPr>
          <a:xfrm>
            <a:off x="7427547" y="2081284"/>
            <a:ext cx="69989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2" name="Rectangle 11">
            <a:extLst>
              <a:ext uri="{FF2B5EF4-FFF2-40B4-BE49-F238E27FC236}">
                <a16:creationId xmlns:a16="http://schemas.microsoft.com/office/drawing/2014/main" id="{E6D00EB4-163C-43B8-A7DE-B8D215D2988D}"/>
              </a:ext>
            </a:extLst>
          </p:cNvPr>
          <p:cNvSpPr/>
          <p:nvPr/>
        </p:nvSpPr>
        <p:spPr>
          <a:xfrm>
            <a:off x="7668657" y="2249585"/>
            <a:ext cx="458788" cy="341194"/>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B10D36D9-F9A1-4E84-9D85-37D7F51B2ADC}"/>
              </a:ext>
            </a:extLst>
          </p:cNvPr>
          <p:cNvSpPr/>
          <p:nvPr/>
        </p:nvSpPr>
        <p:spPr>
          <a:xfrm>
            <a:off x="7499910" y="2593779"/>
            <a:ext cx="675326" cy="609236"/>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6567AC0B-A95A-4DE3-97BF-D3A6A06FB5A0}"/>
              </a:ext>
            </a:extLst>
          </p:cNvPr>
          <p:cNvSpPr/>
          <p:nvPr/>
        </p:nvSpPr>
        <p:spPr>
          <a:xfrm>
            <a:off x="6619164" y="4278573"/>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5" name="Rectangle 14">
            <a:extLst>
              <a:ext uri="{FF2B5EF4-FFF2-40B4-BE49-F238E27FC236}">
                <a16:creationId xmlns:a16="http://schemas.microsoft.com/office/drawing/2014/main" id="{6B700C93-5141-4FB8-99A5-105323453D07}"/>
              </a:ext>
            </a:extLst>
          </p:cNvPr>
          <p:cNvSpPr/>
          <p:nvPr/>
        </p:nvSpPr>
        <p:spPr>
          <a:xfrm>
            <a:off x="6112670" y="4496937"/>
            <a:ext cx="713867" cy="662295"/>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6" name="Rectangle 15">
            <a:extLst>
              <a:ext uri="{FF2B5EF4-FFF2-40B4-BE49-F238E27FC236}">
                <a16:creationId xmlns:a16="http://schemas.microsoft.com/office/drawing/2014/main" id="{AB625AE3-3CAA-4982-95E4-9FF9E538699A}"/>
              </a:ext>
            </a:extLst>
          </p:cNvPr>
          <p:cNvSpPr/>
          <p:nvPr/>
        </p:nvSpPr>
        <p:spPr>
          <a:xfrm>
            <a:off x="2472421" y="425708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0" name="Rectangle 19">
            <a:extLst>
              <a:ext uri="{FF2B5EF4-FFF2-40B4-BE49-F238E27FC236}">
                <a16:creationId xmlns:a16="http://schemas.microsoft.com/office/drawing/2014/main" id="{3364F5DC-1E81-4B6D-98DA-4DE93049A36C}"/>
              </a:ext>
            </a:extLst>
          </p:cNvPr>
          <p:cNvSpPr/>
          <p:nvPr/>
        </p:nvSpPr>
        <p:spPr>
          <a:xfrm>
            <a:off x="684614" y="3436676"/>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1" name="Rectangle 20">
            <a:extLst>
              <a:ext uri="{FF2B5EF4-FFF2-40B4-BE49-F238E27FC236}">
                <a16:creationId xmlns:a16="http://schemas.microsoft.com/office/drawing/2014/main" id="{A930A8EA-D821-4879-8A95-7E7F0B2ED8B0}"/>
              </a:ext>
            </a:extLst>
          </p:cNvPr>
          <p:cNvSpPr/>
          <p:nvPr/>
        </p:nvSpPr>
        <p:spPr>
          <a:xfrm>
            <a:off x="1398481" y="3256674"/>
            <a:ext cx="713867"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2" name="Rectangle 21">
            <a:extLst>
              <a:ext uri="{FF2B5EF4-FFF2-40B4-BE49-F238E27FC236}">
                <a16:creationId xmlns:a16="http://schemas.microsoft.com/office/drawing/2014/main" id="{E0BF3596-DA94-4EFB-B501-3F0CD24E8705}"/>
              </a:ext>
            </a:extLst>
          </p:cNvPr>
          <p:cNvSpPr/>
          <p:nvPr/>
        </p:nvSpPr>
        <p:spPr>
          <a:xfrm>
            <a:off x="511502" y="2590779"/>
            <a:ext cx="976940" cy="63058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129DCD98-92BC-4FC0-8997-68CFECDEEFBD}"/>
              </a:ext>
            </a:extLst>
          </p:cNvPr>
          <p:cNvSpPr/>
          <p:nvPr/>
        </p:nvSpPr>
        <p:spPr>
          <a:xfrm>
            <a:off x="731894" y="185764"/>
            <a:ext cx="4040131" cy="13316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An example of these shifts is already apparent with our results (see </a:t>
            </a:r>
            <a:r>
              <a:rPr lang="en-GB" sz="1400" dirty="0" err="1">
                <a:solidFill>
                  <a:sysClr val="windowText" lastClr="000000"/>
                </a:solidFill>
              </a:rPr>
              <a:t>ShapeDistributionExample</a:t>
            </a:r>
            <a:r>
              <a:rPr lang="en-GB" sz="1400" dirty="0">
                <a:solidFill>
                  <a:sysClr val="windowText" lastClr="000000"/>
                </a:solidFill>
              </a:rPr>
              <a:t>)</a:t>
            </a:r>
          </a:p>
        </p:txBody>
      </p:sp>
      <p:sp>
        <p:nvSpPr>
          <p:cNvPr id="2" name="Oval 1">
            <a:extLst>
              <a:ext uri="{FF2B5EF4-FFF2-40B4-BE49-F238E27FC236}">
                <a16:creationId xmlns:a16="http://schemas.microsoft.com/office/drawing/2014/main" id="{67EAE463-91D4-40F8-923F-2D85CD4B0F2E}"/>
              </a:ext>
            </a:extLst>
          </p:cNvPr>
          <p:cNvSpPr/>
          <p:nvPr/>
        </p:nvSpPr>
        <p:spPr>
          <a:xfrm>
            <a:off x="1318146" y="1975627"/>
            <a:ext cx="4794524" cy="1855481"/>
          </a:xfrm>
          <a:prstGeom prst="ellipse">
            <a:avLst/>
          </a:prstGeom>
          <a:solidFill>
            <a:srgbClr val="E2F0D9">
              <a:alpha val="50196"/>
            </a:srgbClr>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46A581EF-7A51-4048-A3AC-F92F1FF254C6}"/>
              </a:ext>
            </a:extLst>
          </p:cNvPr>
          <p:cNvSpPr/>
          <p:nvPr/>
        </p:nvSpPr>
        <p:spPr>
          <a:xfrm>
            <a:off x="954800" y="4752975"/>
            <a:ext cx="3179050" cy="674471"/>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Community Functional Occupancy</a:t>
            </a:r>
          </a:p>
        </p:txBody>
      </p:sp>
      <p:sp>
        <p:nvSpPr>
          <p:cNvPr id="23" name="Oval 22">
            <a:extLst>
              <a:ext uri="{FF2B5EF4-FFF2-40B4-BE49-F238E27FC236}">
                <a16:creationId xmlns:a16="http://schemas.microsoft.com/office/drawing/2014/main" id="{5C3A25AB-926C-431D-BD08-E9E18E963945}"/>
              </a:ext>
            </a:extLst>
          </p:cNvPr>
          <p:cNvSpPr/>
          <p:nvPr/>
        </p:nvSpPr>
        <p:spPr>
          <a:xfrm>
            <a:off x="1318146" y="2150633"/>
            <a:ext cx="3149079" cy="1574741"/>
          </a:xfrm>
          <a:prstGeom prst="ellipse">
            <a:avLst/>
          </a:prstGeom>
          <a:solidFill>
            <a:schemeClr val="accent2">
              <a:lumMod val="40000"/>
              <a:lumOff val="60000"/>
              <a:alpha val="50196"/>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8E29DE64-9FD7-4101-AA33-2CE5461A50C6}"/>
              </a:ext>
            </a:extLst>
          </p:cNvPr>
          <p:cNvSpPr/>
          <p:nvPr/>
        </p:nvSpPr>
        <p:spPr>
          <a:xfrm flipH="1">
            <a:off x="4562473" y="2663846"/>
            <a:ext cx="1857376" cy="431263"/>
          </a:xfrm>
          <a:prstGeom prst="rightArrow">
            <a:avLst>
              <a:gd name="adj1" fmla="val 50000"/>
              <a:gd name="adj2" fmla="val 75188"/>
            </a:avLst>
          </a:prstGeom>
          <a:solidFill>
            <a:srgbClr val="FFD96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ysClr val="windowText" lastClr="000000"/>
                </a:solidFill>
              </a:rPr>
              <a:t>Shift in convexity values</a:t>
            </a:r>
          </a:p>
        </p:txBody>
      </p:sp>
      <p:sp>
        <p:nvSpPr>
          <p:cNvPr id="26" name="Oval 25">
            <a:extLst>
              <a:ext uri="{FF2B5EF4-FFF2-40B4-BE49-F238E27FC236}">
                <a16:creationId xmlns:a16="http://schemas.microsoft.com/office/drawing/2014/main" id="{1FE433CF-FF5C-4064-BC1A-9E20A92314AB}"/>
              </a:ext>
            </a:extLst>
          </p:cNvPr>
          <p:cNvSpPr/>
          <p:nvPr/>
        </p:nvSpPr>
        <p:spPr>
          <a:xfrm>
            <a:off x="4991599" y="4739731"/>
            <a:ext cx="3179050" cy="674471"/>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Post-disturbance Functional Occupancy</a:t>
            </a:r>
          </a:p>
        </p:txBody>
      </p:sp>
    </p:spTree>
    <p:extLst>
      <p:ext uri="{BB962C8B-B14F-4D97-AF65-F5344CB8AC3E}">
        <p14:creationId xmlns:p14="http://schemas.microsoft.com/office/powerpoint/2010/main" val="1344967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TotalTime>
  <Words>343</Words>
  <Application>Microsoft Office PowerPoint</Application>
  <PresentationFormat>On-screen Show (4:3)</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Zawada</dc:creator>
  <cp:lastModifiedBy>Kyle Zawada</cp:lastModifiedBy>
  <cp:revision>9</cp:revision>
  <dcterms:created xsi:type="dcterms:W3CDTF">2018-05-21T07:28:31Z</dcterms:created>
  <dcterms:modified xsi:type="dcterms:W3CDTF">2018-05-22T01:35:02Z</dcterms:modified>
</cp:coreProperties>
</file>