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70" r:id="rId4"/>
    <p:sldId id="278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9" r:id="rId15"/>
    <p:sldId id="267" r:id="rId16"/>
    <p:sldId id="280" r:id="rId17"/>
    <p:sldId id="268" r:id="rId18"/>
    <p:sldId id="271" r:id="rId19"/>
    <p:sldId id="269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59EE5-7397-439D-A042-E7D594DE2E7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56C1-F385-4993-9FFC-A37219110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5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556C1-F385-4993-9FFC-A372191106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03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34A7-6824-4141-B0DF-1AEA68B4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E3791-8417-46D3-BFBF-2F49CDA68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261C-3566-4663-9179-70B1581B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E9E6-FE1E-4022-AE07-94AC9829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172D-2807-44EF-966B-6D5EBCD5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B570-D7BC-4E62-B050-7D5770DD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7A9A-5D51-43CC-9837-320A98EC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7B7A-526D-4F70-9E31-FCA55079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768B-8979-4A23-A9BA-D27E690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B491-B795-47D6-A3AC-9C2CC0F7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0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B621-95CB-4AE9-803D-48C7C13CE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950F8-B06A-4E2B-B0BA-092EBF21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8FCF-11D8-4A7D-8AC2-9D07EB09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51BF-5E42-47E0-A3F8-117966E2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95B2-4AA8-475E-BBAB-C58BED8B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F2F5-48F3-4B89-AB0C-06298798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126-41F4-4C95-8E42-6EC020AE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E786-A2F8-4BAD-ADBF-6CDE3269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287A-D9A5-4C36-BA4B-1634F255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1BE9-5C1C-4441-B01D-31D3CDC4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2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47EF-D090-4979-8DB0-AD3146EC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E0834-20DF-4FCE-97F4-98AB29F7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342B-333A-4B59-8920-1EC478EE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5CFC3-35F5-4126-ACB3-67697740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17F95-E85C-46D2-97FE-2BD68598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34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E292-5864-448E-8517-A3D4BBB9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7E9B-D811-4289-A258-BC9353FE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1BFF-73CA-403D-8E0C-063CB1AA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20B3-C951-44F0-A8AE-23CA1EB3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010DB-A4A0-4FFA-AE66-3F3DA9C6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259BB-9637-4575-91E5-B47B0BC9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1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BBD5-EA46-4EBF-BC9B-43688E4A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8BD95-7234-4A7D-946C-CF3078F3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E4536-5E6D-4F05-ADC0-0DFE4067D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4A1EC-D7DE-4531-B526-90422D6A3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4234B-2931-4A20-959B-CB6C491F0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E0331-DEDC-4E54-B20B-58749A7B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63051-2AA9-41AA-8D60-7E5982A5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BD2BF-E326-495A-8CDE-00D9241D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3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71D8-391B-437B-9141-B13ACC34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B3A03-B4E3-4981-ACA1-5267B6D6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F8940-1429-453A-BB92-3C4D91C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3679-E658-4B31-9798-16F1BBD8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0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F8BF-A34C-4E41-BEB3-5F771303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BCB00-915F-450F-A41D-AB440193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5ED7-2890-4839-A2B2-878E4A74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9367-D3FB-4C6F-9EF6-0FFDCDD2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503D-97D8-4145-AC5D-5F12E2F3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13CD-6E99-46FD-A54A-5694077B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C63C6-0472-4604-8BD6-C85FC98E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D40E2-C934-45A3-B6D2-3F892CB5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675D-C34D-440E-BC35-412B119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3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1504-A4AE-48E1-A020-323D365D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6CA7A-59AE-4501-BEE2-39686A1BC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66382-CB23-4C96-874F-9FFB1A0FF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1710-E53B-4551-B910-6F1FC914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BC4EC-4971-4A8F-AADA-15430DEE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8DDB8-4806-4B9E-B12E-CA9DB558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9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EA56F-FF7E-4F59-BE66-01A5255B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81C5E-8A88-484F-92DF-76420737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BCC5-8B64-4265-93DB-C0E12AEDA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3DEA-3FD8-45C6-B9EC-7343F36FD64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466E-1FB3-4592-9D02-1CA66DA64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658F0-3413-41C8-B19E-719662CF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08A5-C00A-4344-8F16-CEFFFBB47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B854A-ED78-44E1-A430-8DAF2B3D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5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2015: Nathan hits south-east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4201358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481EE-14D1-4AD6-A3F8-C7A706418850}"/>
              </a:ext>
            </a:extLst>
          </p:cNvPr>
          <p:cNvSpPr/>
          <p:nvPr/>
        </p:nvSpPr>
        <p:spPr>
          <a:xfrm>
            <a:off x="6489578" y="3460072"/>
            <a:ext cx="683579" cy="148257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DDCDB-FA97-4E79-BC99-73689A917BE3}"/>
              </a:ext>
            </a:extLst>
          </p:cNvPr>
          <p:cNvSpPr/>
          <p:nvPr/>
        </p:nvSpPr>
        <p:spPr>
          <a:xfrm>
            <a:off x="3676835" y="2513490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North reef: big shift in convexity from high to low, odd result…</a:t>
            </a:r>
          </a:p>
        </p:txBody>
      </p:sp>
    </p:spTree>
    <p:extLst>
      <p:ext uri="{BB962C8B-B14F-4D97-AF65-F5344CB8AC3E}">
        <p14:creationId xmlns:p14="http://schemas.microsoft.com/office/powerpoint/2010/main" val="39311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2015: Nathan hits south-east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4201358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481EE-14D1-4AD6-A3F8-C7A706418850}"/>
              </a:ext>
            </a:extLst>
          </p:cNvPr>
          <p:cNvSpPr/>
          <p:nvPr/>
        </p:nvSpPr>
        <p:spPr>
          <a:xfrm>
            <a:off x="2246052" y="3460072"/>
            <a:ext cx="2450235" cy="148257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DDCDB-FA97-4E79-BC99-73689A917BE3}"/>
              </a:ext>
            </a:extLst>
          </p:cNvPr>
          <p:cNvSpPr/>
          <p:nvPr/>
        </p:nvSpPr>
        <p:spPr>
          <a:xfrm>
            <a:off x="5033639" y="2574525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Not much in these sites, except maybe lagoon 1 and lizard head.</a:t>
            </a:r>
          </a:p>
        </p:txBody>
      </p:sp>
    </p:spTree>
    <p:extLst>
      <p:ext uri="{BB962C8B-B14F-4D97-AF65-F5344CB8AC3E}">
        <p14:creationId xmlns:p14="http://schemas.microsoft.com/office/powerpoint/2010/main" val="387447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2016: Mass bleaching hits south-east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4938207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1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2016: Mass bleaching hits south-east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4938207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9927BD-7210-4095-BD26-45BCB363BF5B}"/>
              </a:ext>
            </a:extLst>
          </p:cNvPr>
          <p:cNvSpPr/>
          <p:nvPr/>
        </p:nvSpPr>
        <p:spPr>
          <a:xfrm>
            <a:off x="408374" y="4190260"/>
            <a:ext cx="11674135" cy="145372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08A690-C1AA-4769-975A-84DCFBBFE6C1}"/>
              </a:ext>
            </a:extLst>
          </p:cNvPr>
          <p:cNvSpPr/>
          <p:nvPr/>
        </p:nvSpPr>
        <p:spPr>
          <a:xfrm>
            <a:off x="5033639" y="2574525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General increase in convexity across sites in response</a:t>
            </a:r>
          </a:p>
        </p:txBody>
      </p:sp>
    </p:spTree>
    <p:extLst>
      <p:ext uri="{BB962C8B-B14F-4D97-AF65-F5344CB8AC3E}">
        <p14:creationId xmlns:p14="http://schemas.microsoft.com/office/powerpoint/2010/main" val="52131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2016: Mass bleaching hits south-east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4938207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9927BD-7210-4095-BD26-45BCB363BF5B}"/>
              </a:ext>
            </a:extLst>
          </p:cNvPr>
          <p:cNvSpPr/>
          <p:nvPr/>
        </p:nvSpPr>
        <p:spPr>
          <a:xfrm>
            <a:off x="408374" y="4190260"/>
            <a:ext cx="11674135" cy="145372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08A690-C1AA-4769-975A-84DCFBBFE6C1}"/>
              </a:ext>
            </a:extLst>
          </p:cNvPr>
          <p:cNvSpPr/>
          <p:nvPr/>
        </p:nvSpPr>
        <p:spPr>
          <a:xfrm>
            <a:off x="5033639" y="2574525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General increase in convexity across sites in response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F781ED-3BFB-4B8E-8B85-D29FB4C8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32" y="1024726"/>
            <a:ext cx="3975888" cy="28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6DB728-576C-4647-9942-178097F30CC8}"/>
              </a:ext>
            </a:extLst>
          </p:cNvPr>
          <p:cNvSpPr/>
          <p:nvPr/>
        </p:nvSpPr>
        <p:spPr>
          <a:xfrm>
            <a:off x="10493405" y="1059564"/>
            <a:ext cx="1267203" cy="242492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7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2016: Mass bleaching hits south-east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4938207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9927BD-7210-4095-BD26-45BCB363BF5B}"/>
              </a:ext>
            </a:extLst>
          </p:cNvPr>
          <p:cNvSpPr/>
          <p:nvPr/>
        </p:nvSpPr>
        <p:spPr>
          <a:xfrm>
            <a:off x="408374" y="4190260"/>
            <a:ext cx="11674135" cy="145372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08A690-C1AA-4769-975A-84DCFBBFE6C1}"/>
              </a:ext>
            </a:extLst>
          </p:cNvPr>
          <p:cNvSpPr/>
          <p:nvPr/>
        </p:nvSpPr>
        <p:spPr>
          <a:xfrm>
            <a:off x="5033639" y="2574525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General increase in convexity across sites in 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5FFAFE-3FE6-4936-884B-17D2F4468085}"/>
              </a:ext>
            </a:extLst>
          </p:cNvPr>
          <p:cNvSpPr/>
          <p:nvPr/>
        </p:nvSpPr>
        <p:spPr>
          <a:xfrm>
            <a:off x="8195569" y="2574525"/>
            <a:ext cx="3656120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Preliminary results with fish data (Luisa’s work) show a link between increased convexity and reduced juvenile fish abundance (less branching corals for refuge)</a:t>
            </a:r>
          </a:p>
        </p:txBody>
      </p:sp>
    </p:spTree>
    <p:extLst>
      <p:ext uri="{BB962C8B-B14F-4D97-AF65-F5344CB8AC3E}">
        <p14:creationId xmlns:p14="http://schemas.microsoft.com/office/powerpoint/2010/main" val="348973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9927BD-7210-4095-BD26-45BCB363BF5B}"/>
              </a:ext>
            </a:extLst>
          </p:cNvPr>
          <p:cNvSpPr/>
          <p:nvPr/>
        </p:nvSpPr>
        <p:spPr>
          <a:xfrm>
            <a:off x="517865" y="764587"/>
            <a:ext cx="11674135" cy="277980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5FFAFE-3FE6-4936-884B-17D2F4468085}"/>
              </a:ext>
            </a:extLst>
          </p:cNvPr>
          <p:cNvSpPr/>
          <p:nvPr/>
        </p:nvSpPr>
        <p:spPr>
          <a:xfrm>
            <a:off x="619112" y="980856"/>
            <a:ext cx="2881734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Also note the relative stability of shape distributions through years where no disturbance was recorded (with some exceptions; </a:t>
            </a:r>
            <a:r>
              <a:rPr lang="en-GB" sz="1400" dirty="0" err="1">
                <a:solidFill>
                  <a:sysClr val="windowText" lastClr="000000"/>
                </a:solidFill>
              </a:rPr>
              <a:t>Washine</a:t>
            </a:r>
            <a:r>
              <a:rPr lang="en-GB" sz="1400" dirty="0">
                <a:solidFill>
                  <a:sysClr val="windowText" lastClr="000000"/>
                </a:solidFill>
              </a:rPr>
              <a:t> machine)</a:t>
            </a:r>
          </a:p>
        </p:txBody>
      </p:sp>
    </p:spTree>
    <p:extLst>
      <p:ext uri="{BB962C8B-B14F-4D97-AF65-F5344CB8AC3E}">
        <p14:creationId xmlns:p14="http://schemas.microsoft.com/office/powerpoint/2010/main" val="288692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532660" y="745724"/>
            <a:ext cx="4580878" cy="21040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This is a solid example of how we can look at continuous shape distributions and track how they spatially and temporally vary, and most importantly, how they respond to disturbances.</a:t>
            </a:r>
            <a:br>
              <a:rPr lang="en-GB" sz="1400" dirty="0">
                <a:solidFill>
                  <a:sysClr val="windowText" lastClr="000000"/>
                </a:solidFill>
              </a:rPr>
            </a:br>
            <a:br>
              <a:rPr lang="en-GB" sz="1400" dirty="0">
                <a:solidFill>
                  <a:sysClr val="windowText" lastClr="000000"/>
                </a:solidFill>
              </a:rPr>
            </a:br>
            <a:r>
              <a:rPr lang="en-GB" sz="1400" dirty="0">
                <a:solidFill>
                  <a:sysClr val="windowText" lastClr="000000"/>
                </a:solidFill>
              </a:rPr>
              <a:t>There are also some  preliminary results from a separate paper we are working on with fish abundances at these sites that also provides a direct morphology-habitat provision link.</a:t>
            </a:r>
          </a:p>
        </p:txBody>
      </p:sp>
    </p:spTree>
    <p:extLst>
      <p:ext uri="{BB962C8B-B14F-4D97-AF65-F5344CB8AC3E}">
        <p14:creationId xmlns:p14="http://schemas.microsoft.com/office/powerpoint/2010/main" val="271134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532660" y="745724"/>
            <a:ext cx="4580878" cy="21040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Next up are the same graphs but for different size and shape variables without any interpretation at this point for reference.</a:t>
            </a:r>
          </a:p>
        </p:txBody>
      </p:sp>
    </p:spTree>
    <p:extLst>
      <p:ext uri="{BB962C8B-B14F-4D97-AF65-F5344CB8AC3E}">
        <p14:creationId xmlns:p14="http://schemas.microsoft.com/office/powerpoint/2010/main" val="29761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4BDCB8-7C63-4D33-AC31-BD77E2DD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62"/>
            <a:ext cx="12192000" cy="64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B854A-ED78-44E1-A430-8DAF2B3D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FEAB22-0CAC-4B8E-948E-D89DC8734605}"/>
              </a:ext>
            </a:extLst>
          </p:cNvPr>
          <p:cNvSpPr/>
          <p:nvPr/>
        </p:nvSpPr>
        <p:spPr>
          <a:xfrm>
            <a:off x="559293" y="825623"/>
            <a:ext cx="3266983" cy="1722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Density distributions of convexity using Lizard Island LIT dataset. Red line = weighted average of convexity, weighted by intercept.</a:t>
            </a:r>
            <a:br>
              <a:rPr lang="en-GB" sz="1200" dirty="0">
                <a:solidFill>
                  <a:sysClr val="windowText" lastClr="000000"/>
                </a:solidFill>
              </a:rPr>
            </a:br>
            <a:br>
              <a:rPr lang="en-GB" sz="1200" dirty="0">
                <a:solidFill>
                  <a:sysClr val="windowText" lastClr="000000"/>
                </a:solidFill>
              </a:rPr>
            </a:br>
            <a:r>
              <a:rPr lang="en-GB" sz="1200" dirty="0">
                <a:solidFill>
                  <a:sysClr val="windowText" lastClr="000000"/>
                </a:solidFill>
              </a:rPr>
              <a:t>This shows how convexity (higher = more convex morphology, i.e. less branch-y) shape distributions change spatially, temporally and in response to disturbances. </a:t>
            </a:r>
          </a:p>
        </p:txBody>
      </p:sp>
    </p:spTree>
    <p:extLst>
      <p:ext uri="{BB962C8B-B14F-4D97-AF65-F5344CB8AC3E}">
        <p14:creationId xmlns:p14="http://schemas.microsoft.com/office/powerpoint/2010/main" val="379000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E531A-20B4-4917-87B4-713F96B7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86"/>
            <a:ext cx="12192000" cy="64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B410-CD58-4730-8ACD-3A2F5DEB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B5D6-430C-4BC1-B780-E5BD29C2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5F20F-D37B-4170-A882-FA7F8CF2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52"/>
            <a:ext cx="12192000" cy="64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2530-180F-48E5-967D-F62660F7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E1B-7425-41CE-82AA-10AA80B0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1BA24-26CD-4349-8752-58757370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37"/>
            <a:ext cx="12192000" cy="64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586F-82F9-4F3D-91F2-A17DC1B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156E-0E0F-4671-B0F7-8AC6F1EE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29477-B962-416B-A518-E2309C9E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00"/>
            <a:ext cx="12192000" cy="6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5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AC5A-8DC7-4DDB-9652-D5C26B88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3874-65C3-4922-9251-AA8B2F15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D624A-9B21-497B-BCF0-507FF08C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66"/>
            <a:ext cx="12192000" cy="64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2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CE48-722D-4DCB-8605-DB66A1F4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4191-E9BB-43F3-A77C-0FDB92E3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50F15-5056-4341-8A4F-1A60768B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97"/>
            <a:ext cx="12192000" cy="63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B854A-ED78-44E1-A430-8DAF2B3D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FEAB22-0CAC-4B8E-948E-D89DC8734605}"/>
              </a:ext>
            </a:extLst>
          </p:cNvPr>
          <p:cNvSpPr/>
          <p:nvPr/>
        </p:nvSpPr>
        <p:spPr>
          <a:xfrm>
            <a:off x="559293" y="825623"/>
            <a:ext cx="3266983" cy="1722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Shape variables were predicted using growth form and planar area (estimated by using intercept as the radius of a circle, and calculating area.)</a:t>
            </a:r>
          </a:p>
        </p:txBody>
      </p:sp>
    </p:spTree>
    <p:extLst>
      <p:ext uri="{BB962C8B-B14F-4D97-AF65-F5344CB8AC3E}">
        <p14:creationId xmlns:p14="http://schemas.microsoft.com/office/powerpoint/2010/main" val="8437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B854A-ED78-44E1-A430-8DAF2B3D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FEAB22-0CAC-4B8E-948E-D89DC8734605}"/>
              </a:ext>
            </a:extLst>
          </p:cNvPr>
          <p:cNvSpPr/>
          <p:nvPr/>
        </p:nvSpPr>
        <p:spPr>
          <a:xfrm>
            <a:off x="559293" y="825623"/>
            <a:ext cx="3266983" cy="1722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Some growth forms were present in the LIT data that were not included in the laser scan dataset. These colonies have been left out of the plots</a:t>
            </a:r>
          </a:p>
        </p:txBody>
      </p:sp>
    </p:spTree>
    <p:extLst>
      <p:ext uri="{BB962C8B-B14F-4D97-AF65-F5344CB8AC3E}">
        <p14:creationId xmlns:p14="http://schemas.microsoft.com/office/powerpoint/2010/main" val="260901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2014: </a:t>
            </a:r>
            <a:r>
              <a:rPr lang="en-GB" dirty="0" err="1">
                <a:solidFill>
                  <a:sysClr val="windowText" lastClr="000000"/>
                </a:solidFill>
              </a:rPr>
              <a:t>Ita</a:t>
            </a:r>
            <a:r>
              <a:rPr lang="en-GB" dirty="0">
                <a:solidFill>
                  <a:sysClr val="windowText" lastClr="000000"/>
                </a:solidFill>
              </a:rPr>
              <a:t> hits north Lizard island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A960CD-EC4D-4497-9B25-B4A93A8861D0}"/>
              </a:ext>
            </a:extLst>
          </p:cNvPr>
          <p:cNvCxnSpPr>
            <a:cxnSpLocks/>
          </p:cNvCxnSpPr>
          <p:nvPr/>
        </p:nvCxnSpPr>
        <p:spPr>
          <a:xfrm flipH="1">
            <a:off x="0" y="3500019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33C450-ADA1-4DFD-9A88-87A3AF987347}"/>
              </a:ext>
            </a:extLst>
          </p:cNvPr>
          <p:cNvSpPr/>
          <p:nvPr/>
        </p:nvSpPr>
        <p:spPr>
          <a:xfrm>
            <a:off x="6507332" y="2796465"/>
            <a:ext cx="648070" cy="148257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2014: </a:t>
            </a:r>
            <a:r>
              <a:rPr lang="en-GB" dirty="0" err="1">
                <a:solidFill>
                  <a:sysClr val="windowText" lastClr="000000"/>
                </a:solidFill>
              </a:rPr>
              <a:t>Ita</a:t>
            </a:r>
            <a:r>
              <a:rPr lang="en-GB" dirty="0">
                <a:solidFill>
                  <a:sysClr val="windowText" lastClr="000000"/>
                </a:solidFill>
              </a:rPr>
              <a:t> hits north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3500019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106A0B-EA71-4017-AED7-11C2ADC5CF6F}"/>
              </a:ext>
            </a:extLst>
          </p:cNvPr>
          <p:cNvSpPr/>
          <p:nvPr/>
        </p:nvSpPr>
        <p:spPr>
          <a:xfrm>
            <a:off x="7716175" y="3863265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North reef: big shift in convexity from low to high (more massive dominated)</a:t>
            </a:r>
          </a:p>
        </p:txBody>
      </p:sp>
    </p:spTree>
    <p:extLst>
      <p:ext uri="{BB962C8B-B14F-4D97-AF65-F5344CB8AC3E}">
        <p14:creationId xmlns:p14="http://schemas.microsoft.com/office/powerpoint/2010/main" val="410488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33C450-ADA1-4DFD-9A88-87A3AF987347}"/>
              </a:ext>
            </a:extLst>
          </p:cNvPr>
          <p:cNvSpPr/>
          <p:nvPr/>
        </p:nvSpPr>
        <p:spPr>
          <a:xfrm>
            <a:off x="2192783" y="2740082"/>
            <a:ext cx="2512381" cy="148257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2014: </a:t>
            </a:r>
            <a:r>
              <a:rPr lang="en-GB" dirty="0" err="1">
                <a:solidFill>
                  <a:sysClr val="windowText" lastClr="000000"/>
                </a:solidFill>
              </a:rPr>
              <a:t>Ita</a:t>
            </a:r>
            <a:r>
              <a:rPr lang="en-GB" dirty="0">
                <a:solidFill>
                  <a:sysClr val="windowText" lastClr="000000"/>
                </a:solidFill>
              </a:rPr>
              <a:t> hits north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3500019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106A0B-EA71-4017-AED7-11C2ADC5CF6F}"/>
              </a:ext>
            </a:extLst>
          </p:cNvPr>
          <p:cNvSpPr/>
          <p:nvPr/>
        </p:nvSpPr>
        <p:spPr>
          <a:xfrm>
            <a:off x="4901213" y="2891001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Southern sites: remain more or less consistent where </a:t>
            </a:r>
            <a:r>
              <a:rPr lang="en-GB" dirty="0" err="1">
                <a:solidFill>
                  <a:sysClr val="windowText" lastClr="000000"/>
                </a:solidFill>
              </a:rPr>
              <a:t>Ita</a:t>
            </a:r>
            <a:r>
              <a:rPr lang="en-GB" dirty="0">
                <a:solidFill>
                  <a:sysClr val="windowText" lastClr="000000"/>
                </a:solidFill>
              </a:rPr>
              <a:t> doesn’t make landfall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AD2CEF-7DB2-48BA-91C5-B18B6BEE1A32}"/>
              </a:ext>
            </a:extLst>
          </p:cNvPr>
          <p:cNvSpPr/>
          <p:nvPr/>
        </p:nvSpPr>
        <p:spPr>
          <a:xfrm>
            <a:off x="9516862" y="2740081"/>
            <a:ext cx="711694" cy="148257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68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2015: Nathan hits south-east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4201358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5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1DE78-0C8E-406E-A88B-8ED29BD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A69-54E3-4C4B-A1F2-72160C56471F}"/>
              </a:ext>
            </a:extLst>
          </p:cNvPr>
          <p:cNvSpPr/>
          <p:nvPr/>
        </p:nvSpPr>
        <p:spPr>
          <a:xfrm>
            <a:off x="1207363" y="82562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2015: Nathan hits south-east Lizard island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0F0EDA-1A21-4A92-8C94-0A166C798246}"/>
              </a:ext>
            </a:extLst>
          </p:cNvPr>
          <p:cNvCxnSpPr>
            <a:cxnSpLocks/>
          </p:cNvCxnSpPr>
          <p:nvPr/>
        </p:nvCxnSpPr>
        <p:spPr>
          <a:xfrm flipH="1">
            <a:off x="0" y="4201358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481EE-14D1-4AD6-A3F8-C7A706418850}"/>
              </a:ext>
            </a:extLst>
          </p:cNvPr>
          <p:cNvSpPr/>
          <p:nvPr/>
        </p:nvSpPr>
        <p:spPr>
          <a:xfrm>
            <a:off x="9525740" y="3460072"/>
            <a:ext cx="683579" cy="148257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DDCDB-FA97-4E79-BC99-73689A917BE3}"/>
              </a:ext>
            </a:extLst>
          </p:cNvPr>
          <p:cNvSpPr/>
          <p:nvPr/>
        </p:nvSpPr>
        <p:spPr>
          <a:xfrm>
            <a:off x="6633099" y="2691413"/>
            <a:ext cx="2618913" cy="133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Trimodal</a:t>
            </a:r>
            <a:r>
              <a:rPr lang="en-GB" dirty="0">
                <a:solidFill>
                  <a:sysClr val="windowText" lastClr="000000"/>
                </a:solidFill>
              </a:rPr>
              <a:t>: big shift in convexity from low to high (more massive dominated)</a:t>
            </a:r>
          </a:p>
        </p:txBody>
      </p:sp>
    </p:spTree>
    <p:extLst>
      <p:ext uri="{BB962C8B-B14F-4D97-AF65-F5344CB8AC3E}">
        <p14:creationId xmlns:p14="http://schemas.microsoft.com/office/powerpoint/2010/main" val="42369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360</Words>
  <Application>Microsoft Office PowerPoint</Application>
  <PresentationFormat>Widescreen</PresentationFormat>
  <Paragraphs>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Zawada</dc:creator>
  <cp:lastModifiedBy>Kyle Zawada</cp:lastModifiedBy>
  <cp:revision>6</cp:revision>
  <dcterms:created xsi:type="dcterms:W3CDTF">2018-04-03T12:16:55Z</dcterms:created>
  <dcterms:modified xsi:type="dcterms:W3CDTF">2018-05-22T01:36:56Z</dcterms:modified>
</cp:coreProperties>
</file>