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7"/>
  </p:notesMasterIdLst>
  <p:sldIdLst>
    <p:sldId id="298" r:id="rId5"/>
    <p:sldId id="26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igtree" panose="020B060402020202020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nest" panose="020B0604020202020204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03D"/>
    <a:srgbClr val="1DA2DB"/>
    <a:srgbClr val="02459D"/>
    <a:srgbClr val="FFFFFF"/>
    <a:srgbClr val="092841"/>
    <a:srgbClr val="869FB2"/>
    <a:srgbClr val="99FF33"/>
    <a:srgbClr val="33CFF8"/>
    <a:srgbClr val="C2D7E0"/>
    <a:srgbClr val="C0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40782-0977-43F7-B0FA-EEA355C4A4BC}" v="607" dt="2024-09-25T06:31:30.948"/>
    <p1510:client id="{3070C8D9-CD93-5DEE-3247-E9DF82268503}" v="46" dt="2024-09-24T08:56:29.951"/>
    <p1510:client id="{649DEE82-6680-454E-A09C-4CAF09B931DE}" v="6" dt="2024-09-25T06:16:13.035"/>
    <p1510:client id="{697D3FD7-1B35-4451-BAF6-A86AFA2B0CB9}" v="125" dt="2024-09-25T06:41:21.434"/>
    <p1510:client id="{B8C6E163-BC3D-4B00-97F3-226057F02A6C}" v="501" dt="2024-09-24T08:17:38.208"/>
  </p1510:revLst>
</p1510:revInfo>
</file>

<file path=ppt/tableStyles.xml><?xml version="1.0" encoding="utf-8"?>
<a:tblStyleLst xmlns:a="http://schemas.openxmlformats.org/drawingml/2006/main" def="{CBA99A60-9F66-4460-87C0-22213C5433D9}">
  <a:tblStyle styleId="{CBA99A60-9F66-4460-87C0-22213C5433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5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customXml" Target="../customXml/item3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32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23" name="Google Shape;23;p4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-761924" y="-802200"/>
            <a:ext cx="11811193" cy="6058001"/>
            <a:chOff x="-761924" y="-802200"/>
            <a:chExt cx="11811193" cy="6058001"/>
          </a:xfrm>
        </p:grpSpPr>
        <p:sp>
          <p:nvSpPr>
            <p:cNvPr id="61" name="Google Shape;61;p9"/>
            <p:cNvSpPr/>
            <p:nvPr/>
          </p:nvSpPr>
          <p:spPr>
            <a:xfrm>
              <a:off x="8488550" y="2453338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8580412" y="3733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-761924" y="-80220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-509471" y="445028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3997375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6019500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 idx="2"/>
          </p:nvPr>
        </p:nvSpPr>
        <p:spPr>
          <a:xfrm>
            <a:off x="3369741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710566" y="2959726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3"/>
          </p:nvPr>
        </p:nvSpPr>
        <p:spPr>
          <a:xfrm>
            <a:off x="3369741" y="2959726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4"/>
          </p:nvPr>
        </p:nvSpPr>
        <p:spPr>
          <a:xfrm>
            <a:off x="710566" y="26423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5"/>
          </p:nvPr>
        </p:nvSpPr>
        <p:spPr>
          <a:xfrm>
            <a:off x="6019500" y="2959726"/>
            <a:ext cx="2404500" cy="6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30" name="Google Shape;130;p17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2"/>
          <p:cNvGrpSpPr/>
          <p:nvPr/>
        </p:nvGrpSpPr>
        <p:grpSpPr>
          <a:xfrm>
            <a:off x="-1283075" y="-1087950"/>
            <a:ext cx="11014624" cy="7707730"/>
            <a:chOff x="-1283075" y="-1087950"/>
            <a:chExt cx="11014624" cy="7707730"/>
          </a:xfrm>
        </p:grpSpPr>
        <p:sp>
          <p:nvSpPr>
            <p:cNvPr id="175" name="Google Shape;175;p22"/>
            <p:cNvSpPr/>
            <p:nvPr/>
          </p:nvSpPr>
          <p:spPr>
            <a:xfrm>
              <a:off x="-1283075" y="40768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-944413" y="3429918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7858101" y="-1087950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8634779" y="-2753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33CFF8">
                <a:alpha val="534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3"/>
          <p:cNvGrpSpPr/>
          <p:nvPr/>
        </p:nvGrpSpPr>
        <p:grpSpPr>
          <a:xfrm>
            <a:off x="-1222249" y="-327997"/>
            <a:ext cx="11995218" cy="6648477"/>
            <a:chOff x="-1222249" y="-327997"/>
            <a:chExt cx="11995218" cy="6648477"/>
          </a:xfrm>
        </p:grpSpPr>
        <p:sp>
          <p:nvSpPr>
            <p:cNvPr id="181" name="Google Shape;181;p23"/>
            <p:cNvSpPr/>
            <p:nvPr/>
          </p:nvSpPr>
          <p:spPr>
            <a:xfrm>
              <a:off x="8212250" y="3777500"/>
              <a:ext cx="2560719" cy="2542980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7569112" y="4668293"/>
              <a:ext cx="1532504" cy="1521883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-1222249" y="-285875"/>
              <a:ext cx="1832636" cy="1819925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-376771" y="-327997"/>
              <a:ext cx="1096770" cy="1089161"/>
            </a:xfrm>
            <a:custGeom>
              <a:avLst/>
              <a:gdLst/>
              <a:ahLst/>
              <a:cxnLst/>
              <a:rect l="l" t="t" r="r" b="b"/>
              <a:pathLst>
                <a:path w="853" h="849" extrusionOk="0">
                  <a:moveTo>
                    <a:pt x="360" y="812"/>
                  </a:moveTo>
                  <a:cubicBezTo>
                    <a:pt x="39" y="495"/>
                    <a:pt x="39" y="495"/>
                    <a:pt x="39" y="495"/>
                  </a:cubicBezTo>
                  <a:cubicBezTo>
                    <a:pt x="0" y="456"/>
                    <a:pt x="0" y="392"/>
                    <a:pt x="39" y="354"/>
                  </a:cubicBezTo>
                  <a:cubicBezTo>
                    <a:pt x="360" y="37"/>
                    <a:pt x="360" y="37"/>
                    <a:pt x="360" y="37"/>
                  </a:cubicBezTo>
                  <a:cubicBezTo>
                    <a:pt x="397" y="0"/>
                    <a:pt x="456" y="0"/>
                    <a:pt x="494" y="37"/>
                  </a:cubicBezTo>
                  <a:cubicBezTo>
                    <a:pt x="814" y="354"/>
                    <a:pt x="814" y="354"/>
                    <a:pt x="814" y="354"/>
                  </a:cubicBezTo>
                  <a:cubicBezTo>
                    <a:pt x="853" y="392"/>
                    <a:pt x="853" y="456"/>
                    <a:pt x="814" y="495"/>
                  </a:cubicBezTo>
                  <a:cubicBezTo>
                    <a:pt x="494" y="812"/>
                    <a:pt x="494" y="812"/>
                    <a:pt x="494" y="812"/>
                  </a:cubicBezTo>
                  <a:cubicBezTo>
                    <a:pt x="456" y="849"/>
                    <a:pt x="397" y="849"/>
                    <a:pt x="360" y="812"/>
                  </a:cubicBezTo>
                  <a:close/>
                </a:path>
              </a:pathLst>
            </a:custGeom>
            <a:solidFill>
              <a:srgbClr val="FFFFFF">
                <a:alpha val="49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63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23B21-CD29-6C7E-C6CF-F8A308DC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telephone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F6FD3-D161-B32A-BA78-16AFE89A7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679" y="2369349"/>
            <a:ext cx="3577731" cy="2240574"/>
          </a:xfrm>
        </p:spPr>
        <p:txBody>
          <a:bodyPr/>
          <a:lstStyle/>
          <a:p>
            <a:pPr marL="152400" indent="0">
              <a:buNone/>
            </a:pPr>
            <a:r>
              <a:rPr lang="fr-FR" sz="1400" b="1" i="0" u="sng" dirty="0">
                <a:solidFill>
                  <a:srgbClr val="092841"/>
                </a:solidFill>
                <a:effectLst/>
                <a:latin typeface="Montserrat" panose="00000500000000000000" pitchFamily="2" charset="0"/>
              </a:rPr>
              <a:t>Node </a:t>
            </a:r>
            <a:r>
              <a:rPr lang="fr-FR" sz="1400" b="1" i="0" u="sng" dirty="0" err="1">
                <a:solidFill>
                  <a:srgbClr val="092841"/>
                </a:solidFill>
                <a:effectLst/>
                <a:latin typeface="Montserrat" panose="00000500000000000000" pitchFamily="2" charset="0"/>
              </a:rPr>
              <a:t>sequence</a:t>
            </a:r>
            <a:br>
              <a:rPr lang="fr-FR" sz="1400" b="1" i="0" u="sng" dirty="0">
                <a:solidFill>
                  <a:srgbClr val="092841"/>
                </a:solidFill>
                <a:effectLst/>
                <a:latin typeface="Montserrat" panose="00000500000000000000" pitchFamily="2" charset="0"/>
              </a:rPr>
            </a:br>
            <a:endParaRPr lang="fr-FR" sz="1400" b="1" i="0" u="sng" dirty="0">
              <a:solidFill>
                <a:srgbClr val="092841"/>
              </a:solidFill>
              <a:effectLst/>
              <a:latin typeface="Montserrat" panose="00000500000000000000" pitchFamily="2" charset="0"/>
            </a:endParaRPr>
          </a:p>
          <a:p>
            <a:pPr marL="152400" indent="0">
              <a:buNone/>
            </a:pP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Start </a:t>
            </a:r>
          </a:p>
          <a:p>
            <a:pPr marL="152400" indent="0">
              <a:buNone/>
            </a:pPr>
            <a:endParaRPr lang="fr-FR" sz="1400" dirty="0">
              <a:solidFill>
                <a:srgbClr val="092841"/>
              </a:solidFill>
              <a:latin typeface="Montserrat" panose="00000500000000000000" pitchFamily="2" charset="0"/>
            </a:endParaRPr>
          </a:p>
          <a:p>
            <a:pPr marL="152400" indent="0">
              <a:buNone/>
            </a:pPr>
            <a:endParaRPr lang="fr-FR" sz="1400" dirty="0">
              <a:solidFill>
                <a:srgbClr val="092841"/>
              </a:solidFill>
              <a:latin typeface="Montserrat" panose="00000500000000000000" pitchFamily="2" charset="0"/>
            </a:endParaRPr>
          </a:p>
          <a:p>
            <a:pPr marL="152400" indent="0">
              <a:buNone/>
            </a:pP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Node A 		Node B</a:t>
            </a:r>
          </a:p>
          <a:p>
            <a:pPr marL="152400" indent="0">
              <a:buNone/>
            </a:pPr>
            <a:endParaRPr lang="fr-FR" sz="1400" dirty="0">
              <a:solidFill>
                <a:srgbClr val="092841"/>
              </a:solidFill>
              <a:latin typeface="Montserrat" panose="00000500000000000000" pitchFamily="2" charset="0"/>
            </a:endParaRPr>
          </a:p>
          <a:p>
            <a:pPr marL="152400" indent="0">
              <a:buNone/>
            </a:pP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Node D		Node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03B6F-A974-D82D-AA04-A8FAAF49F6ED}"/>
              </a:ext>
            </a:extLst>
          </p:cNvPr>
          <p:cNvSpPr/>
          <p:nvPr/>
        </p:nvSpPr>
        <p:spPr>
          <a:xfrm>
            <a:off x="819941" y="1331116"/>
            <a:ext cx="3392862" cy="3106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392BD-841B-37A3-63FF-BA1FDE714144}"/>
              </a:ext>
            </a:extLst>
          </p:cNvPr>
          <p:cNvSpPr/>
          <p:nvPr/>
        </p:nvSpPr>
        <p:spPr>
          <a:xfrm>
            <a:off x="617803" y="1159149"/>
            <a:ext cx="2614846" cy="34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Objectives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C48921A6-702A-0575-BB18-B54FBFBD25A4}"/>
              </a:ext>
            </a:extLst>
          </p:cNvPr>
          <p:cNvSpPr txBox="1">
            <a:spLocks/>
          </p:cNvSpPr>
          <p:nvPr/>
        </p:nvSpPr>
        <p:spPr>
          <a:xfrm>
            <a:off x="4852842" y="1764249"/>
            <a:ext cx="2897140" cy="2220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nes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pPr marL="152400" indent="0">
              <a:buFont typeface="Onest"/>
              <a:buNone/>
            </a:pPr>
            <a:r>
              <a:rPr lang="fr-FR" sz="1400" b="1" u="sng" dirty="0">
                <a:solidFill>
                  <a:srgbClr val="092841"/>
                </a:solidFill>
                <a:latin typeface="Montserrat" panose="00000500000000000000" pitchFamily="2" charset="0"/>
              </a:rPr>
              <a:t>Publisher &amp; </a:t>
            </a:r>
            <a:r>
              <a:rPr lang="fr-FR" sz="1400" b="1" u="sng" dirty="0" err="1">
                <a:solidFill>
                  <a:srgbClr val="092841"/>
                </a:solidFill>
                <a:latin typeface="Montserrat" panose="00000500000000000000" pitchFamily="2" charset="0"/>
              </a:rPr>
              <a:t>Subscribers</a:t>
            </a:r>
            <a:endParaRPr lang="fr-FR" sz="1400" b="1" u="sng" dirty="0">
              <a:solidFill>
                <a:srgbClr val="092841"/>
              </a:solidFill>
              <a:latin typeface="Montserrat" panose="00000500000000000000" pitchFamily="2" charset="0"/>
            </a:endParaRPr>
          </a:p>
          <a:p>
            <a:pPr marL="152400" indent="0">
              <a:buFont typeface="Onest"/>
              <a:buNone/>
            </a:pPr>
            <a:endParaRPr lang="fr-FR" sz="1400" dirty="0">
              <a:solidFill>
                <a:srgbClr val="092841"/>
              </a:solidFill>
              <a:latin typeface="Montserrat" panose="00000500000000000000" pitchFamily="2" charset="0"/>
            </a:endParaRPr>
          </a:p>
          <a:p>
            <a:pPr marL="152400" indent="0">
              <a:buFont typeface="Onest"/>
              <a:buNone/>
            </a:pP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Each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 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node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 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acts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 as 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both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 to 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communicate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 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effectively</a:t>
            </a:r>
            <a:endParaRPr lang="fr-FR" sz="1400" dirty="0">
              <a:solidFill>
                <a:srgbClr val="092841"/>
              </a:solidFill>
              <a:latin typeface="Montserrat" panose="00000500000000000000" pitchFamily="2" charset="0"/>
            </a:endParaRPr>
          </a:p>
          <a:p>
            <a:pPr marL="152400" indent="0">
              <a:buFont typeface="Onest"/>
              <a:buNone/>
            </a:pPr>
            <a:endParaRPr lang="fr-FR" sz="1400" dirty="0">
              <a:solidFill>
                <a:srgbClr val="092841"/>
              </a:solidFill>
              <a:latin typeface="Montserrat" panose="00000500000000000000" pitchFamily="2" charset="0"/>
            </a:endParaRPr>
          </a:p>
          <a:p>
            <a:pPr marL="152400" indent="0">
              <a:buFont typeface="Onest"/>
              <a:buNone/>
            </a:pPr>
            <a:r>
              <a:rPr lang="fr-FR" sz="1400" b="1" u="sng" dirty="0">
                <a:solidFill>
                  <a:srgbClr val="092841"/>
                </a:solidFill>
                <a:latin typeface="Montserrat" panose="00000500000000000000" pitchFamily="2" charset="0"/>
              </a:rPr>
              <a:t>Topic </a:t>
            </a:r>
            <a:r>
              <a:rPr lang="fr-FR" sz="1400" b="1" u="sng" dirty="0" err="1">
                <a:solidFill>
                  <a:srgbClr val="092841"/>
                </a:solidFill>
                <a:latin typeface="Montserrat" panose="00000500000000000000" pitchFamily="2" charset="0"/>
              </a:rPr>
              <a:t>naming</a:t>
            </a:r>
            <a:endParaRPr lang="fr-FR" sz="1400" b="1" u="sng" dirty="0">
              <a:solidFill>
                <a:srgbClr val="092841"/>
              </a:solidFill>
              <a:latin typeface="Montserrat" panose="00000500000000000000" pitchFamily="2" charset="0"/>
            </a:endParaRPr>
          </a:p>
          <a:p>
            <a:pPr marL="152400" indent="0">
              <a:buFont typeface="Onest"/>
              <a:buNone/>
            </a:pPr>
            <a:endParaRPr lang="fr-FR" sz="1400" dirty="0">
              <a:solidFill>
                <a:srgbClr val="092841"/>
              </a:solidFill>
              <a:latin typeface="Montserrat" panose="00000500000000000000" pitchFamily="2" charset="0"/>
            </a:endParaRPr>
          </a:p>
          <a:p>
            <a:pPr marL="152400" indent="0">
              <a:buFont typeface="Onest"/>
              <a:buNone/>
            </a:pP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 Correct topic 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names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 (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From_A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, 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From_B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, …) 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ensure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 </a:t>
            </a:r>
            <a:r>
              <a:rPr lang="fr-FR" sz="1400" dirty="0" err="1">
                <a:solidFill>
                  <a:srgbClr val="092841"/>
                </a:solidFill>
                <a:latin typeface="Montserrat" panose="00000500000000000000" pitchFamily="2" charset="0"/>
              </a:rPr>
              <a:t>accurates</a:t>
            </a:r>
            <a:r>
              <a:rPr lang="fr-FR" sz="1400" dirty="0">
                <a:solidFill>
                  <a:srgbClr val="092841"/>
                </a:solidFill>
                <a:latin typeface="Montserrat" panose="00000500000000000000" pitchFamily="2" charset="0"/>
              </a:rPr>
              <a:t> message flow</a:t>
            </a:r>
          </a:p>
          <a:p>
            <a:pPr marL="152400" indent="0">
              <a:buFont typeface="Onest"/>
              <a:buNone/>
            </a:pPr>
            <a:endParaRPr lang="fr-FR" sz="1400" dirty="0">
              <a:solidFill>
                <a:srgbClr val="09284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88B9BA-06EE-7B69-784C-CC912802E417}"/>
              </a:ext>
            </a:extLst>
          </p:cNvPr>
          <p:cNvSpPr/>
          <p:nvPr/>
        </p:nvSpPr>
        <p:spPr>
          <a:xfrm>
            <a:off x="4852842" y="1331116"/>
            <a:ext cx="3392862" cy="3106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580E1C-4366-B63E-0BFA-B40B002B1B1B}"/>
              </a:ext>
            </a:extLst>
          </p:cNvPr>
          <p:cNvSpPr/>
          <p:nvPr/>
        </p:nvSpPr>
        <p:spPr>
          <a:xfrm>
            <a:off x="5709213" y="1159149"/>
            <a:ext cx="2614846" cy="343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Key Concepts</a:t>
            </a:r>
          </a:p>
        </p:txBody>
      </p:sp>
      <p:grpSp>
        <p:nvGrpSpPr>
          <p:cNvPr id="47" name="Google Shape;4835;p60">
            <a:extLst>
              <a:ext uri="{FF2B5EF4-FFF2-40B4-BE49-F238E27FC236}">
                <a16:creationId xmlns:a16="http://schemas.microsoft.com/office/drawing/2014/main" id="{2641A697-BC6B-8487-9C81-F79E33164DB2}"/>
              </a:ext>
            </a:extLst>
          </p:cNvPr>
          <p:cNvGrpSpPr/>
          <p:nvPr/>
        </p:nvGrpSpPr>
        <p:grpSpPr>
          <a:xfrm>
            <a:off x="7702531" y="3421700"/>
            <a:ext cx="491693" cy="489814"/>
            <a:chOff x="2085450" y="842250"/>
            <a:chExt cx="483700" cy="481850"/>
          </a:xfrm>
          <a:solidFill>
            <a:srgbClr val="092841"/>
          </a:solidFill>
        </p:grpSpPr>
        <p:sp>
          <p:nvSpPr>
            <p:cNvPr id="48" name="Google Shape;4836;p60">
              <a:extLst>
                <a:ext uri="{FF2B5EF4-FFF2-40B4-BE49-F238E27FC236}">
                  <a16:creationId xmlns:a16="http://schemas.microsoft.com/office/drawing/2014/main" id="{EB47DEE4-75AE-51A8-0159-F2E1A3920A7C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4837;p60">
              <a:extLst>
                <a:ext uri="{FF2B5EF4-FFF2-40B4-BE49-F238E27FC236}">
                  <a16:creationId xmlns:a16="http://schemas.microsoft.com/office/drawing/2014/main" id="{DE4CFB68-553E-F33F-8B04-3F932E0C0A2D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4838;p60">
              <a:extLst>
                <a:ext uri="{FF2B5EF4-FFF2-40B4-BE49-F238E27FC236}">
                  <a16:creationId xmlns:a16="http://schemas.microsoft.com/office/drawing/2014/main" id="{3D3EB529-2FCC-946F-4B9F-367504C5F249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" name="Google Shape;5981;p62">
            <a:extLst>
              <a:ext uri="{FF2B5EF4-FFF2-40B4-BE49-F238E27FC236}">
                <a16:creationId xmlns:a16="http://schemas.microsoft.com/office/drawing/2014/main" id="{53649EF1-100C-9758-3D27-66DD573DEB69}"/>
              </a:ext>
            </a:extLst>
          </p:cNvPr>
          <p:cNvGrpSpPr/>
          <p:nvPr/>
        </p:nvGrpSpPr>
        <p:grpSpPr>
          <a:xfrm>
            <a:off x="7622049" y="2129311"/>
            <a:ext cx="545871" cy="580668"/>
            <a:chOff x="5364750" y="3235150"/>
            <a:chExt cx="277275" cy="294950"/>
          </a:xfrm>
          <a:solidFill>
            <a:srgbClr val="092841"/>
          </a:solidFill>
        </p:grpSpPr>
        <p:sp>
          <p:nvSpPr>
            <p:cNvPr id="52" name="Google Shape;5982;p62">
              <a:extLst>
                <a:ext uri="{FF2B5EF4-FFF2-40B4-BE49-F238E27FC236}">
                  <a16:creationId xmlns:a16="http://schemas.microsoft.com/office/drawing/2014/main" id="{9E8E5F8E-6F95-F0B7-5345-72CF26992E65}"/>
                </a:ext>
              </a:extLst>
            </p:cNvPr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83;p62">
              <a:extLst>
                <a:ext uri="{FF2B5EF4-FFF2-40B4-BE49-F238E27FC236}">
                  <a16:creationId xmlns:a16="http://schemas.microsoft.com/office/drawing/2014/main" id="{2A1D1676-15EA-8709-5A04-9915B72CDE42}"/>
                </a:ext>
              </a:extLst>
            </p:cNvPr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84;p62">
              <a:extLst>
                <a:ext uri="{FF2B5EF4-FFF2-40B4-BE49-F238E27FC236}">
                  <a16:creationId xmlns:a16="http://schemas.microsoft.com/office/drawing/2014/main" id="{D7D550FE-FECB-EA14-E92E-CE5A50A49DCC}"/>
                </a:ext>
              </a:extLst>
            </p:cNvPr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85;p62">
              <a:extLst>
                <a:ext uri="{FF2B5EF4-FFF2-40B4-BE49-F238E27FC236}">
                  <a16:creationId xmlns:a16="http://schemas.microsoft.com/office/drawing/2014/main" id="{A816A901-3693-D446-E387-0F1814F71225}"/>
                </a:ext>
              </a:extLst>
            </p:cNvPr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86;p62">
              <a:extLst>
                <a:ext uri="{FF2B5EF4-FFF2-40B4-BE49-F238E27FC236}">
                  <a16:creationId xmlns:a16="http://schemas.microsoft.com/office/drawing/2014/main" id="{1A509347-3097-9AF7-545D-37F02D332A0B}"/>
                </a:ext>
              </a:extLst>
            </p:cNvPr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87;p62">
              <a:extLst>
                <a:ext uri="{FF2B5EF4-FFF2-40B4-BE49-F238E27FC236}">
                  <a16:creationId xmlns:a16="http://schemas.microsoft.com/office/drawing/2014/main" id="{92121512-E50F-8915-2A7C-EF8132A45696}"/>
                </a:ext>
              </a:extLst>
            </p:cNvPr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88;p62">
              <a:extLst>
                <a:ext uri="{FF2B5EF4-FFF2-40B4-BE49-F238E27FC236}">
                  <a16:creationId xmlns:a16="http://schemas.microsoft.com/office/drawing/2014/main" id="{8A0EFE9B-E25B-DED5-65DF-EABB65496588}"/>
                </a:ext>
              </a:extLst>
            </p:cNvPr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89;p62">
              <a:extLst>
                <a:ext uri="{FF2B5EF4-FFF2-40B4-BE49-F238E27FC236}">
                  <a16:creationId xmlns:a16="http://schemas.microsoft.com/office/drawing/2014/main" id="{B0792CAF-0927-35DA-5630-AC41FA87D327}"/>
                </a:ext>
              </a:extLst>
            </p:cNvPr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Flèche : courbe vers la gauche 18">
            <a:extLst>
              <a:ext uri="{FF2B5EF4-FFF2-40B4-BE49-F238E27FC236}">
                <a16:creationId xmlns:a16="http://schemas.microsoft.com/office/drawing/2014/main" id="{808249B1-268F-4FE0-8EA6-34CC2C32E2BE}"/>
              </a:ext>
            </a:extLst>
          </p:cNvPr>
          <p:cNvSpPr/>
          <p:nvPr/>
        </p:nvSpPr>
        <p:spPr>
          <a:xfrm>
            <a:off x="3696803" y="3622617"/>
            <a:ext cx="209000" cy="4833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Flèche : courbe vers la gauche 59">
            <a:extLst>
              <a:ext uri="{FF2B5EF4-FFF2-40B4-BE49-F238E27FC236}">
                <a16:creationId xmlns:a16="http://schemas.microsoft.com/office/drawing/2014/main" id="{627FC6C6-8B61-4D1B-8AE7-4A2E28D0DDD6}"/>
              </a:ext>
            </a:extLst>
          </p:cNvPr>
          <p:cNvSpPr/>
          <p:nvPr/>
        </p:nvSpPr>
        <p:spPr>
          <a:xfrm rot="10800000">
            <a:off x="942789" y="3622617"/>
            <a:ext cx="209000" cy="4833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49A5C757-A7CA-459A-9EA1-10C19B6484B2}"/>
              </a:ext>
            </a:extLst>
          </p:cNvPr>
          <p:cNvSpPr/>
          <p:nvPr/>
        </p:nvSpPr>
        <p:spPr>
          <a:xfrm>
            <a:off x="1394018" y="3163841"/>
            <a:ext cx="163280" cy="343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lèche : bas 60">
            <a:extLst>
              <a:ext uri="{FF2B5EF4-FFF2-40B4-BE49-F238E27FC236}">
                <a16:creationId xmlns:a16="http://schemas.microsoft.com/office/drawing/2014/main" id="{E7BA5793-CE16-4138-A9CB-7C13B79DABC0}"/>
              </a:ext>
            </a:extLst>
          </p:cNvPr>
          <p:cNvSpPr/>
          <p:nvPr/>
        </p:nvSpPr>
        <p:spPr>
          <a:xfrm rot="16200000">
            <a:off x="2362798" y="3290726"/>
            <a:ext cx="163280" cy="72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lèche : bas 61">
            <a:extLst>
              <a:ext uri="{FF2B5EF4-FFF2-40B4-BE49-F238E27FC236}">
                <a16:creationId xmlns:a16="http://schemas.microsoft.com/office/drawing/2014/main" id="{C6FD382F-2630-41C2-A56B-916E96D2BC9C}"/>
              </a:ext>
            </a:extLst>
          </p:cNvPr>
          <p:cNvSpPr/>
          <p:nvPr/>
        </p:nvSpPr>
        <p:spPr>
          <a:xfrm rot="5400000">
            <a:off x="2342656" y="3741867"/>
            <a:ext cx="163280" cy="72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FA1912C6-74C1-4477-87A2-CF57BAEF02DE}"/>
              </a:ext>
            </a:extLst>
          </p:cNvPr>
          <p:cNvSpPr txBox="1">
            <a:spLocks/>
          </p:cNvSpPr>
          <p:nvPr/>
        </p:nvSpPr>
        <p:spPr>
          <a:xfrm>
            <a:off x="936324" y="1485183"/>
            <a:ext cx="3151601" cy="94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nest"/>
              <a:buChar char="●"/>
              <a:defRPr sz="12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pPr marL="152400" indent="0">
              <a:buNone/>
            </a:pPr>
            <a:r>
              <a:rPr lang="en-US" sz="1400" dirty="0">
                <a:solidFill>
                  <a:srgbClr val="092841"/>
                </a:solidFill>
                <a:latin typeface="Montserrat" panose="00000500000000000000" pitchFamily="2" charset="0"/>
              </a:rPr>
              <a:t>Demonstrate basic ROS communication via topics using 4 interconnected nodes. </a:t>
            </a:r>
            <a:endParaRPr lang="fr-FR" sz="1400" dirty="0">
              <a:solidFill>
                <a:srgbClr val="092841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FBE06AB-3A3E-400A-82DF-A1243EEA94E5}"/>
              </a:ext>
            </a:extLst>
          </p:cNvPr>
          <p:cNvSpPr txBox="1"/>
          <p:nvPr/>
        </p:nvSpPr>
        <p:spPr>
          <a:xfrm>
            <a:off x="2049812" y="331937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From_A</a:t>
            </a:r>
            <a:endParaRPr lang="fr-FR" sz="11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A370C41-A1FA-4621-9D1D-46D2173971D0}"/>
              </a:ext>
            </a:extLst>
          </p:cNvPr>
          <p:cNvSpPr txBox="1"/>
          <p:nvPr/>
        </p:nvSpPr>
        <p:spPr>
          <a:xfrm>
            <a:off x="3232649" y="370964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From</a:t>
            </a:r>
            <a:r>
              <a:rPr lang="fr-FR" sz="1100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_B</a:t>
            </a:r>
            <a:endParaRPr lang="fr-FR" sz="11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16290FF-E1B3-4373-A8B5-426EA34B23C2}"/>
              </a:ext>
            </a:extLst>
          </p:cNvPr>
          <p:cNvSpPr txBox="1"/>
          <p:nvPr/>
        </p:nvSpPr>
        <p:spPr>
          <a:xfrm>
            <a:off x="2109736" y="4131525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From_C</a:t>
            </a:r>
            <a:endParaRPr lang="fr-FR" sz="11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0743DDB-EF78-4E1D-8E08-50456C29CBF2}"/>
              </a:ext>
            </a:extLst>
          </p:cNvPr>
          <p:cNvSpPr txBox="1"/>
          <p:nvPr/>
        </p:nvSpPr>
        <p:spPr>
          <a:xfrm>
            <a:off x="916106" y="3733475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From</a:t>
            </a:r>
            <a:r>
              <a:rPr lang="fr-FR" sz="1100" b="1" dirty="0" err="1">
                <a:solidFill>
                  <a:srgbClr val="FF0000"/>
                </a:solidFill>
                <a:latin typeface="Montserrat" panose="00000500000000000000" pitchFamily="2" charset="0"/>
              </a:rPr>
              <a:t>_D</a:t>
            </a:r>
            <a:endParaRPr lang="fr-FR" sz="11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4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 build="p"/>
      <p:bldP spid="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title" idx="6"/>
          </p:nvPr>
        </p:nvSpPr>
        <p:spPr>
          <a:xfrm>
            <a:off x="710566" y="511413"/>
            <a:ext cx="81820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&amp; node creation process</a:t>
            </a:r>
            <a:endParaRPr dirty="0"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3"/>
          </p:nvPr>
        </p:nvSpPr>
        <p:spPr>
          <a:xfrm>
            <a:off x="0" y="1564573"/>
            <a:ext cx="2835536" cy="1099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Publisher</a:t>
            </a:r>
            <a:r>
              <a:rPr lang="fr-FR" dirty="0"/>
              <a:t> : </a:t>
            </a:r>
            <a:r>
              <a:rPr lang="fr-FR" dirty="0" err="1"/>
              <a:t>Sends</a:t>
            </a:r>
            <a:r>
              <a:rPr lang="fr-FR" dirty="0"/>
              <a:t> an initial message (« YOU ») to </a:t>
            </a:r>
            <a:r>
              <a:rPr lang="fr-FR" b="1" dirty="0" err="1"/>
              <a:t>From_A</a:t>
            </a:r>
            <a:endParaRPr lang="fr-FR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 err="1"/>
              <a:t>Subscriber</a:t>
            </a:r>
            <a:r>
              <a:rPr lang="fr-FR" b="1" dirty="0"/>
              <a:t> </a:t>
            </a:r>
            <a:r>
              <a:rPr lang="fr-FR" dirty="0"/>
              <a:t>: </a:t>
            </a:r>
            <a:r>
              <a:rPr lang="fr-FR" dirty="0" err="1"/>
              <a:t>Listens</a:t>
            </a:r>
            <a:r>
              <a:rPr lang="fr-FR" dirty="0"/>
              <a:t> to </a:t>
            </a:r>
            <a:r>
              <a:rPr lang="fr-FR" b="1" dirty="0" err="1"/>
              <a:t>From_D</a:t>
            </a:r>
            <a:r>
              <a:rPr lang="fr-FR" dirty="0"/>
              <a:t> to </a:t>
            </a:r>
            <a:r>
              <a:rPr lang="fr-FR" dirty="0" err="1"/>
              <a:t>receive</a:t>
            </a:r>
            <a:r>
              <a:rPr lang="fr-FR" dirty="0"/>
              <a:t> the final message</a:t>
            </a:r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6248189" y="1197555"/>
            <a:ext cx="2404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 B, C &amp; D</a:t>
            </a:r>
            <a:endParaRPr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4"/>
          </p:nvPr>
        </p:nvSpPr>
        <p:spPr>
          <a:xfrm>
            <a:off x="379430" y="3331166"/>
            <a:ext cx="2404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</a:t>
            </a:r>
            <a:r>
              <a:rPr lang="en" dirty="0"/>
              <a:t> </a:t>
            </a:r>
            <a:endParaRPr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D9B2941B-652D-4489-97F5-195B0DA8A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0" y="3770123"/>
            <a:ext cx="5983937" cy="1193618"/>
          </a:xfrm>
          <a:prstGeom prst="rect">
            <a:avLst/>
          </a:prstGeom>
        </p:spPr>
      </p:pic>
      <p:sp>
        <p:nvSpPr>
          <p:cNvPr id="42" name="Titre 41">
            <a:extLst>
              <a:ext uri="{FF2B5EF4-FFF2-40B4-BE49-F238E27FC236}">
                <a16:creationId xmlns:a16="http://schemas.microsoft.com/office/drawing/2014/main" id="{293D042F-16C7-41EA-B475-E8022299F4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5667" y="1197555"/>
            <a:ext cx="2404500" cy="393600"/>
          </a:xfrm>
        </p:spPr>
        <p:txBody>
          <a:bodyPr/>
          <a:lstStyle/>
          <a:p>
            <a:r>
              <a:rPr lang="fr-FR" dirty="0"/>
              <a:t>Node A </a:t>
            </a:r>
          </a:p>
        </p:txBody>
      </p:sp>
      <p:sp>
        <p:nvSpPr>
          <p:cNvPr id="50" name="Google Shape;281;p34">
            <a:extLst>
              <a:ext uri="{FF2B5EF4-FFF2-40B4-BE49-F238E27FC236}">
                <a16:creationId xmlns:a16="http://schemas.microsoft.com/office/drawing/2014/main" id="{39A7ABB2-810F-41D8-871E-821C16F7924C}"/>
              </a:ext>
            </a:extLst>
          </p:cNvPr>
          <p:cNvSpPr txBox="1">
            <a:spLocks/>
          </p:cNvSpPr>
          <p:nvPr/>
        </p:nvSpPr>
        <p:spPr>
          <a:xfrm>
            <a:off x="2735000" y="1587252"/>
            <a:ext cx="2663927" cy="109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Loop </a:t>
            </a:r>
            <a:r>
              <a:rPr lang="en-US" dirty="0"/>
              <a:t>: Uses </a:t>
            </a:r>
            <a:r>
              <a:rPr lang="en-US" b="1" dirty="0" err="1"/>
              <a:t>rospy.Rate</a:t>
            </a:r>
            <a:r>
              <a:rPr lang="en-US" b="1" dirty="0"/>
              <a:t>(0.5)</a:t>
            </a:r>
            <a:r>
              <a:rPr lang="en-US" dirty="0"/>
              <a:t> to send message every 2 seconds</a:t>
            </a:r>
          </a:p>
          <a:p>
            <a:pPr marL="0" indent="0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Result </a:t>
            </a:r>
            <a:r>
              <a:rPr lang="en-US" dirty="0"/>
              <a:t>: Logs the original message and the modified one </a:t>
            </a:r>
            <a:endParaRPr lang="en-US" b="1" dirty="0"/>
          </a:p>
        </p:txBody>
      </p:sp>
      <p:sp>
        <p:nvSpPr>
          <p:cNvPr id="53" name="Google Shape;281;p34">
            <a:extLst>
              <a:ext uri="{FF2B5EF4-FFF2-40B4-BE49-F238E27FC236}">
                <a16:creationId xmlns:a16="http://schemas.microsoft.com/office/drawing/2014/main" id="{743DE66F-AB44-4754-8B4F-5B0F09EF586B}"/>
              </a:ext>
            </a:extLst>
          </p:cNvPr>
          <p:cNvSpPr txBox="1">
            <a:spLocks/>
          </p:cNvSpPr>
          <p:nvPr/>
        </p:nvSpPr>
        <p:spPr>
          <a:xfrm>
            <a:off x="5518930" y="1591593"/>
            <a:ext cx="3432331" cy="219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None/>
              <a:defRPr sz="1200" b="0" i="0" u="none" strike="noStrike" cap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 err="1"/>
              <a:t>Subscriber</a:t>
            </a:r>
            <a:r>
              <a:rPr lang="fr-FR" b="1" dirty="0"/>
              <a:t> </a:t>
            </a:r>
            <a:r>
              <a:rPr lang="fr-FR" dirty="0"/>
              <a:t>: </a:t>
            </a:r>
            <a:r>
              <a:rPr lang="fr-FR" dirty="0" err="1"/>
              <a:t>Receives</a:t>
            </a:r>
            <a:r>
              <a:rPr lang="fr-FR" dirty="0"/>
              <a:t> the message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node’s</a:t>
            </a:r>
            <a:r>
              <a:rPr lang="fr-FR" dirty="0"/>
              <a:t> topic (</a:t>
            </a:r>
            <a:r>
              <a:rPr lang="fr-FR" dirty="0" err="1"/>
              <a:t>e.g</a:t>
            </a:r>
            <a:r>
              <a:rPr lang="fr-FR" dirty="0"/>
              <a:t>, « </a:t>
            </a:r>
            <a:r>
              <a:rPr lang="fr-FR" b="1" dirty="0" err="1"/>
              <a:t>From_A</a:t>
            </a:r>
            <a:r>
              <a:rPr lang="fr-FR" b="1" dirty="0"/>
              <a:t> » </a:t>
            </a:r>
            <a:r>
              <a:rPr lang="fr-FR" dirty="0"/>
              <a:t>for </a:t>
            </a:r>
            <a:r>
              <a:rPr lang="fr-FR" b="1" dirty="0" err="1"/>
              <a:t>node_B</a:t>
            </a:r>
            <a:r>
              <a:rPr lang="fr-FR" dirty="0"/>
              <a:t>)</a:t>
            </a:r>
          </a:p>
          <a:p>
            <a:pPr marL="0" indent="0"/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Message Modification </a:t>
            </a:r>
            <a:r>
              <a:rPr lang="fr-FR" dirty="0"/>
              <a:t>: </a:t>
            </a:r>
            <a:r>
              <a:rPr lang="fr-FR" dirty="0" err="1"/>
              <a:t>Adds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, « </a:t>
            </a:r>
            <a:r>
              <a:rPr lang="fr-FR" b="1" dirty="0" err="1"/>
              <a:t>shall</a:t>
            </a:r>
            <a:r>
              <a:rPr lang="fr-FR" dirty="0"/>
              <a:t> » for </a:t>
            </a:r>
            <a:r>
              <a:rPr lang="fr-FR" b="1" dirty="0" err="1"/>
              <a:t>node_B</a:t>
            </a:r>
            <a:r>
              <a:rPr lang="fr-FR" dirty="0"/>
              <a:t>)</a:t>
            </a:r>
          </a:p>
          <a:p>
            <a:pPr marL="0" indent="0"/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Publisher</a:t>
            </a:r>
            <a:r>
              <a:rPr lang="fr-FR" dirty="0"/>
              <a:t> : </a:t>
            </a:r>
            <a:r>
              <a:rPr lang="fr-FR" dirty="0" err="1"/>
              <a:t>Sends</a:t>
            </a:r>
            <a:r>
              <a:rPr lang="fr-FR" dirty="0"/>
              <a:t> the </a:t>
            </a:r>
            <a:r>
              <a:rPr lang="fr-FR" dirty="0" err="1"/>
              <a:t>modified</a:t>
            </a:r>
            <a:r>
              <a:rPr lang="fr-FR" dirty="0"/>
              <a:t> message to the </a:t>
            </a:r>
            <a:r>
              <a:rPr lang="fr-FR" b="1" dirty="0" err="1"/>
              <a:t>next</a:t>
            </a:r>
            <a:r>
              <a:rPr lang="fr-FR" b="1" dirty="0"/>
              <a:t> topic </a:t>
            </a:r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, « </a:t>
            </a:r>
            <a:r>
              <a:rPr lang="fr-FR" b="1" dirty="0" err="1"/>
              <a:t>From_b</a:t>
            </a:r>
            <a:r>
              <a:rPr lang="fr-FR" dirty="0"/>
              <a:t> » for </a:t>
            </a:r>
            <a:r>
              <a:rPr lang="fr-FR" b="1" dirty="0" err="1"/>
              <a:t>node_B</a:t>
            </a:r>
            <a:r>
              <a:rPr lang="fr-FR" dirty="0"/>
              <a:t>)</a:t>
            </a:r>
            <a:endParaRPr lang="fr-F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56" name="Google Shape;426;p43">
            <a:extLst>
              <a:ext uri="{FF2B5EF4-FFF2-40B4-BE49-F238E27FC236}">
                <a16:creationId xmlns:a16="http://schemas.microsoft.com/office/drawing/2014/main" id="{88B73B9D-6F34-4A73-8321-2A5C57CF282D}"/>
              </a:ext>
            </a:extLst>
          </p:cNvPr>
          <p:cNvCxnSpPr>
            <a:cxnSpLocks/>
          </p:cNvCxnSpPr>
          <p:nvPr/>
        </p:nvCxnSpPr>
        <p:spPr>
          <a:xfrm>
            <a:off x="5398927" y="1506935"/>
            <a:ext cx="0" cy="2129629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rporate Strategy Consulting by Slidesgo">
  <a:themeElements>
    <a:clrScheme name="Simple Light">
      <a:dk1>
        <a:srgbClr val="262C3B"/>
      </a:dk1>
      <a:lt1>
        <a:srgbClr val="FFFFFF"/>
      </a:lt1>
      <a:dk2>
        <a:srgbClr val="33CFF8"/>
      </a:dk2>
      <a:lt2>
        <a:srgbClr val="1DA2DB"/>
      </a:lt2>
      <a:accent1>
        <a:srgbClr val="02459D"/>
      </a:accent1>
      <a:accent2>
        <a:srgbClr val="01203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F14C8348DE124583A22A66E1986528" ma:contentTypeVersion="4" ma:contentTypeDescription="Create a new document." ma:contentTypeScope="" ma:versionID="1909a08c02618ff34f341efee849ea12">
  <xsd:schema xmlns:xsd="http://www.w3.org/2001/XMLSchema" xmlns:xs="http://www.w3.org/2001/XMLSchema" xmlns:p="http://schemas.microsoft.com/office/2006/metadata/properties" xmlns:ns2="4bb3c160-f3d5-4a51-a928-b6df9c6f5331" targetNamespace="http://schemas.microsoft.com/office/2006/metadata/properties" ma:root="true" ma:fieldsID="394935f9ed2ed31f8da7320e97a11daa" ns2:_="">
    <xsd:import namespace="4bb3c160-f3d5-4a51-a928-b6df9c6f53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3c160-f3d5-4a51-a928-b6df9c6f53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A291DF-4DA9-4DB6-851E-E40E6AE76B9E}">
  <ds:schemaRefs>
    <ds:schemaRef ds:uri="4bb3c160-f3d5-4a51-a928-b6df9c6f53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6369E6-CAB9-417A-9635-4FD144052E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CCE904-7D83-40D5-B3CB-F29E1754E60B}">
  <ds:schemaRefs>
    <ds:schemaRef ds:uri="4bb3c160-f3d5-4a51-a928-b6df9c6f533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210</Words>
  <Application>Microsoft Office PowerPoint</Application>
  <PresentationFormat>Affichage à l'écran (16:9)</PresentationFormat>
  <Paragraphs>37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Open Sans</vt:lpstr>
      <vt:lpstr>Montserrat</vt:lpstr>
      <vt:lpstr>Figtree</vt:lpstr>
      <vt:lpstr>Roboto Condensed Light</vt:lpstr>
      <vt:lpstr>Calibri</vt:lpstr>
      <vt:lpstr>Onest</vt:lpstr>
      <vt:lpstr>Arial</vt:lpstr>
      <vt:lpstr>Corporate Strategy Consulting by Slidesgo</vt:lpstr>
      <vt:lpstr>The telephone game</vt:lpstr>
      <vt:lpstr>Result &amp; node creation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transformation RH et organisationnelle</dc:title>
  <dc:creator>kylian varganyi</dc:creator>
  <cp:lastModifiedBy>Kylian VARGANYI</cp:lastModifiedBy>
  <cp:revision>8</cp:revision>
  <dcterms:modified xsi:type="dcterms:W3CDTF">2024-09-29T21:24:19Z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0x010100B5F14C8348DE124583A22A66E1986528</vt:lpwstr>
  </property>
</Properties>
</file>