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2" r:id="rId6"/>
    <p:sldId id="268" r:id="rId7"/>
    <p:sldId id="271" r:id="rId8"/>
    <p:sldId id="273" r:id="rId9"/>
    <p:sldId id="269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4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148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9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80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5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8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6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4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6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114A-6EC2-47EA-BA7A-CAAFC26C2DB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93ADC8-0DB1-4F4C-9E0A-8462408A6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89213" y="1191826"/>
            <a:ext cx="8915399" cy="2262781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毕业设计开题答辩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89212" y="3694302"/>
            <a:ext cx="8915399" cy="209689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选题：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基于深度学习的股市时间序列分析研究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姓名：赵乙麒 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学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2015060103015</a:t>
            </a:r>
          </a:p>
          <a:p>
            <a:r>
              <a:rPr lang="zh-CN" altLang="en-US" sz="2800">
                <a:latin typeface="幼圆" panose="02010509060101010101" pitchFamily="49" charset="-122"/>
                <a:cs typeface="Times New Roman" panose="02020603050405020304" pitchFamily="18" charset="0"/>
              </a:rPr>
              <a:t>指导老师：唐泳老师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时间计划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3061"/>
              </p:ext>
            </p:extLst>
          </p:nvPr>
        </p:nvGraphicFramePr>
        <p:xfrm>
          <a:off x="6188382" y="624110"/>
          <a:ext cx="3483486" cy="5800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482">
                  <a:extLst>
                    <a:ext uri="{9D8B030D-6E8A-4147-A177-3AD203B41FA5}">
                      <a16:colId xmlns:a16="http://schemas.microsoft.com/office/drawing/2014/main" val="3512502363"/>
                    </a:ext>
                  </a:extLst>
                </a:gridCol>
                <a:gridCol w="2233004">
                  <a:extLst>
                    <a:ext uri="{9D8B030D-6E8A-4147-A177-3AD203B41FA5}">
                      <a16:colId xmlns:a16="http://schemas.microsoft.com/office/drawing/2014/main" val="895880954"/>
                    </a:ext>
                  </a:extLst>
                </a:gridCol>
              </a:tblGrid>
              <a:tr h="35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周</a:t>
                      </a:r>
                      <a:r>
                        <a:rPr lang="en-US" sz="1100" kern="0" dirty="0">
                          <a:effectLst/>
                        </a:rPr>
                        <a:t>    </a:t>
                      </a:r>
                      <a:r>
                        <a:rPr lang="zh-CN" sz="1100" kern="0" dirty="0">
                          <a:effectLst/>
                        </a:rPr>
                        <a:t>次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主要工作</a:t>
                      </a:r>
                      <a:r>
                        <a:rPr lang="zh-CN" sz="1100" kern="0" dirty="0" smtClean="0">
                          <a:effectLst/>
                        </a:rPr>
                        <a:t>计划</a:t>
                      </a:r>
                      <a:endParaRPr lang="zh-CN" sz="1000" kern="100" dirty="0">
                        <a:effectLst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2201871977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七</a:t>
                      </a:r>
                      <a:r>
                        <a:rPr lang="zh-CN" sz="1100" kern="0" dirty="0" smtClean="0">
                          <a:effectLst/>
                        </a:rPr>
                        <a:t>学期</a:t>
                      </a:r>
                      <a:r>
                        <a:rPr lang="en-US" altLang="zh-CN" sz="1100" kern="0" dirty="0" smtClean="0">
                          <a:effectLst/>
                        </a:rPr>
                        <a:t>08</a:t>
                      </a:r>
                      <a:r>
                        <a:rPr lang="en-US" sz="1100" kern="0" dirty="0" smtClean="0">
                          <a:effectLst/>
                        </a:rPr>
                        <a:t>—10</a:t>
                      </a:r>
                      <a:r>
                        <a:rPr lang="zh-CN" sz="1100" kern="0" dirty="0" smtClean="0">
                          <a:effectLst/>
                        </a:rPr>
                        <a:t>周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1917594380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七</a:t>
                      </a:r>
                      <a:r>
                        <a:rPr lang="zh-CN" sz="1100" kern="0" dirty="0" smtClean="0">
                          <a:effectLst/>
                        </a:rPr>
                        <a:t>学期</a:t>
                      </a:r>
                      <a:r>
                        <a:rPr lang="en-US" sz="1100" kern="0" dirty="0" smtClean="0">
                          <a:effectLst/>
                        </a:rPr>
                        <a:t>11</a:t>
                      </a:r>
                      <a:r>
                        <a:rPr lang="en-US" altLang="zh-CN" sz="1100" kern="0" dirty="0" smtClean="0">
                          <a:effectLst/>
                        </a:rPr>
                        <a:t>—</a:t>
                      </a:r>
                      <a:r>
                        <a:rPr lang="en-US" sz="1100" kern="0" dirty="0" smtClean="0">
                          <a:effectLst/>
                        </a:rPr>
                        <a:t>12</a:t>
                      </a:r>
                      <a:r>
                        <a:rPr lang="zh-CN" sz="1100" kern="0" dirty="0" smtClean="0">
                          <a:effectLst/>
                        </a:rPr>
                        <a:t>周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3743789472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七学期</a:t>
                      </a:r>
                      <a:r>
                        <a:rPr lang="en-US" sz="1100" kern="0" dirty="0">
                          <a:effectLst/>
                        </a:rPr>
                        <a:t>13—14</a:t>
                      </a:r>
                      <a:r>
                        <a:rPr lang="zh-CN" sz="1100" kern="0" dirty="0">
                          <a:effectLst/>
                        </a:rPr>
                        <a:t>周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1706565959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七学期</a:t>
                      </a:r>
                      <a:r>
                        <a:rPr lang="en-US" sz="1100" kern="0" dirty="0" smtClean="0">
                          <a:effectLst/>
                        </a:rPr>
                        <a:t>15—16</a:t>
                      </a:r>
                      <a:r>
                        <a:rPr lang="zh-CN" sz="1100" kern="0" dirty="0" smtClean="0">
                          <a:effectLst/>
                        </a:rPr>
                        <a:t>周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相关基础知识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学习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4239869190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七学期</a:t>
                      </a:r>
                      <a:r>
                        <a:rPr lang="en-US" sz="1100" kern="0">
                          <a:effectLst/>
                        </a:rPr>
                        <a:t>17—18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相关基础知识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学习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2249015787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七学期</a:t>
                      </a:r>
                      <a:r>
                        <a:rPr lang="en-US" sz="1100" kern="0">
                          <a:effectLst/>
                        </a:rPr>
                        <a:t>19—20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464456598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1—2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理解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2381005904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3—4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理解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3239138536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5—6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1557282876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八学期</a:t>
                      </a:r>
                      <a:r>
                        <a:rPr lang="en-US" sz="1100" kern="0" dirty="0">
                          <a:effectLst/>
                        </a:rPr>
                        <a:t>7—8</a:t>
                      </a:r>
                      <a:r>
                        <a:rPr lang="zh-CN" sz="1100" kern="0" dirty="0">
                          <a:effectLst/>
                        </a:rPr>
                        <a:t>周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3235691257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9—10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57175149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11—12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论文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撰写</a:t>
                      </a:r>
                      <a:endParaRPr lang="zh-CN" altLang="zh-CN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3586438928"/>
                  </a:ext>
                </a:extLst>
              </a:tr>
              <a:tr h="418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八学期</a:t>
                      </a:r>
                      <a:r>
                        <a:rPr lang="en-US" sz="1100" kern="0">
                          <a:effectLst/>
                        </a:rPr>
                        <a:t>13—14</a:t>
                      </a:r>
                      <a:r>
                        <a:rPr lang="zh-CN" sz="1100" kern="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论文</a:t>
                      </a:r>
                      <a:r>
                        <a:rPr lang="zh-CN" altLang="en-US" sz="1600" kern="0" dirty="0" smtClean="0">
                          <a:effectLst/>
                          <a:latin typeface="+mn-ea"/>
                          <a:ea typeface="+mn-ea"/>
                        </a:rPr>
                        <a:t>撰写</a:t>
                      </a:r>
                      <a:endParaRPr lang="zh-CN" altLang="zh-CN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28" marR="66528" marT="0" marB="0" anchor="ctr"/>
                </a:tc>
                <a:extLst>
                  <a:ext uri="{0D108BD9-81ED-4DB2-BD59-A6C34878D82A}">
                    <a16:rowId xmlns:a16="http://schemas.microsoft.com/office/drawing/2014/main" val="328264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4270" y="2462541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谢谢！！</a:t>
            </a:r>
            <a:endParaRPr lang="zh-CN" alt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2566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研究</a:t>
            </a:r>
            <a:r>
              <a:rPr lang="zh-CN" altLang="en-US" sz="2800" dirty="0" smtClean="0"/>
              <a:t>现状</a:t>
            </a:r>
            <a:endParaRPr lang="en-US" altLang="zh-CN" sz="2800" dirty="0" smtClean="0"/>
          </a:p>
          <a:p>
            <a:r>
              <a:rPr lang="zh-CN" altLang="en-US" sz="2800" dirty="0" smtClean="0"/>
              <a:t>研究</a:t>
            </a:r>
            <a:r>
              <a:rPr lang="zh-CN" altLang="en-US" sz="2800" dirty="0" smtClean="0"/>
              <a:t>内容</a:t>
            </a:r>
            <a:endParaRPr lang="en-US" altLang="zh-CN" sz="2800" dirty="0" smtClean="0"/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路线</a:t>
            </a:r>
            <a:endParaRPr lang="en-US" altLang="zh-CN" sz="2800" dirty="0" smtClean="0"/>
          </a:p>
          <a:p>
            <a:r>
              <a:rPr lang="zh-CN" altLang="en-US" sz="2800" dirty="0" smtClean="0"/>
              <a:t>主要方法</a:t>
            </a:r>
            <a:endParaRPr lang="en-US" altLang="zh-CN" sz="2800" dirty="0" smtClean="0"/>
          </a:p>
          <a:p>
            <a:r>
              <a:rPr lang="zh-CN" altLang="en-US" sz="2800" dirty="0" smtClean="0"/>
              <a:t>数据来源</a:t>
            </a:r>
            <a:endParaRPr lang="en-US" altLang="zh-CN" sz="2800" dirty="0" smtClean="0"/>
          </a:p>
          <a:p>
            <a:r>
              <a:rPr lang="zh-CN" altLang="en-US" sz="2800" dirty="0" smtClean="0"/>
              <a:t>检测</a:t>
            </a:r>
            <a:r>
              <a:rPr lang="zh-CN" altLang="en-US" sz="2800" dirty="0" smtClean="0"/>
              <a:t>算法准确性的</a:t>
            </a:r>
            <a:r>
              <a:rPr lang="zh-CN" altLang="en-US" sz="2800" dirty="0" smtClean="0"/>
              <a:t>指标</a:t>
            </a:r>
            <a:endParaRPr lang="en-US" altLang="zh-CN" sz="2800" dirty="0" smtClean="0"/>
          </a:p>
          <a:p>
            <a:r>
              <a:rPr lang="zh-CN" altLang="en-US" sz="2800" dirty="0" smtClean="0"/>
              <a:t>时间计划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1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2592279" y="2582096"/>
            <a:ext cx="2175029" cy="217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金融市场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56881" y="2582096"/>
            <a:ext cx="2175029" cy="217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深度学习</a:t>
            </a:r>
            <a:endParaRPr lang="zh-CN" altLang="en-US" dirty="0"/>
          </a:p>
        </p:txBody>
      </p:sp>
      <p:sp>
        <p:nvSpPr>
          <p:cNvPr id="8" name="十字形 7"/>
          <p:cNvSpPr/>
          <p:nvPr/>
        </p:nvSpPr>
        <p:spPr>
          <a:xfrm>
            <a:off x="5500728" y="3204839"/>
            <a:ext cx="798991" cy="79899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研究路线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200" dirty="0"/>
              <a:t>分析股票市场的不同数据的特点，影响因素等。</a:t>
            </a:r>
          </a:p>
          <a:p>
            <a:pPr>
              <a:lnSpc>
                <a:spcPct val="200000"/>
              </a:lnSpc>
            </a:pPr>
            <a:r>
              <a:rPr lang="zh-CN" altLang="zh-CN" sz="2200" dirty="0" smtClean="0"/>
              <a:t>针对</a:t>
            </a:r>
            <a:r>
              <a:rPr lang="zh-CN" altLang="zh-CN" sz="2200" dirty="0"/>
              <a:t>股票市场的不同数据建模。</a:t>
            </a:r>
          </a:p>
          <a:p>
            <a:pPr>
              <a:lnSpc>
                <a:spcPct val="200000"/>
              </a:lnSpc>
            </a:pPr>
            <a:r>
              <a:rPr lang="zh-CN" altLang="zh-CN" sz="2200" dirty="0" smtClean="0"/>
              <a:t>实现</a:t>
            </a:r>
            <a:r>
              <a:rPr lang="zh-CN" altLang="zh-CN" sz="2200" dirty="0"/>
              <a:t>不同算法（神经网络）的代码编写。</a:t>
            </a:r>
          </a:p>
          <a:p>
            <a:pPr>
              <a:lnSpc>
                <a:spcPct val="200000"/>
              </a:lnSpc>
            </a:pPr>
            <a:r>
              <a:rPr lang="zh-CN" altLang="zh-CN" sz="2200" dirty="0" smtClean="0"/>
              <a:t>找到</a:t>
            </a:r>
            <a:r>
              <a:rPr lang="zh-CN" altLang="zh-CN" sz="2200" dirty="0"/>
              <a:t>相关数据，形成训练集。</a:t>
            </a:r>
          </a:p>
          <a:p>
            <a:pPr>
              <a:lnSpc>
                <a:spcPct val="200000"/>
              </a:lnSpc>
            </a:pPr>
            <a:r>
              <a:rPr lang="zh-CN" altLang="zh-CN" sz="2200" dirty="0" smtClean="0"/>
              <a:t>使用</a:t>
            </a:r>
            <a:r>
              <a:rPr lang="zh-CN" altLang="zh-CN" sz="2200" dirty="0"/>
              <a:t>不同算法对这些数据进行预测。</a:t>
            </a:r>
          </a:p>
        </p:txBody>
      </p:sp>
    </p:spTree>
    <p:extLst>
      <p:ext uri="{BB962C8B-B14F-4D97-AF65-F5344CB8AC3E}">
        <p14:creationId xmlns:p14="http://schemas.microsoft.com/office/powerpoint/2010/main" val="41814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深度学习相关的内容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深度学习对时间序列研究相关的算法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股票市场预测相关理论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使用深度学习相关算法来研究股市时间序列</a:t>
            </a:r>
          </a:p>
        </p:txBody>
      </p:sp>
    </p:spTree>
    <p:extLst>
      <p:ext uri="{BB962C8B-B14F-4D97-AF65-F5344CB8AC3E}">
        <p14:creationId xmlns:p14="http://schemas.microsoft.com/office/powerpoint/2010/main" val="4204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905000"/>
            <a:ext cx="10058400" cy="40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166064" cy="4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1017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dirty="0" smtClean="0"/>
              <a:t>RESSET</a:t>
            </a:r>
            <a:r>
              <a:rPr lang="zh-CN" altLang="en-US" sz="2800" dirty="0" smtClean="0"/>
              <a:t>数据中心（校内网可使用）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11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检测算法准确性的指标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2925" y="1503946"/>
            <a:ext cx="8915400" cy="472038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归一化</a:t>
            </a:r>
            <a:r>
              <a:rPr lang="zh-CN" altLang="en-US" sz="2800" dirty="0" smtClean="0"/>
              <a:t>均方误差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均方根误差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平均</a:t>
            </a:r>
            <a:r>
              <a:rPr lang="zh-CN" altLang="en-US" sz="2800" dirty="0" smtClean="0"/>
              <a:t>绝对误差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smtClean="0"/>
              <a:t>数据</a:t>
            </a:r>
            <a:r>
              <a:rPr lang="zh-CN" altLang="en-US" sz="2800" dirty="0"/>
              <a:t>准确性</a:t>
            </a:r>
          </a:p>
        </p:txBody>
      </p:sp>
    </p:spTree>
    <p:extLst>
      <p:ext uri="{BB962C8B-B14F-4D97-AF65-F5344CB8AC3E}">
        <p14:creationId xmlns:p14="http://schemas.microsoft.com/office/powerpoint/2010/main" val="96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236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仿宋</vt:lpstr>
      <vt:lpstr>华文行楷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毕业设计开题答辩</vt:lpstr>
      <vt:lpstr>目录</vt:lpstr>
      <vt:lpstr>研究现状</vt:lpstr>
      <vt:lpstr>研究路线</vt:lpstr>
      <vt:lpstr>研究内容</vt:lpstr>
      <vt:lpstr>主要方法</vt:lpstr>
      <vt:lpstr>主要方法</vt:lpstr>
      <vt:lpstr>数据来源</vt:lpstr>
      <vt:lpstr>检测算法准确性的指标</vt:lpstr>
      <vt:lpstr>时间计划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基于深度学习的股市时间序列分析研究</dc:title>
  <dc:creator>赵 乙麒</dc:creator>
  <cp:lastModifiedBy>赵 乙麒</cp:lastModifiedBy>
  <cp:revision>51</cp:revision>
  <dcterms:created xsi:type="dcterms:W3CDTF">2019-01-08T08:26:05Z</dcterms:created>
  <dcterms:modified xsi:type="dcterms:W3CDTF">2019-01-09T01:51:16Z</dcterms:modified>
</cp:coreProperties>
</file>