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83" autoAdjust="0"/>
    <p:restoredTop sz="73128" autoAdjust="0"/>
  </p:normalViewPr>
  <p:slideViewPr>
    <p:cSldViewPr snapToGrid="0">
      <p:cViewPr varScale="1">
        <p:scale>
          <a:sx n="89" d="100"/>
          <a:sy n="89" d="100"/>
        </p:scale>
        <p:origin x="774"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A933B-1DCD-48F6-9BD0-AAFCD43AEB8A}" type="datetimeFigureOut">
              <a:rPr lang="en-GB" smtClean="0"/>
              <a:t>12/05/2017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BE09A-9842-40B2-AB62-165F1C1D3E07}" type="slidenum">
              <a:rPr lang="en-GB" smtClean="0"/>
              <a:t>‹#›</a:t>
            </a:fld>
            <a:endParaRPr lang="en-GB"/>
          </a:p>
        </p:txBody>
      </p:sp>
    </p:spTree>
    <p:extLst>
      <p:ext uri="{BB962C8B-B14F-4D97-AF65-F5344CB8AC3E}">
        <p14:creationId xmlns:p14="http://schemas.microsoft.com/office/powerpoint/2010/main" val="391786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1</a:t>
            </a:fld>
            <a:endParaRPr lang="en-GB"/>
          </a:p>
        </p:txBody>
      </p:sp>
    </p:spTree>
    <p:extLst>
      <p:ext uri="{BB962C8B-B14F-4D97-AF65-F5344CB8AC3E}">
        <p14:creationId xmlns:p14="http://schemas.microsoft.com/office/powerpoint/2010/main" val="2282519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Worst</a:t>
            </a:r>
            <a:r>
              <a:rPr lang="en-GB" baseline="0" dirty="0" smtClean="0"/>
              <a:t> Negative Slack is close</a:t>
            </a:r>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13</a:t>
            </a:fld>
            <a:endParaRPr lang="en-GB"/>
          </a:p>
        </p:txBody>
      </p:sp>
    </p:spTree>
    <p:extLst>
      <p:ext uri="{BB962C8B-B14F-4D97-AF65-F5344CB8AC3E}">
        <p14:creationId xmlns:p14="http://schemas.microsoft.com/office/powerpoint/2010/main" val="2557685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Low relative utilisation to these.</a:t>
            </a:r>
            <a:r>
              <a:rPr lang="en-GB" baseline="0" dirty="0" smtClean="0"/>
              <a:t>  Less features, but that’s ok</a:t>
            </a:r>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14</a:t>
            </a:fld>
            <a:endParaRPr lang="en-GB"/>
          </a:p>
        </p:txBody>
      </p:sp>
    </p:spTree>
    <p:extLst>
      <p:ext uri="{BB962C8B-B14F-4D97-AF65-F5344CB8AC3E}">
        <p14:creationId xmlns:p14="http://schemas.microsoft.com/office/powerpoint/2010/main" val="1026514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Automating</a:t>
            </a:r>
            <a:r>
              <a:rPr lang="en-GB" baseline="0" dirty="0" smtClean="0"/>
              <a:t> test benches</a:t>
            </a:r>
          </a:p>
          <a:p>
            <a:r>
              <a:rPr lang="en-GB" baseline="0" dirty="0" smtClean="0"/>
              <a:t>Loopback mode</a:t>
            </a:r>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15</a:t>
            </a:fld>
            <a:endParaRPr lang="en-GB"/>
          </a:p>
        </p:txBody>
      </p:sp>
    </p:spTree>
    <p:extLst>
      <p:ext uri="{BB962C8B-B14F-4D97-AF65-F5344CB8AC3E}">
        <p14:creationId xmlns:p14="http://schemas.microsoft.com/office/powerpoint/2010/main" val="480691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8 week cycle</a:t>
            </a:r>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17</a:t>
            </a:fld>
            <a:endParaRPr lang="en-GB"/>
          </a:p>
        </p:txBody>
      </p:sp>
    </p:spTree>
    <p:extLst>
      <p:ext uri="{BB962C8B-B14F-4D97-AF65-F5344CB8AC3E}">
        <p14:creationId xmlns:p14="http://schemas.microsoft.com/office/powerpoint/2010/main" val="1095146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Etherne</a:t>
            </a:r>
            <a:r>
              <a:rPr lang="en-GB" baseline="0" dirty="0" smtClean="0"/>
              <a:t>t is ubiquitous in the telecoms world.  It’s in your home networks, business networks, even in your car.  It’s one of the most widely adopted technologies ever and is rapidly progressing.</a:t>
            </a:r>
          </a:p>
          <a:p>
            <a:r>
              <a:rPr lang="en-GB" baseline="0" dirty="0" smtClean="0"/>
              <a:t>1973 is where it all started.  Bob Metcalfe of Xerox PARC was inspired by the earlier ALOHA network and came up with Ethernet.  </a:t>
            </a:r>
          </a:p>
          <a:p>
            <a:endParaRPr lang="en-GB" baseline="0" dirty="0" smtClean="0"/>
          </a:p>
          <a:p>
            <a:r>
              <a:rPr lang="en-GB" sz="1200" kern="1200" dirty="0" smtClean="0">
                <a:solidFill>
                  <a:schemeClr val="tx1"/>
                </a:solidFill>
                <a:effectLst/>
                <a:latin typeface="+mn-lt"/>
                <a:ea typeface="+mn-ea"/>
                <a:cs typeface="+mn-cs"/>
              </a:rPr>
              <a:t>Aloha used a simple setup where any radio could transmit at any time, and an acknowledgement was sent on reception of a message.  If the transmitting station did not receive an acknowledgement, it was assumed that multiple stations had attempted transmission and a collision had occurred.  Upon detection of a collision, transmitting stations backed off for a random amount of time before retrying.  With increased traffic came an increased number of collisions, resulting in a maximum channel utilisation of around 18%.</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Ethernet improved upon Aloha by having each station listen to the channel before trying to transmit, this massively reduced the number of collisions and made it easier for multiple stations to share a channel, this formed the Carrier Sense Multiple Access (CSMA) protocol, which was further improved by adding Collision Detection (CD), as in Aloha albeit implemented differently.  You will often see this mentioned as CSMA/CD.  The backoff algorithm was also improved upon, putting Ethernet well ahead of any networking technology of the time.</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Metcalfe saw the importance of interconnectivity of devices and was a forward-thinking individual.  He convinced Xerox to release Ethernet to the world as an open standard, allowing anyone to copy and use it, and formed a consortium of vendors to manage the standard, eventually being adopted by the IEEE and recognised as an ISO standard.</a:t>
            </a:r>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2</a:t>
            </a:fld>
            <a:endParaRPr lang="en-GB"/>
          </a:p>
        </p:txBody>
      </p:sp>
    </p:spTree>
    <p:extLst>
      <p:ext uri="{BB962C8B-B14F-4D97-AF65-F5344CB8AC3E}">
        <p14:creationId xmlns:p14="http://schemas.microsoft.com/office/powerpoint/2010/main" val="254410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 terms of the physical technology, Ethernet was originally run over coaxial cabling, with a bus topology.  Stations connected to the network via taps into the coax and shared the medium.  This came with issues: if the backbone of the network was damaged, connectivity was lost and finding the fault was difficult.  With the advent of twisted pair, it became possible for the network topology to change from bus to star, making for a much less painful installation process.  Most Ethernet installations today still use the twisted pair technology and advancements have been made in using fibre optics to carry Ethernet as well.</a:t>
            </a:r>
            <a:r>
              <a:rPr lang="en-GB" sz="1200" kern="1200" baseline="0" dirty="0" smtClean="0">
                <a:solidFill>
                  <a:schemeClr val="tx1"/>
                </a:solidFill>
                <a:effectLst/>
                <a:latin typeface="+mn-lt"/>
                <a:ea typeface="+mn-ea"/>
                <a:cs typeface="+mn-cs"/>
              </a:rPr>
              <a:t>  Using this diagram, I’ll show you how Ethernet worked originally, and still does for half duplex modes.</a:t>
            </a:r>
          </a:p>
          <a:p>
            <a:r>
              <a:rPr lang="en-GB" sz="1200" kern="1200" baseline="0" dirty="0" smtClean="0">
                <a:solidFill>
                  <a:schemeClr val="tx1"/>
                </a:solidFill>
                <a:effectLst/>
                <a:latin typeface="+mn-lt"/>
                <a:ea typeface="+mn-ea"/>
                <a:cs typeface="+mn-cs"/>
              </a:rPr>
              <a:t>-  Station A senses a free medium and starts transmitting.</a:t>
            </a:r>
          </a:p>
          <a:p>
            <a:r>
              <a:rPr lang="en-GB" sz="1200" kern="1200" baseline="0" dirty="0" smtClean="0">
                <a:solidFill>
                  <a:schemeClr val="tx1"/>
                </a:solidFill>
                <a:effectLst/>
                <a:latin typeface="+mn-lt"/>
                <a:ea typeface="+mn-ea"/>
                <a:cs typeface="+mn-cs"/>
              </a:rPr>
              <a:t>-  Station C senses a free medium and transmits as well because the signal from A hasn’t reached it yet.</a:t>
            </a:r>
          </a:p>
          <a:p>
            <a:pPr marL="0" indent="0">
              <a:buFontTx/>
              <a:buNone/>
            </a:pPr>
            <a:r>
              <a:rPr lang="en-GB" sz="1200" kern="1200" baseline="0" dirty="0" smtClean="0">
                <a:solidFill>
                  <a:schemeClr val="tx1"/>
                </a:solidFill>
                <a:effectLst/>
                <a:latin typeface="+mn-lt"/>
                <a:ea typeface="+mn-ea"/>
                <a:cs typeface="+mn-cs"/>
              </a:rPr>
              <a:t>- The packets collide</a:t>
            </a:r>
          </a:p>
          <a:p>
            <a:pPr marL="0" indent="0">
              <a:buFontTx/>
              <a:buNone/>
            </a:pPr>
            <a:r>
              <a:rPr lang="en-GB" sz="1200" kern="1200" baseline="0" dirty="0" smtClean="0">
                <a:solidFill>
                  <a:schemeClr val="tx1"/>
                </a:solidFill>
                <a:effectLst/>
                <a:latin typeface="+mn-lt"/>
                <a:ea typeface="+mn-ea"/>
                <a:cs typeface="+mn-cs"/>
              </a:rPr>
              <a:t>- The stations detect the collision.</a:t>
            </a:r>
          </a:p>
        </p:txBody>
      </p:sp>
      <p:sp>
        <p:nvSpPr>
          <p:cNvPr id="4" name="Slide Number Placeholder 3"/>
          <p:cNvSpPr>
            <a:spLocks noGrp="1"/>
          </p:cNvSpPr>
          <p:nvPr>
            <p:ph type="sldNum" sz="quarter" idx="10"/>
          </p:nvPr>
        </p:nvSpPr>
        <p:spPr/>
        <p:txBody>
          <a:bodyPr/>
          <a:lstStyle/>
          <a:p>
            <a:fld id="{081BE09A-9842-40B2-AB62-165F1C1D3E07}" type="slidenum">
              <a:rPr lang="en-GB" smtClean="0"/>
              <a:t>3</a:t>
            </a:fld>
            <a:endParaRPr lang="en-GB"/>
          </a:p>
        </p:txBody>
      </p:sp>
    </p:spTree>
    <p:extLst>
      <p:ext uri="{BB962C8B-B14F-4D97-AF65-F5344CB8AC3E}">
        <p14:creationId xmlns:p14="http://schemas.microsoft.com/office/powerpoint/2010/main" val="873187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In order to perform the CSMA/CD operations and send a packet, the concept of the Media Access Controller (MAC) sublayer was created.  The job of the MAC is to listen to the media, acquire the media, transmit or receive Ethernet packets, and detect errors, along with a few other functions, such as recording the number of packets it has received.  The MAC as it sits relevant to the OSI mode is shown here.  -&gt; Expand</a:t>
            </a:r>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4</a:t>
            </a:fld>
            <a:endParaRPr lang="en-GB"/>
          </a:p>
        </p:txBody>
      </p:sp>
    </p:spTree>
    <p:extLst>
      <p:ext uri="{BB962C8B-B14F-4D97-AF65-F5344CB8AC3E}">
        <p14:creationId xmlns:p14="http://schemas.microsoft.com/office/powerpoint/2010/main" val="3063381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Overall diagram</a:t>
            </a:r>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6</a:t>
            </a:fld>
            <a:endParaRPr lang="en-GB"/>
          </a:p>
        </p:txBody>
      </p:sp>
    </p:spTree>
    <p:extLst>
      <p:ext uri="{BB962C8B-B14F-4D97-AF65-F5344CB8AC3E}">
        <p14:creationId xmlns:p14="http://schemas.microsoft.com/office/powerpoint/2010/main" val="2334790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Rx Left</a:t>
            </a:r>
          </a:p>
          <a:p>
            <a:r>
              <a:rPr lang="en-GB" dirty="0" err="1" smtClean="0"/>
              <a:t>Tx</a:t>
            </a:r>
            <a:r>
              <a:rPr lang="en-GB" baseline="0" dirty="0" smtClean="0"/>
              <a:t> Right</a:t>
            </a:r>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7</a:t>
            </a:fld>
            <a:endParaRPr lang="en-GB"/>
          </a:p>
        </p:txBody>
      </p:sp>
    </p:spTree>
    <p:extLst>
      <p:ext uri="{BB962C8B-B14F-4D97-AF65-F5344CB8AC3E}">
        <p14:creationId xmlns:p14="http://schemas.microsoft.com/office/powerpoint/2010/main" val="169438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8</a:t>
            </a:fld>
            <a:endParaRPr lang="en-GB"/>
          </a:p>
        </p:txBody>
      </p:sp>
    </p:spTree>
    <p:extLst>
      <p:ext uri="{BB962C8B-B14F-4D97-AF65-F5344CB8AC3E}">
        <p14:creationId xmlns:p14="http://schemas.microsoft.com/office/powerpoint/2010/main" val="2787528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Multiple MIIs implemented, RGMII in use</a:t>
            </a:r>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11</a:t>
            </a:fld>
            <a:endParaRPr lang="en-GB"/>
          </a:p>
        </p:txBody>
      </p:sp>
    </p:spTree>
    <p:extLst>
      <p:ext uri="{BB962C8B-B14F-4D97-AF65-F5344CB8AC3E}">
        <p14:creationId xmlns:p14="http://schemas.microsoft.com/office/powerpoint/2010/main" val="3280072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1BE09A-9842-40B2-AB62-165F1C1D3E07}" type="slidenum">
              <a:rPr lang="en-GB" smtClean="0"/>
              <a:t>12</a:t>
            </a:fld>
            <a:endParaRPr lang="en-GB"/>
          </a:p>
        </p:txBody>
      </p:sp>
    </p:spTree>
    <p:extLst>
      <p:ext uri="{BB962C8B-B14F-4D97-AF65-F5344CB8AC3E}">
        <p14:creationId xmlns:p14="http://schemas.microsoft.com/office/powerpoint/2010/main" val="214380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27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12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5865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17621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424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664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5426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4825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523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169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09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0434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487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122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18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5475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5/12/2017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908783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1.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Verilog Open Source Ethernet MAC</a:t>
            </a:r>
            <a:endParaRPr lang="en-GB" dirty="0"/>
          </a:p>
        </p:txBody>
      </p:sp>
      <p:sp>
        <p:nvSpPr>
          <p:cNvPr id="3" name="Subtitle 2"/>
          <p:cNvSpPr>
            <a:spLocks noGrp="1"/>
          </p:cNvSpPr>
          <p:nvPr>
            <p:ph type="subTitle" idx="1"/>
          </p:nvPr>
        </p:nvSpPr>
        <p:spPr/>
        <p:txBody>
          <a:bodyPr/>
          <a:lstStyle/>
          <a:p>
            <a:r>
              <a:rPr lang="en-GB" dirty="0" smtClean="0"/>
              <a:t>Jake Mercer</a:t>
            </a:r>
            <a:endParaRPr lang="en-GB" dirty="0"/>
          </a:p>
        </p:txBody>
      </p:sp>
    </p:spTree>
    <p:extLst>
      <p:ext uri="{BB962C8B-B14F-4D97-AF65-F5344CB8AC3E}">
        <p14:creationId xmlns:p14="http://schemas.microsoft.com/office/powerpoint/2010/main" val="3428335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a:t>
            </a:r>
            <a:endParaRPr lang="en-GB" dirty="0"/>
          </a:p>
        </p:txBody>
      </p:sp>
      <p:sp>
        <p:nvSpPr>
          <p:cNvPr id="3" name="Content Placeholder 2"/>
          <p:cNvSpPr>
            <a:spLocks noGrp="1"/>
          </p:cNvSpPr>
          <p:nvPr>
            <p:ph idx="1"/>
          </p:nvPr>
        </p:nvSpPr>
        <p:spPr>
          <a:xfrm>
            <a:off x="1141413" y="2249487"/>
            <a:ext cx="4815768" cy="3541714"/>
          </a:xfrm>
        </p:spPr>
        <p:txBody>
          <a:bodyPr/>
          <a:lstStyle/>
          <a:p>
            <a:r>
              <a:rPr lang="en-GB" dirty="0" smtClean="0"/>
              <a:t>Station Management State Machine</a:t>
            </a:r>
          </a:p>
          <a:p>
            <a:pPr lvl="1">
              <a:buFont typeface="Arial" panose="020B0604020202020204" pitchFamily="34" charset="0"/>
              <a:buChar char="•"/>
            </a:pPr>
            <a:r>
              <a:rPr lang="en-GB" dirty="0" smtClean="0"/>
              <a:t>IDLE</a:t>
            </a:r>
          </a:p>
          <a:p>
            <a:pPr lvl="1">
              <a:buFont typeface="Arial" panose="020B0604020202020204" pitchFamily="34" charset="0"/>
              <a:buChar char="•"/>
            </a:pPr>
            <a:r>
              <a:rPr lang="en-GB" dirty="0" smtClean="0"/>
              <a:t>PREAMBLE</a:t>
            </a:r>
          </a:p>
          <a:p>
            <a:pPr lvl="1">
              <a:buFont typeface="Arial" panose="020B0604020202020204" pitchFamily="34" charset="0"/>
              <a:buChar char="•"/>
            </a:pPr>
            <a:r>
              <a:rPr lang="en-GB" dirty="0" smtClean="0"/>
              <a:t>START OF FRAME</a:t>
            </a:r>
          </a:p>
          <a:p>
            <a:pPr lvl="1">
              <a:buFont typeface="Arial" panose="020B0604020202020204" pitchFamily="34" charset="0"/>
              <a:buChar char="•"/>
            </a:pPr>
            <a:r>
              <a:rPr lang="en-GB" dirty="0" smtClean="0"/>
              <a:t>OPCODE</a:t>
            </a:r>
          </a:p>
          <a:p>
            <a:pPr lvl="1">
              <a:buFont typeface="Arial" panose="020B0604020202020204" pitchFamily="34" charset="0"/>
              <a:buChar char="•"/>
            </a:pPr>
            <a:r>
              <a:rPr lang="en-GB" dirty="0" smtClean="0"/>
              <a:t>PHY ADDRESS</a:t>
            </a:r>
          </a:p>
          <a:p>
            <a:pPr lvl="1">
              <a:buFont typeface="Arial" panose="020B0604020202020204" pitchFamily="34" charset="0"/>
              <a:buChar char="•"/>
            </a:pPr>
            <a:r>
              <a:rPr lang="en-GB" dirty="0" smtClean="0"/>
              <a:t>REG ADDRESS</a:t>
            </a:r>
          </a:p>
          <a:p>
            <a:pPr lvl="1">
              <a:buFont typeface="Arial" panose="020B0604020202020204" pitchFamily="34" charset="0"/>
              <a:buChar char="•"/>
            </a:pPr>
            <a:r>
              <a:rPr lang="en-GB" dirty="0" smtClean="0"/>
              <a:t>TURNAROUND</a:t>
            </a:r>
          </a:p>
        </p:txBody>
      </p:sp>
      <p:sp>
        <p:nvSpPr>
          <p:cNvPr id="4" name="Content Placeholder 2"/>
          <p:cNvSpPr txBox="1">
            <a:spLocks/>
          </p:cNvSpPr>
          <p:nvPr/>
        </p:nvSpPr>
        <p:spPr>
          <a:xfrm>
            <a:off x="3622058" y="2939666"/>
            <a:ext cx="2072572" cy="10806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buClr>
                <a:schemeClr val="bg2">
                  <a:lumMod val="40000"/>
                  <a:lumOff val="60000"/>
                </a:schemeClr>
              </a:buClr>
              <a:buSzPct val="80000"/>
            </a:pPr>
            <a:r>
              <a:rPr lang="en-GB" dirty="0" smtClean="0"/>
              <a:t>DATA</a:t>
            </a:r>
          </a:p>
          <a:p>
            <a:pPr lvl="1">
              <a:buClr>
                <a:schemeClr val="bg2">
                  <a:lumMod val="40000"/>
                  <a:lumOff val="60000"/>
                </a:schemeClr>
              </a:buClr>
              <a:buSzPct val="80000"/>
            </a:pPr>
            <a:r>
              <a:rPr lang="en-GB" dirty="0" smtClean="0"/>
              <a:t>OK</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5540" y="3838670"/>
            <a:ext cx="7230701" cy="1892073"/>
          </a:xfrm>
          <a:prstGeom prst="rect">
            <a:avLst/>
          </a:prstGeom>
        </p:spPr>
      </p:pic>
    </p:spTree>
    <p:extLst>
      <p:ext uri="{BB962C8B-B14F-4D97-AF65-F5344CB8AC3E}">
        <p14:creationId xmlns:p14="http://schemas.microsoft.com/office/powerpoint/2010/main" val="566108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a:t>
            </a:r>
            <a:endParaRPr lang="en-GB" dirty="0"/>
          </a:p>
        </p:txBody>
      </p:sp>
      <p:sp>
        <p:nvSpPr>
          <p:cNvPr id="3" name="Content Placeholder 2"/>
          <p:cNvSpPr>
            <a:spLocks noGrp="1"/>
          </p:cNvSpPr>
          <p:nvPr>
            <p:ph idx="1"/>
          </p:nvPr>
        </p:nvSpPr>
        <p:spPr/>
        <p:txBody>
          <a:bodyPr/>
          <a:lstStyle/>
          <a:p>
            <a:r>
              <a:rPr lang="en-GB" dirty="0" smtClean="0"/>
              <a:t>Reconciliation Sublayer</a:t>
            </a:r>
          </a:p>
          <a:p>
            <a:pPr lvl="1"/>
            <a:r>
              <a:rPr lang="en-GB" dirty="0" smtClean="0"/>
              <a:t>10/100 - MII</a:t>
            </a:r>
          </a:p>
          <a:p>
            <a:pPr lvl="1"/>
            <a:r>
              <a:rPr lang="en-GB" dirty="0" smtClean="0"/>
              <a:t>10/100 - RMII</a:t>
            </a:r>
          </a:p>
          <a:p>
            <a:pPr lvl="1"/>
            <a:r>
              <a:rPr lang="en-GB" dirty="0" smtClean="0"/>
              <a:t>10/100/1000 - GMII</a:t>
            </a:r>
          </a:p>
          <a:p>
            <a:pPr lvl="1"/>
            <a:r>
              <a:rPr lang="en-GB" dirty="0" smtClean="0"/>
              <a:t>10/100/1000 - RGMII</a:t>
            </a:r>
          </a:p>
        </p:txBody>
      </p:sp>
    </p:spTree>
    <p:extLst>
      <p:ext uri="{BB962C8B-B14F-4D97-AF65-F5344CB8AC3E}">
        <p14:creationId xmlns:p14="http://schemas.microsoft.com/office/powerpoint/2010/main" val="3896411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5499110"/>
              </p:ext>
            </p:extLst>
          </p:nvPr>
        </p:nvGraphicFramePr>
        <p:xfrm>
          <a:off x="2195702" y="2256376"/>
          <a:ext cx="7717880" cy="2926080"/>
        </p:xfrm>
        <a:graphic>
          <a:graphicData uri="http://schemas.openxmlformats.org/drawingml/2006/table">
            <a:tbl>
              <a:tblPr firstRow="1" firstCol="1" bandRow="1">
                <a:tableStyleId>{5C22544A-7EE6-4342-B048-85BDC9FD1C3A}</a:tableStyleId>
              </a:tblPr>
              <a:tblGrid>
                <a:gridCol w="1937174"/>
                <a:gridCol w="1921766"/>
                <a:gridCol w="1937174"/>
                <a:gridCol w="1921766"/>
              </a:tblGrid>
              <a:tr h="329654">
                <a:tc>
                  <a:txBody>
                    <a:bodyPr/>
                    <a:lstStyle/>
                    <a:p>
                      <a:pPr>
                        <a:lnSpc>
                          <a:spcPct val="150000"/>
                        </a:lnSpc>
                        <a:spcAft>
                          <a:spcPts val="0"/>
                        </a:spcAft>
                      </a:pPr>
                      <a:r>
                        <a:rPr lang="en-GB" sz="1600" dirty="0">
                          <a:effectLst/>
                        </a:rPr>
                        <a:t>Resource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Utilization</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Available</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Utilization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r>
              <a:tr h="329825">
                <a:tc>
                  <a:txBody>
                    <a:bodyPr/>
                    <a:lstStyle/>
                    <a:p>
                      <a:pPr>
                        <a:lnSpc>
                          <a:spcPct val="150000"/>
                        </a:lnSpc>
                        <a:spcAft>
                          <a:spcPts val="0"/>
                        </a:spcAft>
                      </a:pPr>
                      <a:r>
                        <a:rPr lang="en-GB" sz="1600">
                          <a:effectLst/>
                        </a:rPr>
                        <a:t>LUT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360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203800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0.18</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r>
              <a:tr h="329825">
                <a:tc>
                  <a:txBody>
                    <a:bodyPr/>
                    <a:lstStyle/>
                    <a:p>
                      <a:pPr>
                        <a:lnSpc>
                          <a:spcPct val="150000"/>
                        </a:lnSpc>
                        <a:spcAft>
                          <a:spcPts val="0"/>
                        </a:spcAft>
                      </a:pPr>
                      <a:r>
                        <a:rPr lang="en-GB" sz="1600">
                          <a:effectLst/>
                        </a:rPr>
                        <a:t>LUTRAM</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64000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0.01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r>
              <a:tr h="329825">
                <a:tc>
                  <a:txBody>
                    <a:bodyPr/>
                    <a:lstStyle/>
                    <a:p>
                      <a:pPr>
                        <a:lnSpc>
                          <a:spcPct val="150000"/>
                        </a:lnSpc>
                        <a:spcAft>
                          <a:spcPts val="0"/>
                        </a:spcAft>
                      </a:pPr>
                      <a:r>
                        <a:rPr lang="en-GB" sz="1600">
                          <a:effectLst/>
                        </a:rPr>
                        <a:t>FF</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dirty="0">
                          <a:effectLst/>
                        </a:rPr>
                        <a:t>248</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407600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0.06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r>
              <a:tr h="329825">
                <a:tc>
                  <a:txBody>
                    <a:bodyPr/>
                    <a:lstStyle/>
                    <a:p>
                      <a:pPr>
                        <a:lnSpc>
                          <a:spcPct val="150000"/>
                        </a:lnSpc>
                        <a:spcAft>
                          <a:spcPts val="0"/>
                        </a:spcAft>
                      </a:pPr>
                      <a:r>
                        <a:rPr lang="en-GB" sz="1600">
                          <a:effectLst/>
                        </a:rPr>
                        <a:t>BRAM</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0.50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445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0.11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r>
              <a:tr h="329825">
                <a:tc>
                  <a:txBody>
                    <a:bodyPr/>
                    <a:lstStyle/>
                    <a:p>
                      <a:pPr>
                        <a:lnSpc>
                          <a:spcPct val="150000"/>
                        </a:lnSpc>
                        <a:spcAft>
                          <a:spcPts val="0"/>
                        </a:spcAft>
                      </a:pPr>
                      <a:r>
                        <a:rPr lang="en-GB" sz="1600">
                          <a:effectLst/>
                        </a:rPr>
                        <a:t>IO</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15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400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3.75</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r>
              <a:tr h="329825">
                <a:tc>
                  <a:txBody>
                    <a:bodyPr/>
                    <a:lstStyle/>
                    <a:p>
                      <a:pPr>
                        <a:lnSpc>
                          <a:spcPct val="150000"/>
                        </a:lnSpc>
                        <a:spcAft>
                          <a:spcPts val="0"/>
                        </a:spcAft>
                      </a:pPr>
                      <a:r>
                        <a:rPr lang="en-GB" sz="1600">
                          <a:effectLst/>
                        </a:rPr>
                        <a:t>BUFG</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4</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32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12.50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r>
              <a:tr h="329825">
                <a:tc>
                  <a:txBody>
                    <a:bodyPr/>
                    <a:lstStyle/>
                    <a:p>
                      <a:pPr>
                        <a:lnSpc>
                          <a:spcPct val="150000"/>
                        </a:lnSpc>
                        <a:spcAft>
                          <a:spcPts val="0"/>
                        </a:spcAft>
                      </a:pPr>
                      <a:r>
                        <a:rPr lang="en-GB" sz="1600">
                          <a:effectLst/>
                        </a:rPr>
                        <a:t>MMCM</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2</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a:effectLst/>
                        </a:rPr>
                        <a:t>10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c>
                  <a:txBody>
                    <a:bodyPr/>
                    <a:lstStyle/>
                    <a:p>
                      <a:pPr>
                        <a:lnSpc>
                          <a:spcPct val="150000"/>
                        </a:lnSpc>
                        <a:spcAft>
                          <a:spcPts val="0"/>
                        </a:spcAft>
                      </a:pPr>
                      <a:r>
                        <a:rPr lang="en-GB" sz="1600" dirty="0">
                          <a:effectLst/>
                        </a:rPr>
                        <a:t>20.00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2450" marR="92450" marT="0" marB="0"/>
                </a:tc>
              </a:tr>
            </a:tbl>
          </a:graphicData>
        </a:graphic>
      </p:graphicFrame>
    </p:spTree>
    <p:extLst>
      <p:ext uri="{BB962C8B-B14F-4D97-AF65-F5344CB8AC3E}">
        <p14:creationId xmlns:p14="http://schemas.microsoft.com/office/powerpoint/2010/main" val="1367453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0536168"/>
              </p:ext>
            </p:extLst>
          </p:nvPr>
        </p:nvGraphicFramePr>
        <p:xfrm>
          <a:off x="3556281" y="3138794"/>
          <a:ext cx="4510357" cy="1492915"/>
        </p:xfrm>
        <a:graphic>
          <a:graphicData uri="http://schemas.openxmlformats.org/drawingml/2006/table">
            <a:tbl>
              <a:tblPr firstRow="1" firstCol="1" bandRow="1">
                <a:tableStyleId>{5C22544A-7EE6-4342-B048-85BDC9FD1C3A}</a:tableStyleId>
              </a:tblPr>
              <a:tblGrid>
                <a:gridCol w="2518595"/>
                <a:gridCol w="1991762"/>
              </a:tblGrid>
              <a:tr h="298583">
                <a:tc gridSpan="2">
                  <a:txBody>
                    <a:bodyPr/>
                    <a:lstStyle/>
                    <a:p>
                      <a:pPr>
                        <a:lnSpc>
                          <a:spcPct val="150000"/>
                        </a:lnSpc>
                        <a:spcAft>
                          <a:spcPts val="0"/>
                        </a:spcAft>
                      </a:pPr>
                      <a:r>
                        <a:rPr lang="en-GB" sz="1200" dirty="0">
                          <a:effectLst/>
                        </a:rPr>
                        <a:t>Setup</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4646" marR="74646" marT="0" marB="0"/>
                </a:tc>
                <a:tc hMerge="1">
                  <a:txBody>
                    <a:bodyPr/>
                    <a:lstStyle/>
                    <a:p>
                      <a:endParaRPr lang="en-GB"/>
                    </a:p>
                  </a:txBody>
                  <a:tcPr/>
                </a:tc>
              </a:tr>
              <a:tr h="298583">
                <a:tc>
                  <a:txBody>
                    <a:bodyPr/>
                    <a:lstStyle/>
                    <a:p>
                      <a:pPr>
                        <a:lnSpc>
                          <a:spcPct val="150000"/>
                        </a:lnSpc>
                        <a:spcAft>
                          <a:spcPts val="0"/>
                        </a:spcAft>
                      </a:pPr>
                      <a:r>
                        <a:rPr lang="en-GB" sz="1200" dirty="0">
                          <a:effectLst/>
                        </a:rPr>
                        <a:t>Worst Negative Slack</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4646" marR="74646" marT="0" marB="0"/>
                </a:tc>
                <a:tc>
                  <a:txBody>
                    <a:bodyPr/>
                    <a:lstStyle/>
                    <a:p>
                      <a:pPr>
                        <a:lnSpc>
                          <a:spcPct val="150000"/>
                        </a:lnSpc>
                        <a:spcAft>
                          <a:spcPts val="0"/>
                        </a:spcAft>
                      </a:pPr>
                      <a:r>
                        <a:rPr lang="en-GB" sz="1200">
                          <a:effectLst/>
                        </a:rPr>
                        <a:t>0.037 ns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74646" marR="74646" marT="0" marB="0"/>
                </a:tc>
              </a:tr>
              <a:tr h="298583">
                <a:tc>
                  <a:txBody>
                    <a:bodyPr/>
                    <a:lstStyle/>
                    <a:p>
                      <a:pPr>
                        <a:lnSpc>
                          <a:spcPct val="150000"/>
                        </a:lnSpc>
                        <a:spcAft>
                          <a:spcPts val="0"/>
                        </a:spcAft>
                      </a:pPr>
                      <a:r>
                        <a:rPr lang="en-GB" sz="1200">
                          <a:effectLst/>
                        </a:rPr>
                        <a:t>Total Negative Slack</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74646" marR="74646" marT="0" marB="0"/>
                </a:tc>
                <a:tc>
                  <a:txBody>
                    <a:bodyPr/>
                    <a:lstStyle/>
                    <a:p>
                      <a:pPr>
                        <a:lnSpc>
                          <a:spcPct val="150000"/>
                        </a:lnSpc>
                        <a:spcAft>
                          <a:spcPts val="0"/>
                        </a:spcAft>
                      </a:pPr>
                      <a:r>
                        <a:rPr lang="en-GB" sz="1200">
                          <a:effectLst/>
                        </a:rPr>
                        <a:t>0.000 ns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74646" marR="74646" marT="0" marB="0"/>
                </a:tc>
              </a:tr>
              <a:tr h="298583">
                <a:tc>
                  <a:txBody>
                    <a:bodyPr/>
                    <a:lstStyle/>
                    <a:p>
                      <a:pPr>
                        <a:lnSpc>
                          <a:spcPct val="150000"/>
                        </a:lnSpc>
                        <a:spcAft>
                          <a:spcPts val="0"/>
                        </a:spcAft>
                      </a:pPr>
                      <a:r>
                        <a:rPr lang="en-GB" sz="1200">
                          <a:effectLst/>
                        </a:rPr>
                        <a:t>Number of Failing Endpoints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74646" marR="74646" marT="0" marB="0"/>
                </a:tc>
                <a:tc>
                  <a:txBody>
                    <a:bodyPr/>
                    <a:lstStyle/>
                    <a:p>
                      <a:pPr>
                        <a:lnSpc>
                          <a:spcPct val="150000"/>
                        </a:lnSpc>
                        <a:spcAft>
                          <a:spcPts val="0"/>
                        </a:spcAft>
                      </a:pPr>
                      <a:r>
                        <a:rPr lang="en-GB" sz="1200">
                          <a:effectLst/>
                        </a:rPr>
                        <a:t>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74646" marR="74646" marT="0" marB="0"/>
                </a:tc>
              </a:tr>
              <a:tr h="298583">
                <a:tc>
                  <a:txBody>
                    <a:bodyPr/>
                    <a:lstStyle/>
                    <a:p>
                      <a:pPr>
                        <a:lnSpc>
                          <a:spcPct val="150000"/>
                        </a:lnSpc>
                        <a:spcAft>
                          <a:spcPts val="0"/>
                        </a:spcAft>
                      </a:pPr>
                      <a:r>
                        <a:rPr lang="en-GB" sz="1200">
                          <a:effectLst/>
                        </a:rPr>
                        <a:t>Total Number of Endpoints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74646" marR="74646" marT="0" marB="0"/>
                </a:tc>
                <a:tc>
                  <a:txBody>
                    <a:bodyPr/>
                    <a:lstStyle/>
                    <a:p>
                      <a:pPr>
                        <a:lnSpc>
                          <a:spcPct val="150000"/>
                        </a:lnSpc>
                        <a:spcAft>
                          <a:spcPts val="0"/>
                        </a:spcAft>
                      </a:pPr>
                      <a:r>
                        <a:rPr lang="en-GB" sz="1200" dirty="0">
                          <a:effectLst/>
                        </a:rPr>
                        <a:t>501</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4646" marR="74646"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2191826"/>
              </p:ext>
            </p:extLst>
          </p:nvPr>
        </p:nvGraphicFramePr>
        <p:xfrm>
          <a:off x="3556279" y="1430448"/>
          <a:ext cx="4510359" cy="1587032"/>
        </p:xfrm>
        <a:graphic>
          <a:graphicData uri="http://schemas.openxmlformats.org/drawingml/2006/table">
            <a:tbl>
              <a:tblPr firstRow="1" firstCol="1" bandRow="1">
                <a:tableStyleId>{5C22544A-7EE6-4342-B048-85BDC9FD1C3A}</a:tableStyleId>
              </a:tblPr>
              <a:tblGrid>
                <a:gridCol w="2544154"/>
                <a:gridCol w="1966205"/>
              </a:tblGrid>
              <a:tr h="323776">
                <a:tc gridSpan="2">
                  <a:txBody>
                    <a:bodyPr/>
                    <a:lstStyle/>
                    <a:p>
                      <a:pPr>
                        <a:lnSpc>
                          <a:spcPct val="150000"/>
                        </a:lnSpc>
                        <a:spcAft>
                          <a:spcPts val="0"/>
                        </a:spcAft>
                      </a:pPr>
                      <a:r>
                        <a:rPr lang="en-GB" sz="1200" dirty="0">
                          <a:effectLst/>
                        </a:rPr>
                        <a:t>Hold</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r>
              <a:tr h="315814">
                <a:tc>
                  <a:txBody>
                    <a:bodyPr/>
                    <a:lstStyle/>
                    <a:p>
                      <a:pPr>
                        <a:lnSpc>
                          <a:spcPct val="150000"/>
                        </a:lnSpc>
                        <a:spcAft>
                          <a:spcPts val="0"/>
                        </a:spcAft>
                      </a:pPr>
                      <a:r>
                        <a:rPr lang="en-GB" sz="1200">
                          <a:effectLst/>
                        </a:rPr>
                        <a:t>Worst Hold Slack</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GB" sz="1200">
                          <a:effectLst/>
                        </a:rPr>
                        <a:t>0.088 ns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5814">
                <a:tc>
                  <a:txBody>
                    <a:bodyPr/>
                    <a:lstStyle/>
                    <a:p>
                      <a:pPr>
                        <a:lnSpc>
                          <a:spcPct val="150000"/>
                        </a:lnSpc>
                        <a:spcAft>
                          <a:spcPts val="0"/>
                        </a:spcAft>
                      </a:pPr>
                      <a:r>
                        <a:rPr lang="en-GB" sz="1200" dirty="0">
                          <a:effectLst/>
                        </a:rPr>
                        <a:t>Total Hold Slack</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GB" sz="1200">
                          <a:effectLst/>
                        </a:rPr>
                        <a:t>0.000 ns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5814">
                <a:tc>
                  <a:txBody>
                    <a:bodyPr/>
                    <a:lstStyle/>
                    <a:p>
                      <a:pPr>
                        <a:lnSpc>
                          <a:spcPct val="150000"/>
                        </a:lnSpc>
                        <a:spcAft>
                          <a:spcPts val="0"/>
                        </a:spcAft>
                      </a:pPr>
                      <a:r>
                        <a:rPr lang="en-GB" sz="1200">
                          <a:effectLst/>
                        </a:rPr>
                        <a:t>Number of Failing Endpoints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GB" sz="1200" dirty="0">
                          <a:effectLst/>
                        </a:rPr>
                        <a:t>0</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15814">
                <a:tc>
                  <a:txBody>
                    <a:bodyPr/>
                    <a:lstStyle/>
                    <a:p>
                      <a:pPr>
                        <a:lnSpc>
                          <a:spcPct val="150000"/>
                        </a:lnSpc>
                        <a:spcAft>
                          <a:spcPts val="0"/>
                        </a:spcAft>
                      </a:pPr>
                      <a:r>
                        <a:rPr lang="en-GB" sz="1200" dirty="0">
                          <a:effectLst/>
                        </a:rPr>
                        <a:t>Total Number of Endpoints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GB" sz="1200" dirty="0">
                          <a:effectLst/>
                        </a:rPr>
                        <a:t>501</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56338127"/>
              </p:ext>
            </p:extLst>
          </p:nvPr>
        </p:nvGraphicFramePr>
        <p:xfrm>
          <a:off x="3556279" y="4767462"/>
          <a:ext cx="4510360" cy="1732925"/>
        </p:xfrm>
        <a:graphic>
          <a:graphicData uri="http://schemas.openxmlformats.org/drawingml/2006/table">
            <a:tbl>
              <a:tblPr firstRow="1" firstCol="1" bandRow="1">
                <a:tableStyleId>{5C22544A-7EE6-4342-B048-85BDC9FD1C3A}</a:tableStyleId>
              </a:tblPr>
              <a:tblGrid>
                <a:gridCol w="2509543"/>
                <a:gridCol w="2000817"/>
              </a:tblGrid>
              <a:tr h="346585">
                <a:tc gridSpan="2">
                  <a:txBody>
                    <a:bodyPr/>
                    <a:lstStyle/>
                    <a:p>
                      <a:pPr>
                        <a:lnSpc>
                          <a:spcPct val="150000"/>
                        </a:lnSpc>
                        <a:spcAft>
                          <a:spcPts val="0"/>
                        </a:spcAft>
                      </a:pPr>
                      <a:r>
                        <a:rPr lang="en-GB" sz="1200" dirty="0">
                          <a:effectLst/>
                        </a:rPr>
                        <a:t>Pulse Width</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GB"/>
                    </a:p>
                  </a:txBody>
                  <a:tcPr/>
                </a:tc>
              </a:tr>
              <a:tr h="346585">
                <a:tc>
                  <a:txBody>
                    <a:bodyPr/>
                    <a:lstStyle/>
                    <a:p>
                      <a:pPr>
                        <a:lnSpc>
                          <a:spcPct val="150000"/>
                        </a:lnSpc>
                        <a:spcAft>
                          <a:spcPts val="0"/>
                        </a:spcAft>
                      </a:pPr>
                      <a:r>
                        <a:rPr lang="en-GB" sz="1200" dirty="0">
                          <a:effectLst/>
                        </a:rPr>
                        <a:t>Worst Pulse Width Slack</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GB" sz="1200" dirty="0">
                          <a:effectLst/>
                        </a:rPr>
                        <a:t>1.100 ns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6585">
                <a:tc>
                  <a:txBody>
                    <a:bodyPr/>
                    <a:lstStyle/>
                    <a:p>
                      <a:pPr>
                        <a:lnSpc>
                          <a:spcPct val="150000"/>
                        </a:lnSpc>
                        <a:spcAft>
                          <a:spcPts val="0"/>
                        </a:spcAft>
                      </a:pPr>
                      <a:r>
                        <a:rPr lang="en-GB" sz="1200">
                          <a:effectLst/>
                        </a:rPr>
                        <a:t>Total Pulse Width Slack</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GB" sz="1200">
                          <a:effectLst/>
                        </a:rPr>
                        <a:t>0.000 ns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6585">
                <a:tc>
                  <a:txBody>
                    <a:bodyPr/>
                    <a:lstStyle/>
                    <a:p>
                      <a:pPr>
                        <a:lnSpc>
                          <a:spcPct val="150000"/>
                        </a:lnSpc>
                        <a:spcAft>
                          <a:spcPts val="0"/>
                        </a:spcAft>
                      </a:pPr>
                      <a:r>
                        <a:rPr lang="en-GB" sz="1200">
                          <a:effectLst/>
                        </a:rPr>
                        <a:t>Number of Failing Endpoints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GB" sz="1200">
                          <a:effectLst/>
                        </a:rPr>
                        <a:t>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6585">
                <a:tc>
                  <a:txBody>
                    <a:bodyPr/>
                    <a:lstStyle/>
                    <a:p>
                      <a:pPr>
                        <a:lnSpc>
                          <a:spcPct val="150000"/>
                        </a:lnSpc>
                        <a:spcAft>
                          <a:spcPts val="0"/>
                        </a:spcAft>
                      </a:pPr>
                      <a:r>
                        <a:rPr lang="en-GB" sz="1200">
                          <a:effectLst/>
                        </a:rPr>
                        <a:t>Total Number of Endpoints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GB" sz="1200" dirty="0">
                          <a:effectLst/>
                        </a:rPr>
                        <a:t>274</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88186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Comparison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287858"/>
              </p:ext>
            </p:extLst>
          </p:nvPr>
        </p:nvGraphicFramePr>
        <p:xfrm>
          <a:off x="1621088" y="2499608"/>
          <a:ext cx="7454765" cy="335280"/>
        </p:xfrm>
        <a:graphic>
          <a:graphicData uri="http://schemas.openxmlformats.org/drawingml/2006/table">
            <a:tbl>
              <a:tblPr firstRow="1" firstCol="1" bandRow="1">
                <a:tableStyleId>{5C22544A-7EE6-4342-B048-85BDC9FD1C3A}</a:tableStyleId>
              </a:tblPr>
              <a:tblGrid>
                <a:gridCol w="1493935"/>
                <a:gridCol w="1489462"/>
                <a:gridCol w="1487971"/>
                <a:gridCol w="1492444"/>
                <a:gridCol w="1490953"/>
              </a:tblGrid>
              <a:tr h="0">
                <a:tc>
                  <a:txBody>
                    <a:bodyPr/>
                    <a:lstStyle/>
                    <a:p>
                      <a:pPr>
                        <a:spcAft>
                          <a:spcPts val="0"/>
                        </a:spcAft>
                      </a:pPr>
                      <a:r>
                        <a:rPr lang="en-US" sz="1100">
                          <a:effectLst/>
                        </a:rPr>
                        <a:t>LUTs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FFs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DSP48s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36k BRAMs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18k BRAMs</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spcAft>
                          <a:spcPts val="0"/>
                        </a:spcAft>
                      </a:pPr>
                      <a:r>
                        <a:rPr lang="en-US" sz="1100">
                          <a:effectLst/>
                        </a:rPr>
                        <a:t>978</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1526</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a:effectLst/>
                        </a:rPr>
                        <a:t>0</a:t>
                      </a:r>
                      <a:endParaRPr lang="en-GB"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100" dirty="0">
                          <a:effectLst/>
                        </a:rPr>
                        <a:t>0</a:t>
                      </a:r>
                      <a:endParaRPr lang="en-GB"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58188740"/>
              </p:ext>
            </p:extLst>
          </p:nvPr>
        </p:nvGraphicFramePr>
        <p:xfrm>
          <a:off x="1621086" y="2961498"/>
          <a:ext cx="7454765" cy="342900"/>
        </p:xfrm>
        <a:graphic>
          <a:graphicData uri="http://schemas.openxmlformats.org/drawingml/2006/table">
            <a:tbl>
              <a:tblPr firstRow="1" firstCol="1" bandRow="1">
                <a:tableStyleId>{5C22544A-7EE6-4342-B048-85BDC9FD1C3A}</a:tableStyleId>
              </a:tblPr>
              <a:tblGrid>
                <a:gridCol w="1490953"/>
                <a:gridCol w="1492444"/>
                <a:gridCol w="1490953"/>
                <a:gridCol w="1492444"/>
                <a:gridCol w="1487971"/>
              </a:tblGrid>
              <a:tr h="171450">
                <a:tc>
                  <a:txBody>
                    <a:bodyPr/>
                    <a:lstStyle/>
                    <a:p>
                      <a:pPr>
                        <a:lnSpc>
                          <a:spcPts val="1350"/>
                        </a:lnSpc>
                        <a:spcAft>
                          <a:spcPts val="0"/>
                        </a:spcAft>
                      </a:pPr>
                      <a:r>
                        <a:rPr lang="en-GB" sz="900">
                          <a:effectLst/>
                        </a:rPr>
                        <a:t>LUTs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FFs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DSP48s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36k BRAMs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18k BRAMs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1450">
                <a:tc>
                  <a:txBody>
                    <a:bodyPr/>
                    <a:lstStyle/>
                    <a:p>
                      <a:pPr>
                        <a:lnSpc>
                          <a:spcPts val="1350"/>
                        </a:lnSpc>
                        <a:spcAft>
                          <a:spcPts val="0"/>
                        </a:spcAft>
                      </a:pPr>
                      <a:r>
                        <a:rPr lang="en-GB" sz="900">
                          <a:effectLst/>
                        </a:rPr>
                        <a:t>1484</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2516</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dirty="0">
                          <a:effectLst/>
                        </a:rPr>
                        <a:t>0</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30209937"/>
              </p:ext>
            </p:extLst>
          </p:nvPr>
        </p:nvGraphicFramePr>
        <p:xfrm>
          <a:off x="1621086" y="4193930"/>
          <a:ext cx="7454765" cy="342900"/>
        </p:xfrm>
        <a:graphic>
          <a:graphicData uri="http://schemas.openxmlformats.org/drawingml/2006/table">
            <a:tbl>
              <a:tblPr firstRow="1" firstCol="1" bandRow="1">
                <a:tableStyleId>{5C22544A-7EE6-4342-B048-85BDC9FD1C3A}</a:tableStyleId>
              </a:tblPr>
              <a:tblGrid>
                <a:gridCol w="1490953"/>
                <a:gridCol w="1492444"/>
                <a:gridCol w="1490953"/>
                <a:gridCol w="1492444"/>
                <a:gridCol w="1487971"/>
              </a:tblGrid>
              <a:tr h="171450">
                <a:tc>
                  <a:txBody>
                    <a:bodyPr/>
                    <a:lstStyle/>
                    <a:p>
                      <a:pPr>
                        <a:lnSpc>
                          <a:spcPts val="1350"/>
                        </a:lnSpc>
                        <a:spcAft>
                          <a:spcPts val="0"/>
                        </a:spcAft>
                      </a:pPr>
                      <a:r>
                        <a:rPr lang="en-GB" sz="900" dirty="0">
                          <a:effectLst/>
                        </a:rPr>
                        <a:t>LUTs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FFs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DSP48s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36k BRAMs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18k BRAMs</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71450">
                <a:tc>
                  <a:txBody>
                    <a:bodyPr/>
                    <a:lstStyle/>
                    <a:p>
                      <a:pPr>
                        <a:lnSpc>
                          <a:spcPts val="1350"/>
                        </a:lnSpc>
                        <a:spcAft>
                          <a:spcPts val="0"/>
                        </a:spcAft>
                      </a:pPr>
                      <a:r>
                        <a:rPr lang="en-GB" sz="900" dirty="0">
                          <a:effectLst/>
                        </a:rPr>
                        <a:t>1526</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1198</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a:effectLst/>
                        </a:rPr>
                        <a:t>0</a:t>
                      </a:r>
                      <a:endParaRPr lang="en-GB"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ts val="1350"/>
                        </a:lnSpc>
                        <a:spcAft>
                          <a:spcPts val="0"/>
                        </a:spcAft>
                      </a:pPr>
                      <a:r>
                        <a:rPr lang="en-GB" sz="900" dirty="0">
                          <a:effectLst/>
                        </a:rPr>
                        <a:t>4</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7" name="TextBox 6"/>
          <p:cNvSpPr txBox="1"/>
          <p:nvPr/>
        </p:nvSpPr>
        <p:spPr>
          <a:xfrm>
            <a:off x="1621086" y="1991762"/>
            <a:ext cx="3620869" cy="369332"/>
          </a:xfrm>
          <a:prstGeom prst="rect">
            <a:avLst/>
          </a:prstGeom>
          <a:noFill/>
        </p:spPr>
        <p:txBody>
          <a:bodyPr wrap="square" rtlCol="0">
            <a:spAutoFit/>
          </a:bodyPr>
          <a:lstStyle/>
          <a:p>
            <a:r>
              <a:rPr lang="en-GB" dirty="0" smtClean="0"/>
              <a:t>Xilinx Tri-Mode Ethernet MAC</a:t>
            </a:r>
            <a:endParaRPr lang="en-GB" dirty="0"/>
          </a:p>
        </p:txBody>
      </p:sp>
      <p:sp>
        <p:nvSpPr>
          <p:cNvPr id="8" name="TextBox 7"/>
          <p:cNvSpPr txBox="1"/>
          <p:nvPr/>
        </p:nvSpPr>
        <p:spPr>
          <a:xfrm>
            <a:off x="1621086" y="3720136"/>
            <a:ext cx="4496975" cy="369332"/>
          </a:xfrm>
          <a:prstGeom prst="rect">
            <a:avLst/>
          </a:prstGeom>
          <a:noFill/>
        </p:spPr>
        <p:txBody>
          <a:bodyPr wrap="square" rtlCol="0">
            <a:spAutoFit/>
          </a:bodyPr>
          <a:lstStyle/>
          <a:p>
            <a:r>
              <a:rPr lang="en-GB" dirty="0" smtClean="0"/>
              <a:t>Open Cores Tri-Mode Ethernet MAC</a:t>
            </a:r>
            <a:endParaRPr lang="en-GB" dirty="0"/>
          </a:p>
        </p:txBody>
      </p:sp>
    </p:spTree>
    <p:extLst>
      <p:ext uri="{BB962C8B-B14F-4D97-AF65-F5344CB8AC3E}">
        <p14:creationId xmlns:p14="http://schemas.microsoft.com/office/powerpoint/2010/main" val="2141531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a:t>
            </a:r>
            <a:endParaRPr lang="en-GB" dirty="0"/>
          </a:p>
        </p:txBody>
      </p:sp>
      <p:sp>
        <p:nvSpPr>
          <p:cNvPr id="3" name="Content Placeholder 2"/>
          <p:cNvSpPr>
            <a:spLocks noGrp="1"/>
          </p:cNvSpPr>
          <p:nvPr>
            <p:ph idx="1"/>
          </p:nvPr>
        </p:nvSpPr>
        <p:spPr/>
        <p:txBody>
          <a:bodyPr/>
          <a:lstStyle/>
          <a:p>
            <a:r>
              <a:rPr lang="en-GB" dirty="0" smtClean="0"/>
              <a:t>Test Benches</a:t>
            </a:r>
          </a:p>
          <a:p>
            <a:r>
              <a:rPr lang="en-GB" dirty="0" smtClean="0"/>
              <a:t>Integrated Logic Analyser</a:t>
            </a:r>
          </a:p>
          <a:p>
            <a:r>
              <a:rPr lang="en-GB" dirty="0" smtClean="0"/>
              <a:t>Spirent Test Centre</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6500388" y="3917806"/>
            <a:ext cx="4923626" cy="2769471"/>
          </a:xfrm>
          <a:prstGeom prst="rect">
            <a:avLst/>
          </a:prstGeom>
        </p:spPr>
      </p:pic>
      <p:pic>
        <p:nvPicPr>
          <p:cNvPr id="5" name="Picture 4"/>
          <p:cNvPicPr/>
          <p:nvPr/>
        </p:nvPicPr>
        <p:blipFill rotWithShape="1">
          <a:blip r:embed="rId4"/>
          <a:srcRect t="2072" r="50469"/>
          <a:stretch/>
        </p:blipFill>
        <p:spPr bwMode="auto">
          <a:xfrm>
            <a:off x="1103312" y="3948945"/>
            <a:ext cx="4923626" cy="2738332"/>
          </a:xfrm>
          <a:prstGeom prst="rect">
            <a:avLst/>
          </a:prstGeom>
          <a:ln>
            <a:noFill/>
          </a:ln>
          <a:extLst>
            <a:ext uri="{53640926-AAD7-44D8-BBD7-CCE9431645EC}">
              <a14:shadowObscured xmlns:a14="http://schemas.microsoft.com/office/drawing/2010/main"/>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9809" y="1366766"/>
            <a:ext cx="3902044" cy="2206513"/>
          </a:xfrm>
          <a:prstGeom prst="rect">
            <a:avLst/>
          </a:prstGeom>
        </p:spPr>
      </p:pic>
    </p:spTree>
    <p:extLst>
      <p:ext uri="{BB962C8B-B14F-4D97-AF65-F5344CB8AC3E}">
        <p14:creationId xmlns:p14="http://schemas.microsoft.com/office/powerpoint/2010/main" val="2044658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a:t>
            </a:r>
            <a:endParaRPr lang="en-GB" dirty="0"/>
          </a:p>
        </p:txBody>
      </p:sp>
      <p:sp>
        <p:nvSpPr>
          <p:cNvPr id="3" name="Content Placeholder 2"/>
          <p:cNvSpPr>
            <a:spLocks noGrp="1"/>
          </p:cNvSpPr>
          <p:nvPr>
            <p:ph idx="1"/>
          </p:nvPr>
        </p:nvSpPr>
        <p:spPr/>
        <p:txBody>
          <a:bodyPr/>
          <a:lstStyle/>
          <a:p>
            <a:r>
              <a:rPr lang="en-GB" dirty="0" smtClean="0"/>
              <a:t>Improve timing</a:t>
            </a:r>
          </a:p>
          <a:p>
            <a:r>
              <a:rPr lang="en-GB" dirty="0" smtClean="0"/>
              <a:t>Merge into NetFPGA project</a:t>
            </a:r>
          </a:p>
          <a:p>
            <a:r>
              <a:rPr lang="en-GB" dirty="0" smtClean="0"/>
              <a:t>Carrier Extension &amp; Packet Bursting</a:t>
            </a:r>
          </a:p>
          <a:p>
            <a:r>
              <a:rPr lang="en-GB" dirty="0" smtClean="0"/>
              <a:t>Packet Generation &amp; Shaping</a:t>
            </a:r>
          </a:p>
          <a:p>
            <a:r>
              <a:rPr lang="en-GB" dirty="0" smtClean="0"/>
              <a:t>Packet Capture</a:t>
            </a:r>
          </a:p>
          <a:p>
            <a:r>
              <a:rPr lang="en-GB" dirty="0" smtClean="0"/>
              <a:t>Ethernet Test Modules</a:t>
            </a:r>
          </a:p>
          <a:p>
            <a:pPr lvl="1"/>
            <a:r>
              <a:rPr lang="en-GB" dirty="0" smtClean="0"/>
              <a:t>EOAM</a:t>
            </a:r>
          </a:p>
          <a:p>
            <a:pPr lvl="1"/>
            <a:r>
              <a:rPr lang="en-GB" dirty="0" smtClean="0"/>
              <a:t>MPLS</a:t>
            </a:r>
          </a:p>
          <a:p>
            <a:pPr lvl="1"/>
            <a:r>
              <a:rPr lang="en-GB" dirty="0" smtClean="0"/>
              <a:t>ARP</a:t>
            </a:r>
          </a:p>
          <a:p>
            <a:endParaRPr lang="en-GB" dirty="0"/>
          </a:p>
        </p:txBody>
      </p:sp>
    </p:spTree>
    <p:extLst>
      <p:ext uri="{BB962C8B-B14F-4D97-AF65-F5344CB8AC3E}">
        <p14:creationId xmlns:p14="http://schemas.microsoft.com/office/powerpoint/2010/main" val="1610049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Timeline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0989687"/>
              </p:ext>
            </p:extLst>
          </p:nvPr>
        </p:nvGraphicFramePr>
        <p:xfrm>
          <a:off x="1424709" y="2255172"/>
          <a:ext cx="9440937" cy="3602420"/>
        </p:xfrm>
        <a:graphic>
          <a:graphicData uri="http://schemas.openxmlformats.org/drawingml/2006/table">
            <a:tbl>
              <a:tblPr firstRow="1" firstCol="1" bandRow="1">
                <a:tableStyleId>{5C22544A-7EE6-4342-B048-85BDC9FD1C3A}</a:tableStyleId>
              </a:tblPr>
              <a:tblGrid>
                <a:gridCol w="1405585"/>
                <a:gridCol w="8035352"/>
              </a:tblGrid>
              <a:tr h="193779">
                <a:tc>
                  <a:txBody>
                    <a:bodyPr/>
                    <a:lstStyle/>
                    <a:p>
                      <a:pPr>
                        <a:spcAft>
                          <a:spcPts val="0"/>
                        </a:spcAft>
                      </a:pPr>
                      <a:r>
                        <a:rPr lang="en-US" sz="1300" dirty="0">
                          <a:effectLst/>
                        </a:rPr>
                        <a:t>Date</a:t>
                      </a:r>
                      <a:endParaRPr lang="en-GB"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Notes</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1</a:t>
                      </a:r>
                      <a:r>
                        <a:rPr lang="en-US" sz="1300" baseline="30000">
                          <a:effectLst/>
                        </a:rPr>
                        <a:t>st</a:t>
                      </a:r>
                      <a:r>
                        <a:rPr lang="en-US" sz="1300">
                          <a:effectLst/>
                        </a:rPr>
                        <a:t> March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dirty="0">
                          <a:effectLst/>
                        </a:rPr>
                        <a:t>MAC design started.</a:t>
                      </a:r>
                      <a:endParaRPr lang="en-GB"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5</a:t>
                      </a:r>
                      <a:r>
                        <a:rPr lang="en-US" sz="1300" baseline="30000">
                          <a:effectLst/>
                        </a:rPr>
                        <a:t>th</a:t>
                      </a:r>
                      <a:r>
                        <a:rPr lang="en-US" sz="1300">
                          <a:effectLst/>
                        </a:rPr>
                        <a:t> March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Rudimentary design completed.  Verilog coding begins.</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234380">
                <a:tc>
                  <a:txBody>
                    <a:bodyPr/>
                    <a:lstStyle/>
                    <a:p>
                      <a:pPr>
                        <a:spcAft>
                          <a:spcPts val="0"/>
                        </a:spcAft>
                      </a:pPr>
                      <a:r>
                        <a:rPr lang="en-US" sz="1300">
                          <a:effectLst/>
                        </a:rPr>
                        <a:t>9</a:t>
                      </a:r>
                      <a:r>
                        <a:rPr lang="en-US" sz="1300" baseline="30000">
                          <a:effectLst/>
                        </a:rPr>
                        <a:t>th</a:t>
                      </a:r>
                      <a:r>
                        <a:rPr lang="en-US" sz="1300">
                          <a:effectLst/>
                        </a:rPr>
                        <a:t> March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Backoff module development is complete and the core is simulated and passing the tests.</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20</a:t>
                      </a:r>
                      <a:r>
                        <a:rPr lang="en-US" sz="1300" baseline="30000">
                          <a:effectLst/>
                        </a:rPr>
                        <a:t>th</a:t>
                      </a:r>
                      <a:r>
                        <a:rPr lang="en-US" sz="1300">
                          <a:effectLst/>
                        </a:rPr>
                        <a:t> March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CRC module is complete and simulated.</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27</a:t>
                      </a:r>
                      <a:r>
                        <a:rPr lang="en-US" sz="1300" baseline="30000">
                          <a:effectLst/>
                        </a:rPr>
                        <a:t>th</a:t>
                      </a:r>
                      <a:r>
                        <a:rPr lang="en-US" sz="1300">
                          <a:effectLst/>
                        </a:rPr>
                        <a:t> March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Transmit module is complete and simulated.</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5</a:t>
                      </a:r>
                      <a:r>
                        <a:rPr lang="en-US" sz="1300" baseline="30000">
                          <a:effectLst/>
                        </a:rPr>
                        <a:t>th</a:t>
                      </a:r>
                      <a:r>
                        <a:rPr lang="en-US" sz="1300">
                          <a:effectLst/>
                        </a:rPr>
                        <a:t> April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Receive module is complete and simulated.</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tabLst>
                          <a:tab pos="1362710" algn="ctr"/>
                        </a:tabLst>
                      </a:pPr>
                      <a:r>
                        <a:rPr lang="en-US" sz="1300">
                          <a:effectLst/>
                        </a:rPr>
                        <a:t>7</a:t>
                      </a:r>
                      <a:r>
                        <a:rPr lang="en-US" sz="1300" baseline="30000">
                          <a:effectLst/>
                        </a:rPr>
                        <a:t>th</a:t>
                      </a:r>
                      <a:r>
                        <a:rPr lang="en-US" sz="1300">
                          <a:effectLst/>
                        </a:rPr>
                        <a:t> April 2017	</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MII module is complete and simulated.</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8</a:t>
                      </a:r>
                      <a:r>
                        <a:rPr lang="en-US" sz="1300" baseline="30000">
                          <a:effectLst/>
                        </a:rPr>
                        <a:t>th</a:t>
                      </a:r>
                      <a:r>
                        <a:rPr lang="en-US" sz="1300">
                          <a:effectLst/>
                        </a:rPr>
                        <a:t> April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RMII module is complete and simulated.</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9</a:t>
                      </a:r>
                      <a:r>
                        <a:rPr lang="en-US" sz="1300" baseline="30000">
                          <a:effectLst/>
                        </a:rPr>
                        <a:t>th</a:t>
                      </a:r>
                      <a:r>
                        <a:rPr lang="en-US" sz="1300">
                          <a:effectLst/>
                        </a:rPr>
                        <a:t> April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GMII module is complete and simulated.</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10</a:t>
                      </a:r>
                      <a:r>
                        <a:rPr lang="en-US" sz="1300" baseline="30000">
                          <a:effectLst/>
                        </a:rPr>
                        <a:t>th</a:t>
                      </a:r>
                      <a:r>
                        <a:rPr lang="en-US" sz="1300">
                          <a:effectLst/>
                        </a:rPr>
                        <a:t> April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RGMII module is complete and simulated.</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14</a:t>
                      </a:r>
                      <a:r>
                        <a:rPr lang="en-US" sz="1300" baseline="30000">
                          <a:effectLst/>
                        </a:rPr>
                        <a:t>th</a:t>
                      </a:r>
                      <a:r>
                        <a:rPr lang="en-US" sz="1300">
                          <a:effectLst/>
                        </a:rPr>
                        <a:t> April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Constraints set up for Kintex-7.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20</a:t>
                      </a:r>
                      <a:r>
                        <a:rPr lang="en-US" sz="1300" baseline="30000">
                          <a:effectLst/>
                        </a:rPr>
                        <a:t>th</a:t>
                      </a:r>
                      <a:r>
                        <a:rPr lang="en-US" sz="1300">
                          <a:effectLst/>
                        </a:rPr>
                        <a:t> April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Design connected with Xilinx IP instantiated.</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24</a:t>
                      </a:r>
                      <a:r>
                        <a:rPr lang="en-US" sz="1300" baseline="30000">
                          <a:effectLst/>
                        </a:rPr>
                        <a:t>th</a:t>
                      </a:r>
                      <a:r>
                        <a:rPr lang="en-US" sz="1300">
                          <a:effectLst/>
                        </a:rPr>
                        <a:t> April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Tested with ILA.</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25</a:t>
                      </a:r>
                      <a:r>
                        <a:rPr lang="en-US" sz="1300" baseline="30000">
                          <a:effectLst/>
                        </a:rPr>
                        <a:t>th</a:t>
                      </a:r>
                      <a:r>
                        <a:rPr lang="en-US" sz="1300">
                          <a:effectLst/>
                        </a:rPr>
                        <a:t> April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a:effectLst/>
                        </a:rPr>
                        <a:t>Loopback testing in DS lab started.</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r h="193779">
                <a:tc>
                  <a:txBody>
                    <a:bodyPr/>
                    <a:lstStyle/>
                    <a:p>
                      <a:pPr>
                        <a:spcAft>
                          <a:spcPts val="0"/>
                        </a:spcAft>
                      </a:pPr>
                      <a:r>
                        <a:rPr lang="en-US" sz="1300">
                          <a:effectLst/>
                        </a:rPr>
                        <a:t>3</a:t>
                      </a:r>
                      <a:r>
                        <a:rPr lang="en-US" sz="1300" baseline="30000">
                          <a:effectLst/>
                        </a:rPr>
                        <a:t>rd</a:t>
                      </a:r>
                      <a:r>
                        <a:rPr lang="en-US" sz="1300">
                          <a:effectLst/>
                        </a:rPr>
                        <a:t> May 2017</a:t>
                      </a:r>
                      <a:endParaRPr lang="en-GB" sz="130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c>
                  <a:txBody>
                    <a:bodyPr/>
                    <a:lstStyle/>
                    <a:p>
                      <a:pPr>
                        <a:spcAft>
                          <a:spcPts val="0"/>
                        </a:spcAft>
                      </a:pPr>
                      <a:r>
                        <a:rPr lang="en-US" sz="1300" dirty="0">
                          <a:effectLst/>
                        </a:rPr>
                        <a:t>Project expo.</a:t>
                      </a:r>
                      <a:endParaRPr lang="en-GB" sz="13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79273" marR="79273" marT="0" marB="0"/>
                </a:tc>
              </a:tr>
            </a:tbl>
          </a:graphicData>
        </a:graphic>
      </p:graphicFrame>
    </p:spTree>
    <p:extLst>
      <p:ext uri="{BB962C8B-B14F-4D97-AF65-F5344CB8AC3E}">
        <p14:creationId xmlns:p14="http://schemas.microsoft.com/office/powerpoint/2010/main" val="3102809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097" y="2544069"/>
            <a:ext cx="9404723" cy="1400530"/>
          </a:xfrm>
        </p:spPr>
        <p:txBody>
          <a:bodyPr/>
          <a:lstStyle/>
          <a:p>
            <a:r>
              <a:rPr lang="en-GB" sz="7200" dirty="0" smtClean="0"/>
              <a:t>Questions?</a:t>
            </a:r>
            <a:endParaRPr lang="en-GB" sz="7200" dirty="0"/>
          </a:p>
        </p:txBody>
      </p:sp>
    </p:spTree>
    <p:extLst>
      <p:ext uri="{BB962C8B-B14F-4D97-AF65-F5344CB8AC3E}">
        <p14:creationId xmlns:p14="http://schemas.microsoft.com/office/powerpoint/2010/main" val="1680675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a:t>
            </a:r>
            <a:endParaRPr lang="en-GB" dirty="0"/>
          </a:p>
        </p:txBody>
      </p:sp>
      <p:pic>
        <p:nvPicPr>
          <p:cNvPr id="1026" name="Picture 2" descr="The ALOHA packet radio system"/>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1932" t="13940"/>
          <a:stretch/>
        </p:blipFill>
        <p:spPr bwMode="auto">
          <a:xfrm>
            <a:off x="1141413" y="2097088"/>
            <a:ext cx="3016278"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57691" y="2097088"/>
            <a:ext cx="3454689" cy="1477328"/>
          </a:xfrm>
          <a:prstGeom prst="rect">
            <a:avLst/>
          </a:prstGeom>
          <a:noFill/>
        </p:spPr>
        <p:txBody>
          <a:bodyPr wrap="square" rtlCol="0">
            <a:spAutoFit/>
          </a:bodyPr>
          <a:lstStyle/>
          <a:p>
            <a:r>
              <a:rPr lang="en-GB" dirty="0" smtClean="0"/>
              <a:t>ALOHA</a:t>
            </a:r>
          </a:p>
          <a:p>
            <a:pPr marL="285750" indent="-285750">
              <a:buFont typeface="Arial" panose="020B0604020202020204" pitchFamily="34" charset="0"/>
              <a:buChar char="•"/>
            </a:pPr>
            <a:r>
              <a:rPr lang="en-GB" dirty="0" smtClean="0"/>
              <a:t>Packet-based radio networks</a:t>
            </a:r>
          </a:p>
          <a:p>
            <a:pPr marL="285750" indent="-285750">
              <a:buFont typeface="Arial" panose="020B0604020202020204" pitchFamily="34" charset="0"/>
              <a:buChar char="•"/>
            </a:pPr>
            <a:r>
              <a:rPr lang="en-GB" dirty="0" smtClean="0"/>
              <a:t>Multiple Access Shared Medium</a:t>
            </a:r>
          </a:p>
          <a:p>
            <a:pPr marL="285750" indent="-285750">
              <a:buFont typeface="Arial" panose="020B0604020202020204" pitchFamily="34" charset="0"/>
              <a:buChar char="•"/>
            </a:pPr>
            <a:r>
              <a:rPr lang="en-GB" dirty="0" smtClean="0"/>
              <a:t>Random Access</a:t>
            </a:r>
          </a:p>
          <a:p>
            <a:pPr marL="285750" indent="-285750">
              <a:buFont typeface="Arial" panose="020B0604020202020204" pitchFamily="34" charset="0"/>
              <a:buChar char="•"/>
            </a:pPr>
            <a:r>
              <a:rPr lang="en-GB" dirty="0" smtClean="0"/>
              <a:t>Collision Detection</a:t>
            </a:r>
            <a:endParaRPr lang="en-GB" dirty="0"/>
          </a:p>
        </p:txBody>
      </p:sp>
      <p:sp>
        <p:nvSpPr>
          <p:cNvPr id="6" name="TextBox 5"/>
          <p:cNvSpPr txBox="1"/>
          <p:nvPr/>
        </p:nvSpPr>
        <p:spPr>
          <a:xfrm>
            <a:off x="7612380" y="2097088"/>
            <a:ext cx="4145280" cy="1477328"/>
          </a:xfrm>
          <a:prstGeom prst="rect">
            <a:avLst/>
          </a:prstGeom>
          <a:noFill/>
        </p:spPr>
        <p:txBody>
          <a:bodyPr wrap="square" rtlCol="0">
            <a:spAutoFit/>
          </a:bodyPr>
          <a:lstStyle/>
          <a:p>
            <a:r>
              <a:rPr lang="en-GB" dirty="0" smtClean="0"/>
              <a:t>Ethernet</a:t>
            </a:r>
          </a:p>
          <a:p>
            <a:pPr marL="285750" indent="-285750">
              <a:buFont typeface="Arial" panose="020B0604020202020204" pitchFamily="34" charset="0"/>
              <a:buChar char="•"/>
            </a:pPr>
            <a:r>
              <a:rPr lang="en-GB" dirty="0" smtClean="0"/>
              <a:t>Packet-based wired networks</a:t>
            </a:r>
          </a:p>
          <a:p>
            <a:pPr marL="285750" indent="-285750">
              <a:buFont typeface="Arial" panose="020B0604020202020204" pitchFamily="34" charset="0"/>
              <a:buChar char="•"/>
            </a:pPr>
            <a:r>
              <a:rPr lang="en-GB" dirty="0" smtClean="0"/>
              <a:t>Multiple Access Shared Medium</a:t>
            </a:r>
          </a:p>
          <a:p>
            <a:pPr marL="285750" indent="-285750">
              <a:buFont typeface="Arial" panose="020B0604020202020204" pitchFamily="34" charset="0"/>
              <a:buChar char="•"/>
            </a:pPr>
            <a:r>
              <a:rPr lang="en-GB" dirty="0" smtClean="0"/>
              <a:t>Carrier Sense</a:t>
            </a:r>
          </a:p>
          <a:p>
            <a:pPr marL="285750" indent="-285750">
              <a:buFont typeface="Arial" panose="020B0604020202020204" pitchFamily="34" charset="0"/>
              <a:buChar char="•"/>
            </a:pPr>
            <a:r>
              <a:rPr lang="en-GB" dirty="0" smtClean="0"/>
              <a:t>Collision Detection</a:t>
            </a:r>
            <a:endParaRPr lang="en-GB" dirty="0"/>
          </a:p>
        </p:txBody>
      </p:sp>
    </p:spTree>
    <p:extLst>
      <p:ext uri="{BB962C8B-B14F-4D97-AF65-F5344CB8AC3E}">
        <p14:creationId xmlns:p14="http://schemas.microsoft.com/office/powerpoint/2010/main" val="306490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he garbled signals are received by all stations, who interpret them as a collision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984" y="2275905"/>
            <a:ext cx="9708822" cy="242720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smtClean="0"/>
              <a:t>Fundamentals</a:t>
            </a:r>
            <a:endParaRPr lang="en-GB" dirty="0"/>
          </a:p>
        </p:txBody>
      </p:sp>
      <p:pic>
        <p:nvPicPr>
          <p:cNvPr id="2054" name="Picture 6" descr="The signals from station A and B coll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982" y="2272664"/>
            <a:ext cx="9756931" cy="24374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2056" name="Picture 8" descr="The signals from station A and B propagate along the network towards each oth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2" y="2272664"/>
            <a:ext cx="9761501" cy="24403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tation B also has data to send and starts to transmi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1411" y="2272664"/>
            <a:ext cx="9761501" cy="2440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ation A has data to send and starts to transmi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1411" y="2272664"/>
            <a:ext cx="9761501" cy="245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49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50"/>
                                        </p:tgtEl>
                                      </p:cBhvr>
                                    </p:animEffect>
                                    <p:set>
                                      <p:cBhvr>
                                        <p:cTn id="7" dur="1" fill="hold">
                                          <p:stCondLst>
                                            <p:cond delay="499"/>
                                          </p:stCondLst>
                                        </p:cTn>
                                        <p:tgtEl>
                                          <p:spTgt spid="205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058"/>
                                        </p:tgtEl>
                                      </p:cBhvr>
                                    </p:animEffect>
                                    <p:set>
                                      <p:cBhvr>
                                        <p:cTn id="12" dur="1" fill="hold">
                                          <p:stCondLst>
                                            <p:cond delay="499"/>
                                          </p:stCondLst>
                                        </p:cTn>
                                        <p:tgtEl>
                                          <p:spTgt spid="205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056"/>
                                        </p:tgtEl>
                                      </p:cBhvr>
                                    </p:animEffect>
                                    <p:set>
                                      <p:cBhvr>
                                        <p:cTn id="17" dur="1" fill="hold">
                                          <p:stCondLst>
                                            <p:cond delay="499"/>
                                          </p:stCondLst>
                                        </p:cTn>
                                        <p:tgtEl>
                                          <p:spTgt spid="205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2054"/>
                                        </p:tgtEl>
                                      </p:cBhvr>
                                    </p:animEffect>
                                    <p:set>
                                      <p:cBhvr>
                                        <p:cTn id="22" dur="1" fill="hold">
                                          <p:stCondLst>
                                            <p:cond delay="499"/>
                                          </p:stCondLst>
                                        </p:cTn>
                                        <p:tgtEl>
                                          <p:spTgt spid="20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a:t>
            </a:r>
            <a:endParaRPr lang="en-GB" dirty="0"/>
          </a:p>
        </p:txBody>
      </p:sp>
      <p:pic>
        <p:nvPicPr>
          <p:cNvPr id="4" name="Content Placeholder 3" descr="http://www.industrialethernetu.com/images/FastEther.gif"/>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2719387" y="1853248"/>
            <a:ext cx="6762209" cy="3978433"/>
          </a:xfrm>
          <a:prstGeom prst="rect">
            <a:avLst/>
          </a:prstGeom>
          <a:noFill/>
          <a:ln>
            <a:noFill/>
          </a:ln>
        </p:spPr>
      </p:pic>
    </p:spTree>
    <p:extLst>
      <p:ext uri="{BB962C8B-B14F-4D97-AF65-F5344CB8AC3E}">
        <p14:creationId xmlns:p14="http://schemas.microsoft.com/office/powerpoint/2010/main" val="65456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Fundamentals</a:t>
            </a:r>
            <a:endParaRPr lang="en-GB" dirty="0"/>
          </a:p>
        </p:txBody>
      </p:sp>
      <p:pic>
        <p:nvPicPr>
          <p:cNvPr id="4" name="Content Placeholder 3"/>
          <p:cNvPicPr>
            <a:picLocks noGrp="1"/>
          </p:cNvPicPr>
          <p:nvPr>
            <p:ph idx="1"/>
          </p:nvPr>
        </p:nvPicPr>
        <p:blipFill rotWithShape="1">
          <a:blip r:embed="rId2"/>
          <a:srcRect l="26914" t="21422" r="26188" b="24850"/>
          <a:stretch/>
        </p:blipFill>
        <p:spPr bwMode="auto">
          <a:xfrm>
            <a:off x="2960483" y="1853248"/>
            <a:ext cx="6409853" cy="42560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84529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a:t>
            </a:r>
            <a:endParaRPr lang="en-GB"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9594" y="1683945"/>
            <a:ext cx="6608377" cy="4564455"/>
          </a:xfrm>
        </p:spPr>
      </p:pic>
    </p:spTree>
    <p:extLst>
      <p:ext uri="{BB962C8B-B14F-4D97-AF65-F5344CB8AC3E}">
        <p14:creationId xmlns:p14="http://schemas.microsoft.com/office/powerpoint/2010/main" val="987452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374" y="1480123"/>
            <a:ext cx="5156881" cy="340397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1255" y="1480123"/>
            <a:ext cx="6327628" cy="2861057"/>
          </a:xfrm>
          <a:prstGeom prst="rect">
            <a:avLst/>
          </a:prstGeom>
        </p:spPr>
      </p:pic>
    </p:spTree>
    <p:extLst>
      <p:ext uri="{BB962C8B-B14F-4D97-AF65-F5344CB8AC3E}">
        <p14:creationId xmlns:p14="http://schemas.microsoft.com/office/powerpoint/2010/main" val="614775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a:t>
            </a:r>
            <a:endParaRPr lang="en-GB" dirty="0"/>
          </a:p>
        </p:txBody>
      </p:sp>
      <p:sp>
        <p:nvSpPr>
          <p:cNvPr id="3" name="Content Placeholder 2"/>
          <p:cNvSpPr>
            <a:spLocks noGrp="1"/>
          </p:cNvSpPr>
          <p:nvPr>
            <p:ph idx="1"/>
          </p:nvPr>
        </p:nvSpPr>
        <p:spPr/>
        <p:txBody>
          <a:bodyPr/>
          <a:lstStyle/>
          <a:p>
            <a:r>
              <a:rPr lang="en-GB" dirty="0" smtClean="0"/>
              <a:t>Receive State Machine</a:t>
            </a:r>
          </a:p>
          <a:p>
            <a:pPr lvl="1">
              <a:buFont typeface="Arial" panose="020B0604020202020204" pitchFamily="34" charset="0"/>
              <a:buChar char="•"/>
            </a:pPr>
            <a:r>
              <a:rPr lang="en-GB" dirty="0" smtClean="0"/>
              <a:t>IDLE</a:t>
            </a:r>
          </a:p>
          <a:p>
            <a:pPr lvl="1">
              <a:buFont typeface="Arial" panose="020B0604020202020204" pitchFamily="34" charset="0"/>
              <a:buChar char="•"/>
            </a:pPr>
            <a:r>
              <a:rPr lang="en-GB" dirty="0" smtClean="0"/>
              <a:t>PREAMBLE</a:t>
            </a:r>
          </a:p>
          <a:p>
            <a:pPr lvl="1">
              <a:buFont typeface="Arial" panose="020B0604020202020204" pitchFamily="34" charset="0"/>
              <a:buChar char="•"/>
            </a:pPr>
            <a:r>
              <a:rPr lang="en-GB" dirty="0" smtClean="0"/>
              <a:t>DATA</a:t>
            </a:r>
          </a:p>
          <a:p>
            <a:pPr lvl="1">
              <a:buFont typeface="Arial" panose="020B0604020202020204" pitchFamily="34" charset="0"/>
              <a:buChar char="•"/>
            </a:pPr>
            <a:r>
              <a:rPr lang="en-GB" dirty="0" smtClean="0"/>
              <a:t>EXTEND</a:t>
            </a:r>
          </a:p>
          <a:p>
            <a:pPr lvl="1">
              <a:buFont typeface="Arial" panose="020B0604020202020204" pitchFamily="34" charset="0"/>
              <a:buChar char="•"/>
            </a:pPr>
            <a:r>
              <a:rPr lang="en-GB" dirty="0" smtClean="0"/>
              <a:t>OK</a:t>
            </a:r>
          </a:p>
          <a:p>
            <a:pPr lvl="1">
              <a:buFont typeface="Arial" panose="020B0604020202020204" pitchFamily="34" charset="0"/>
              <a:buChar char="•"/>
            </a:pPr>
            <a:r>
              <a:rPr lang="en-GB" dirty="0" smtClean="0"/>
              <a:t>DROP</a:t>
            </a:r>
          </a:p>
          <a:p>
            <a:pPr lvl="1">
              <a:buFont typeface="Arial" panose="020B0604020202020204" pitchFamily="34" charset="0"/>
              <a:buChar char="•"/>
            </a:pPr>
            <a:r>
              <a:rPr lang="en-GB" dirty="0" smtClean="0"/>
              <a:t>ERROR</a:t>
            </a:r>
            <a:endParaRPr lang="en-GB"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4875637" y="2249487"/>
            <a:ext cx="6126390" cy="2992469"/>
          </a:xfrm>
          <a:prstGeom prst="rect">
            <a:avLst/>
          </a:prstGeom>
        </p:spPr>
      </p:pic>
    </p:spTree>
    <p:extLst>
      <p:ext uri="{BB962C8B-B14F-4D97-AF65-F5344CB8AC3E}">
        <p14:creationId xmlns:p14="http://schemas.microsoft.com/office/powerpoint/2010/main" val="1897405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a:t>
            </a:r>
            <a:endParaRPr lang="en-GB" dirty="0"/>
          </a:p>
        </p:txBody>
      </p:sp>
      <p:sp>
        <p:nvSpPr>
          <p:cNvPr id="3" name="Content Placeholder 2"/>
          <p:cNvSpPr>
            <a:spLocks noGrp="1"/>
          </p:cNvSpPr>
          <p:nvPr>
            <p:ph idx="1"/>
          </p:nvPr>
        </p:nvSpPr>
        <p:spPr>
          <a:xfrm>
            <a:off x="1141413" y="2249487"/>
            <a:ext cx="3638818" cy="3541714"/>
          </a:xfrm>
        </p:spPr>
        <p:txBody>
          <a:bodyPr>
            <a:normAutofit/>
          </a:bodyPr>
          <a:lstStyle/>
          <a:p>
            <a:r>
              <a:rPr lang="en-GB" dirty="0" smtClean="0"/>
              <a:t>Transmit State Machine</a:t>
            </a:r>
          </a:p>
          <a:p>
            <a:pPr lvl="1">
              <a:buFont typeface="Arial" panose="020B0604020202020204" pitchFamily="34" charset="0"/>
              <a:buChar char="•"/>
            </a:pPr>
            <a:r>
              <a:rPr lang="en-GB" dirty="0" smtClean="0"/>
              <a:t>DEFER</a:t>
            </a:r>
          </a:p>
          <a:p>
            <a:pPr lvl="1">
              <a:buFont typeface="Arial" panose="020B0604020202020204" pitchFamily="34" charset="0"/>
              <a:buChar char="•"/>
            </a:pPr>
            <a:r>
              <a:rPr lang="en-GB" dirty="0" smtClean="0"/>
              <a:t>IFG</a:t>
            </a:r>
          </a:p>
          <a:p>
            <a:pPr lvl="1">
              <a:buFont typeface="Arial" panose="020B0604020202020204" pitchFamily="34" charset="0"/>
              <a:buChar char="•"/>
            </a:pPr>
            <a:r>
              <a:rPr lang="en-GB" dirty="0" smtClean="0"/>
              <a:t>IDLE</a:t>
            </a:r>
          </a:p>
          <a:p>
            <a:pPr lvl="1">
              <a:buFont typeface="Arial" panose="020B0604020202020204" pitchFamily="34" charset="0"/>
              <a:buChar char="•"/>
            </a:pPr>
            <a:r>
              <a:rPr lang="en-GB" dirty="0" smtClean="0"/>
              <a:t>PREAMBLE</a:t>
            </a:r>
          </a:p>
          <a:p>
            <a:pPr lvl="1">
              <a:buFont typeface="Arial" panose="020B0604020202020204" pitchFamily="34" charset="0"/>
              <a:buChar char="•"/>
            </a:pPr>
            <a:r>
              <a:rPr lang="en-GB" dirty="0" smtClean="0"/>
              <a:t>SFD</a:t>
            </a:r>
          </a:p>
          <a:p>
            <a:pPr lvl="1">
              <a:buFont typeface="Arial" panose="020B0604020202020204" pitchFamily="34" charset="0"/>
              <a:buChar char="•"/>
            </a:pPr>
            <a:r>
              <a:rPr lang="en-GB" dirty="0" smtClean="0"/>
              <a:t>DATA</a:t>
            </a:r>
          </a:p>
          <a:p>
            <a:pPr lvl="1">
              <a:buFont typeface="Arial" panose="020B0604020202020204" pitchFamily="34" charset="0"/>
              <a:buChar char="•"/>
            </a:pPr>
            <a:r>
              <a:rPr lang="en-GB" dirty="0" smtClean="0"/>
              <a:t>PAD</a:t>
            </a:r>
          </a:p>
          <a:p>
            <a:pPr lvl="1"/>
            <a:endParaRPr lang="en-GB" dirty="0"/>
          </a:p>
        </p:txBody>
      </p:sp>
      <p:sp>
        <p:nvSpPr>
          <p:cNvPr id="4" name="Content Placeholder 2"/>
          <p:cNvSpPr txBox="1">
            <a:spLocks/>
          </p:cNvSpPr>
          <p:nvPr/>
        </p:nvSpPr>
        <p:spPr>
          <a:xfrm>
            <a:off x="2716026" y="2222326"/>
            <a:ext cx="3638818"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endParaRPr lang="en-GB" dirty="0" smtClean="0"/>
          </a:p>
          <a:p>
            <a:pPr lvl="1">
              <a:buClr>
                <a:schemeClr val="bg2">
                  <a:lumMod val="40000"/>
                  <a:lumOff val="60000"/>
                </a:schemeClr>
              </a:buClr>
              <a:buSzPct val="80000"/>
            </a:pPr>
            <a:r>
              <a:rPr lang="en-GB" dirty="0" smtClean="0"/>
              <a:t>FCS</a:t>
            </a:r>
          </a:p>
          <a:p>
            <a:pPr lvl="1">
              <a:buClr>
                <a:schemeClr val="bg2">
                  <a:lumMod val="40000"/>
                  <a:lumOff val="60000"/>
                </a:schemeClr>
              </a:buClr>
              <a:buSzPct val="80000"/>
            </a:pPr>
            <a:r>
              <a:rPr lang="en-GB" dirty="0" smtClean="0"/>
              <a:t>JAM</a:t>
            </a:r>
          </a:p>
          <a:p>
            <a:pPr lvl="1">
              <a:buClr>
                <a:schemeClr val="bg2">
                  <a:lumMod val="40000"/>
                  <a:lumOff val="60000"/>
                </a:schemeClr>
              </a:buClr>
              <a:buSzPct val="80000"/>
            </a:pPr>
            <a:r>
              <a:rPr lang="en-GB" dirty="0" smtClean="0"/>
              <a:t>JAM DROP</a:t>
            </a:r>
          </a:p>
          <a:p>
            <a:pPr lvl="1">
              <a:buClr>
                <a:schemeClr val="bg2">
                  <a:lumMod val="40000"/>
                  <a:lumOff val="60000"/>
                </a:schemeClr>
              </a:buClr>
              <a:buSzPct val="80000"/>
            </a:pPr>
            <a:r>
              <a:rPr lang="en-GB" dirty="0" smtClean="0"/>
              <a:t>BACKOFF</a:t>
            </a:r>
          </a:p>
          <a:p>
            <a:pPr lvl="1">
              <a:buClr>
                <a:schemeClr val="bg2">
                  <a:lumMod val="40000"/>
                  <a:lumOff val="60000"/>
                </a:schemeClr>
              </a:buClr>
              <a:buSzPct val="80000"/>
            </a:pPr>
            <a:r>
              <a:rPr lang="en-GB" dirty="0" smtClean="0"/>
              <a:t>NEXT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231" y="1167897"/>
            <a:ext cx="6480229" cy="4830024"/>
          </a:xfrm>
          <a:prstGeom prst="rect">
            <a:avLst/>
          </a:prstGeom>
        </p:spPr>
      </p:pic>
    </p:spTree>
    <p:extLst>
      <p:ext uri="{BB962C8B-B14F-4D97-AF65-F5344CB8AC3E}">
        <p14:creationId xmlns:p14="http://schemas.microsoft.com/office/powerpoint/2010/main" val="30227433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242</TotalTime>
  <Words>1050</Words>
  <Application>Microsoft Office PowerPoint</Application>
  <PresentationFormat>Widescreen</PresentationFormat>
  <Paragraphs>237</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vt:lpstr>
      <vt:lpstr>Verilog Open Source Ethernet MAC</vt:lpstr>
      <vt:lpstr>Fundamentals</vt:lpstr>
      <vt:lpstr>Fundamentals</vt:lpstr>
      <vt:lpstr>Fundamentals</vt:lpstr>
      <vt:lpstr>Fundamentals</vt:lpstr>
      <vt:lpstr>Design</vt:lpstr>
      <vt:lpstr>Design</vt:lpstr>
      <vt:lpstr>Design</vt:lpstr>
      <vt:lpstr>Design</vt:lpstr>
      <vt:lpstr>Design</vt:lpstr>
      <vt:lpstr>Design</vt:lpstr>
      <vt:lpstr>Implementation</vt:lpstr>
      <vt:lpstr>Implementation</vt:lpstr>
      <vt:lpstr>Comparison</vt:lpstr>
      <vt:lpstr>Testing</vt:lpstr>
      <vt:lpstr>Future</vt:lpstr>
      <vt:lpstr>Timeline</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Verilog Open Source Ethernet MAC</dc:title>
  <dc:creator>Jake Mercer</dc:creator>
  <cp:lastModifiedBy>Jake Mercer</cp:lastModifiedBy>
  <cp:revision>28</cp:revision>
  <dcterms:created xsi:type="dcterms:W3CDTF">2017-05-12T07:49:09Z</dcterms:created>
  <dcterms:modified xsi:type="dcterms:W3CDTF">2017-05-12T11:51:11Z</dcterms:modified>
</cp:coreProperties>
</file>