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4212" y="115348"/>
            <a:ext cx="8001000" cy="2971801"/>
          </a:xfrm>
        </p:spPr>
        <p:txBody>
          <a:bodyPr/>
          <a:lstStyle/>
          <a:p>
            <a:r>
              <a:rPr lang="fi-FI" dirty="0" err="1"/>
              <a:t>Identification</a:t>
            </a:r>
            <a:r>
              <a:rPr lang="fi-FI" dirty="0"/>
              <a:t> and </a:t>
            </a:r>
            <a:r>
              <a:rPr lang="fi-FI" dirty="0" err="1"/>
              <a:t>authentication</a:t>
            </a:r>
            <a:endParaRPr lang="en-GB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684212" y="4733101"/>
            <a:ext cx="6400800" cy="661020"/>
          </a:xfrm>
        </p:spPr>
        <p:txBody>
          <a:bodyPr>
            <a:norm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Ville Kylämies, Matias </a:t>
            </a:r>
            <a:r>
              <a:rPr lang="fi-FI" dirty="0" err="1">
                <a:solidFill>
                  <a:schemeClr val="tx1"/>
                </a:solidFill>
              </a:rPr>
              <a:t>Falkenberg</a:t>
            </a:r>
            <a:r>
              <a:rPr lang="fi-FI" dirty="0">
                <a:solidFill>
                  <a:schemeClr val="tx1"/>
                </a:solidFill>
              </a:rPr>
              <a:t>, Teo Häkkinen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34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75823" y="1180751"/>
            <a:ext cx="8534400" cy="3615267"/>
          </a:xfrm>
        </p:spPr>
        <p:txBody>
          <a:bodyPr>
            <a:normAutofit/>
          </a:bodyPr>
          <a:lstStyle/>
          <a:p>
            <a:r>
              <a:rPr lang="fi-FI" sz="3800" dirty="0" err="1">
                <a:solidFill>
                  <a:schemeClr val="tx1"/>
                </a:solidFill>
              </a:rPr>
              <a:t>heavily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relies</a:t>
            </a:r>
            <a:r>
              <a:rPr lang="fi-FI" sz="3800" dirty="0">
                <a:solidFill>
                  <a:schemeClr val="tx1"/>
                </a:solidFill>
              </a:rPr>
              <a:t> on </a:t>
            </a:r>
            <a:r>
              <a:rPr lang="fi-FI" sz="3800" dirty="0" err="1">
                <a:solidFill>
                  <a:schemeClr val="tx1"/>
                </a:solidFill>
              </a:rPr>
              <a:t>policies</a:t>
            </a:r>
            <a:endParaRPr lang="fi-FI" sz="3800" dirty="0">
              <a:solidFill>
                <a:schemeClr val="tx1"/>
              </a:solidFill>
            </a:endParaRPr>
          </a:p>
          <a:p>
            <a:r>
              <a:rPr lang="fi-FI" sz="3800" dirty="0" err="1">
                <a:solidFill>
                  <a:schemeClr val="tx1"/>
                </a:solidFill>
              </a:rPr>
              <a:t>policies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define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whether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user</a:t>
            </a:r>
            <a:r>
              <a:rPr lang="fi-FI" sz="3800" dirty="0">
                <a:solidFill>
                  <a:schemeClr val="tx1"/>
                </a:solidFill>
              </a:rPr>
              <a:t> is </a:t>
            </a:r>
            <a:r>
              <a:rPr lang="fi-FI" sz="3800" dirty="0" err="1">
                <a:solidFill>
                  <a:schemeClr val="tx1"/>
                </a:solidFill>
              </a:rPr>
              <a:t>permitted</a:t>
            </a:r>
            <a:r>
              <a:rPr lang="fi-FI" sz="3800" dirty="0">
                <a:solidFill>
                  <a:schemeClr val="tx1"/>
                </a:solidFill>
              </a:rPr>
              <a:t> to </a:t>
            </a:r>
            <a:r>
              <a:rPr lang="fi-FI" sz="3800" dirty="0" err="1">
                <a:solidFill>
                  <a:schemeClr val="tx1"/>
                </a:solidFill>
              </a:rPr>
              <a:t>access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protected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resources</a:t>
            </a:r>
            <a:endParaRPr lang="fi-FI" sz="3800" dirty="0">
              <a:solidFill>
                <a:schemeClr val="tx1"/>
              </a:solidFill>
            </a:endParaRPr>
          </a:p>
          <a:p>
            <a:endParaRPr lang="en-GB" sz="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71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84212" y="218114"/>
            <a:ext cx="8534400" cy="4924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3800" dirty="0" err="1">
                <a:solidFill>
                  <a:schemeClr val="tx1"/>
                </a:solidFill>
              </a:rPr>
              <a:t>Last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but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not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least</a:t>
            </a:r>
            <a:r>
              <a:rPr lang="fi-FI" sz="3800" dirty="0">
                <a:solidFill>
                  <a:schemeClr val="tx1"/>
                </a:solidFill>
              </a:rPr>
              <a:t>! </a:t>
            </a:r>
            <a:r>
              <a:rPr lang="fi-FI" sz="3800" dirty="0" err="1">
                <a:solidFill>
                  <a:schemeClr val="tx1"/>
                </a:solidFill>
              </a:rPr>
              <a:t>Helpful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tips</a:t>
            </a:r>
            <a:r>
              <a:rPr lang="fi-FI" sz="3800" dirty="0">
                <a:solidFill>
                  <a:schemeClr val="tx1"/>
                </a:solidFill>
              </a:rPr>
              <a:t> to </a:t>
            </a:r>
            <a:r>
              <a:rPr lang="fi-FI" sz="3800" dirty="0" err="1">
                <a:solidFill>
                  <a:schemeClr val="tx1"/>
                </a:solidFill>
              </a:rPr>
              <a:t>prevent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unpleasant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experience</a:t>
            </a:r>
            <a:endParaRPr lang="fi-FI" sz="38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3200" dirty="0">
                <a:solidFill>
                  <a:schemeClr val="tx1"/>
                </a:solidFill>
              </a:rPr>
              <a:t>STRONG </a:t>
            </a:r>
            <a:r>
              <a:rPr lang="fi-FI" sz="3200" dirty="0" err="1">
                <a:solidFill>
                  <a:schemeClr val="tx1"/>
                </a:solidFill>
              </a:rPr>
              <a:t>password</a:t>
            </a:r>
            <a:endParaRPr lang="fi-FI" sz="32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3200" dirty="0" err="1">
                <a:solidFill>
                  <a:schemeClr val="tx1"/>
                </a:solidFill>
              </a:rPr>
              <a:t>Don’t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reveal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your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keylist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or</a:t>
            </a:r>
            <a:r>
              <a:rPr lang="fi-FI" sz="3200" dirty="0">
                <a:solidFill>
                  <a:schemeClr val="tx1"/>
                </a:solidFill>
              </a:rPr>
              <a:t> PIN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3200" dirty="0" err="1">
                <a:solidFill>
                  <a:schemeClr val="tx1"/>
                </a:solidFill>
              </a:rPr>
              <a:t>Use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multi-factor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authentication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where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possible</a:t>
            </a:r>
            <a:endParaRPr lang="fi-FI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i-FI" sz="3800" dirty="0">
                <a:solidFill>
                  <a:schemeClr val="tx1"/>
                </a:solidFill>
              </a:rPr>
              <a:t>	</a:t>
            </a:r>
            <a:r>
              <a:rPr lang="fi-FI" sz="3800">
                <a:solidFill>
                  <a:schemeClr val="tx1"/>
                </a:solidFill>
              </a:rPr>
              <a:t>	</a:t>
            </a:r>
            <a:endParaRPr lang="fi-FI" sz="3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08710" y="562063"/>
            <a:ext cx="8534400" cy="3923562"/>
          </a:xfrm>
        </p:spPr>
        <p:txBody>
          <a:bodyPr>
            <a:normAutofit/>
          </a:bodyPr>
          <a:lstStyle/>
          <a:p>
            <a:endParaRPr lang="fi-FI" sz="3800" dirty="0">
              <a:solidFill>
                <a:schemeClr val="tx1"/>
              </a:solidFill>
            </a:endParaRPr>
          </a:p>
          <a:p>
            <a:r>
              <a:rPr lang="fi-FI" sz="3800" dirty="0" err="1">
                <a:solidFill>
                  <a:schemeClr val="tx1"/>
                </a:solidFill>
              </a:rPr>
              <a:t>What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identification</a:t>
            </a:r>
            <a:r>
              <a:rPr lang="fi-FI" sz="3800" dirty="0">
                <a:solidFill>
                  <a:schemeClr val="tx1"/>
                </a:solidFill>
              </a:rPr>
              <a:t>??</a:t>
            </a:r>
          </a:p>
          <a:p>
            <a:r>
              <a:rPr lang="fi-FI" sz="3800" dirty="0" err="1">
                <a:solidFill>
                  <a:schemeClr val="tx1"/>
                </a:solidFill>
              </a:rPr>
              <a:t>Means</a:t>
            </a:r>
            <a:r>
              <a:rPr lang="fi-FI" sz="3800" dirty="0">
                <a:solidFill>
                  <a:schemeClr val="tx1"/>
                </a:solidFill>
              </a:rPr>
              <a:t> of </a:t>
            </a:r>
            <a:r>
              <a:rPr lang="fi-FI" sz="3800" dirty="0" err="1">
                <a:solidFill>
                  <a:schemeClr val="tx1"/>
                </a:solidFill>
              </a:rPr>
              <a:t>identifying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someone</a:t>
            </a:r>
            <a:endParaRPr lang="fi-FI" sz="3800" dirty="0">
              <a:solidFill>
                <a:schemeClr val="tx1"/>
              </a:solidFill>
            </a:endParaRPr>
          </a:p>
          <a:p>
            <a:r>
              <a:rPr lang="fi-FI" sz="3800" dirty="0" err="1">
                <a:solidFill>
                  <a:schemeClr val="tx1"/>
                </a:solidFill>
              </a:rPr>
              <a:t>Name</a:t>
            </a:r>
            <a:r>
              <a:rPr lang="fi-FI" sz="3800" dirty="0">
                <a:solidFill>
                  <a:schemeClr val="tx1"/>
                </a:solidFill>
              </a:rPr>
              <a:t>, </a:t>
            </a:r>
            <a:r>
              <a:rPr lang="fi-FI" sz="3800" dirty="0" err="1">
                <a:solidFill>
                  <a:schemeClr val="tx1"/>
                </a:solidFill>
              </a:rPr>
              <a:t>phone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number</a:t>
            </a:r>
            <a:r>
              <a:rPr lang="fi-FI" sz="3800" dirty="0">
                <a:solidFill>
                  <a:schemeClr val="tx1"/>
                </a:solidFill>
              </a:rPr>
              <a:t>, e-mail…</a:t>
            </a:r>
          </a:p>
          <a:p>
            <a:endParaRPr lang="en-GB" sz="3800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s://i.ytimg.com/vi/a8tRuOnVcsM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58" y="4115848"/>
            <a:ext cx="4681057" cy="263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84212" y="74723"/>
            <a:ext cx="8534400" cy="1507067"/>
          </a:xfrm>
        </p:spPr>
        <p:txBody>
          <a:bodyPr/>
          <a:lstStyle/>
          <a:p>
            <a:r>
              <a:rPr lang="fi-FI" dirty="0" err="1"/>
              <a:t>Concerns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identification</a:t>
            </a:r>
            <a:endParaRPr lang="en-GB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84212" y="1581790"/>
            <a:ext cx="8534400" cy="46596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fi-FI" sz="51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i-FI" sz="6700" dirty="0" err="1">
                <a:solidFill>
                  <a:schemeClr val="tx1"/>
                </a:solidFill>
              </a:rPr>
              <a:t>Identifiers</a:t>
            </a:r>
            <a:r>
              <a:rPr lang="fi-FI" sz="6700" dirty="0">
                <a:solidFill>
                  <a:schemeClr val="tx1"/>
                </a:solidFill>
              </a:rPr>
              <a:t> </a:t>
            </a:r>
            <a:r>
              <a:rPr lang="fi-FI" sz="6700" dirty="0" err="1">
                <a:solidFill>
                  <a:schemeClr val="tx1"/>
                </a:solidFill>
              </a:rPr>
              <a:t>are</a:t>
            </a:r>
            <a:r>
              <a:rPr lang="fi-FI" sz="6700" dirty="0">
                <a:solidFill>
                  <a:schemeClr val="tx1"/>
                </a:solidFill>
              </a:rPr>
              <a:t> </a:t>
            </a:r>
            <a:r>
              <a:rPr lang="fi-FI" sz="6700" dirty="0" err="1">
                <a:solidFill>
                  <a:schemeClr val="tx1"/>
                </a:solidFill>
              </a:rPr>
              <a:t>easily</a:t>
            </a:r>
            <a:r>
              <a:rPr lang="fi-FI" sz="6700" dirty="0">
                <a:solidFill>
                  <a:schemeClr val="tx1"/>
                </a:solidFill>
              </a:rPr>
              <a:t> </a:t>
            </a:r>
            <a:r>
              <a:rPr lang="fi-FI" sz="6700" dirty="0" err="1">
                <a:solidFill>
                  <a:schemeClr val="tx1"/>
                </a:solidFill>
              </a:rPr>
              <a:t>obtained</a:t>
            </a:r>
            <a:endParaRPr lang="fi-FI" sz="67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i-FI" sz="6700" dirty="0" err="1">
                <a:solidFill>
                  <a:schemeClr val="tx1"/>
                </a:solidFill>
              </a:rPr>
              <a:t>Threats</a:t>
            </a:r>
            <a:endParaRPr lang="fi-FI" sz="67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fi-FI" sz="6700" dirty="0">
                <a:solidFill>
                  <a:schemeClr val="tx1"/>
                </a:solidFill>
              </a:rPr>
              <a:t>System </a:t>
            </a:r>
            <a:r>
              <a:rPr lang="fi-FI" sz="6700" dirty="0" err="1">
                <a:solidFill>
                  <a:schemeClr val="tx1"/>
                </a:solidFill>
              </a:rPr>
              <a:t>compromise</a:t>
            </a:r>
            <a:endParaRPr lang="fi-FI" sz="67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fi-FI" sz="6700" dirty="0" err="1">
                <a:solidFill>
                  <a:schemeClr val="tx1"/>
                </a:solidFill>
              </a:rPr>
              <a:t>Impersonation</a:t>
            </a:r>
            <a:endParaRPr lang="fi-FI" sz="67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fi-FI" sz="6700" dirty="0" err="1">
                <a:solidFill>
                  <a:schemeClr val="tx1"/>
                </a:solidFill>
              </a:rPr>
              <a:t>Blackmailing</a:t>
            </a:r>
            <a:endParaRPr lang="fi-FI" sz="67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fi-FI" sz="6700" dirty="0" err="1">
                <a:solidFill>
                  <a:schemeClr val="tx1"/>
                </a:solidFill>
              </a:rPr>
              <a:t>Disruption</a:t>
            </a:r>
            <a:r>
              <a:rPr lang="fi-FI" sz="6700" dirty="0">
                <a:solidFill>
                  <a:schemeClr val="tx1"/>
                </a:solidFill>
              </a:rPr>
              <a:t> of </a:t>
            </a:r>
            <a:r>
              <a:rPr lang="fi-FI" sz="6700" dirty="0" err="1">
                <a:solidFill>
                  <a:schemeClr val="tx1"/>
                </a:solidFill>
              </a:rPr>
              <a:t>service</a:t>
            </a:r>
            <a:endParaRPr lang="fi-FI" sz="6700" dirty="0">
              <a:solidFill>
                <a:schemeClr val="tx1"/>
              </a:solidFill>
            </a:endParaRPr>
          </a:p>
          <a:p>
            <a:endParaRPr lang="en-GB" sz="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0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21724" y="1507067"/>
            <a:ext cx="9302451" cy="3615267"/>
          </a:xfrm>
        </p:spPr>
        <p:txBody>
          <a:bodyPr>
            <a:normAutofit/>
          </a:bodyPr>
          <a:lstStyle/>
          <a:p>
            <a:r>
              <a:rPr lang="fi-FI" sz="3800" dirty="0" err="1">
                <a:solidFill>
                  <a:schemeClr val="tx1"/>
                </a:solidFill>
              </a:rPr>
              <a:t>Fortunately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we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have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authentication</a:t>
            </a:r>
            <a:endParaRPr lang="fi-FI" sz="38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3200" dirty="0">
                <a:solidFill>
                  <a:schemeClr val="tx1"/>
                </a:solidFill>
              </a:rPr>
              <a:t>Is </a:t>
            </a:r>
            <a:r>
              <a:rPr lang="fi-FI" sz="3200" dirty="0" err="1">
                <a:solidFill>
                  <a:schemeClr val="tx1"/>
                </a:solidFill>
              </a:rPr>
              <a:t>needed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when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we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have</a:t>
            </a:r>
            <a:r>
              <a:rPr lang="fi-FI" sz="3200" dirty="0">
                <a:solidFill>
                  <a:schemeClr val="tx1"/>
                </a:solidFill>
              </a:rPr>
              <a:t> to </a:t>
            </a:r>
            <a:r>
              <a:rPr lang="fi-FI" sz="3200" dirty="0" err="1">
                <a:solidFill>
                  <a:schemeClr val="tx1"/>
                </a:solidFill>
              </a:rPr>
              <a:t>know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exactly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who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the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said</a:t>
            </a:r>
            <a:r>
              <a:rPr lang="fi-FI" sz="3200" dirty="0">
                <a:solidFill>
                  <a:schemeClr val="tx1"/>
                </a:solidFill>
              </a:rPr>
              <a:t> person 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3200" dirty="0" err="1">
                <a:solidFill>
                  <a:schemeClr val="tx1"/>
                </a:solidFill>
              </a:rPr>
              <a:t>Something</a:t>
            </a:r>
            <a:r>
              <a:rPr lang="fi-FI" sz="3200" dirty="0">
                <a:solidFill>
                  <a:schemeClr val="tx1"/>
                </a:solidFill>
              </a:rPr>
              <a:t> is </a:t>
            </a:r>
            <a:r>
              <a:rPr lang="fi-FI" sz="3200" dirty="0" err="1">
                <a:solidFill>
                  <a:schemeClr val="tx1"/>
                </a:solidFill>
              </a:rPr>
              <a:t>needed</a:t>
            </a:r>
            <a:r>
              <a:rPr lang="fi-FI" sz="3200" dirty="0">
                <a:solidFill>
                  <a:schemeClr val="tx1"/>
                </a:solidFill>
              </a:rPr>
              <a:t> to </a:t>
            </a:r>
            <a:r>
              <a:rPr lang="fi-FI" sz="3200" dirty="0" err="1">
                <a:solidFill>
                  <a:schemeClr val="tx1"/>
                </a:solidFill>
              </a:rPr>
              <a:t>prove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their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identity</a:t>
            </a:r>
            <a:endParaRPr lang="fi-FI" sz="32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i-FI" sz="32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i-FI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fi-FI" dirty="0"/>
              <a:t>Single-</a:t>
            </a:r>
            <a:r>
              <a:rPr lang="fi-FI" dirty="0" err="1"/>
              <a:t>factor</a:t>
            </a:r>
            <a:r>
              <a:rPr lang="fi-FI" dirty="0"/>
              <a:t> </a:t>
            </a:r>
            <a:r>
              <a:rPr lang="fi-FI" dirty="0" err="1"/>
              <a:t>authentication</a:t>
            </a:r>
            <a:endParaRPr lang="en-GB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84212" y="1247863"/>
            <a:ext cx="8534400" cy="3615267"/>
          </a:xfrm>
        </p:spPr>
        <p:txBody>
          <a:bodyPr>
            <a:normAutofit/>
          </a:bodyPr>
          <a:lstStyle/>
          <a:p>
            <a:endParaRPr lang="fi-FI" sz="3800" dirty="0">
              <a:solidFill>
                <a:schemeClr val="tx1"/>
              </a:solidFill>
            </a:endParaRPr>
          </a:p>
          <a:p>
            <a:r>
              <a:rPr lang="fi-FI" sz="3800" dirty="0" err="1">
                <a:solidFill>
                  <a:schemeClr val="tx1"/>
                </a:solidFill>
              </a:rPr>
              <a:t>Most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common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way</a:t>
            </a:r>
            <a:r>
              <a:rPr lang="fi-FI" sz="3800" dirty="0">
                <a:solidFill>
                  <a:schemeClr val="tx1"/>
                </a:solidFill>
              </a:rPr>
              <a:t> of </a:t>
            </a:r>
            <a:r>
              <a:rPr lang="fi-FI" sz="3800" dirty="0" err="1">
                <a:solidFill>
                  <a:schemeClr val="tx1"/>
                </a:solidFill>
              </a:rPr>
              <a:t>authentication</a:t>
            </a:r>
            <a:endParaRPr lang="fi-FI" sz="3800" dirty="0">
              <a:solidFill>
                <a:schemeClr val="tx1"/>
              </a:solidFill>
            </a:endParaRPr>
          </a:p>
          <a:p>
            <a:r>
              <a:rPr lang="fi-FI" sz="3800" dirty="0" err="1">
                <a:solidFill>
                  <a:schemeClr val="tx1"/>
                </a:solidFill>
              </a:rPr>
              <a:t>Username</a:t>
            </a:r>
            <a:r>
              <a:rPr lang="fi-FI" sz="3800" dirty="0">
                <a:solidFill>
                  <a:schemeClr val="tx1"/>
                </a:solidFill>
              </a:rPr>
              <a:t> and </a:t>
            </a:r>
            <a:r>
              <a:rPr lang="fi-FI" sz="3800" dirty="0" err="1">
                <a:solidFill>
                  <a:schemeClr val="tx1"/>
                </a:solidFill>
              </a:rPr>
              <a:t>password</a:t>
            </a:r>
            <a:endParaRPr lang="fi-FI" sz="3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800" dirty="0" err="1">
                <a:solidFill>
                  <a:schemeClr val="tx1"/>
                </a:solidFill>
              </a:rPr>
              <a:t>Issues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with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this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method</a:t>
            </a:r>
            <a:endParaRPr lang="fi-FI" sz="38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3600" dirty="0" err="1">
                <a:solidFill>
                  <a:schemeClr val="tx1"/>
                </a:solidFill>
              </a:rPr>
              <a:t>predictable</a:t>
            </a:r>
            <a:r>
              <a:rPr lang="fi-FI" sz="3600" dirty="0">
                <a:solidFill>
                  <a:schemeClr val="tx1"/>
                </a:solidFill>
              </a:rPr>
              <a:t> </a:t>
            </a:r>
            <a:r>
              <a:rPr lang="fi-FI" sz="3600" dirty="0" err="1">
                <a:solidFill>
                  <a:schemeClr val="tx1"/>
                </a:solidFill>
              </a:rPr>
              <a:t>passwords</a:t>
            </a:r>
            <a:endParaRPr lang="fi-FI" sz="36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3600" dirty="0" err="1">
                <a:solidFill>
                  <a:schemeClr val="tx1"/>
                </a:solidFill>
              </a:rPr>
              <a:t>can</a:t>
            </a:r>
            <a:r>
              <a:rPr lang="fi-FI" sz="3600" dirty="0">
                <a:solidFill>
                  <a:schemeClr val="tx1"/>
                </a:solidFill>
              </a:rPr>
              <a:t> </a:t>
            </a:r>
            <a:r>
              <a:rPr lang="fi-FI" sz="3600" dirty="0" err="1">
                <a:solidFill>
                  <a:schemeClr val="tx1"/>
                </a:solidFill>
              </a:rPr>
              <a:t>lead</a:t>
            </a:r>
            <a:r>
              <a:rPr lang="fi-FI" sz="3600" dirty="0">
                <a:solidFill>
                  <a:schemeClr val="tx1"/>
                </a:solidFill>
              </a:rPr>
              <a:t> to </a:t>
            </a:r>
            <a:r>
              <a:rPr lang="fi-FI" sz="3600" dirty="0" err="1">
                <a:solidFill>
                  <a:schemeClr val="tx1"/>
                </a:solidFill>
              </a:rPr>
              <a:t>account</a:t>
            </a:r>
            <a:r>
              <a:rPr lang="fi-FI" sz="3600" dirty="0">
                <a:solidFill>
                  <a:schemeClr val="tx1"/>
                </a:solidFill>
              </a:rPr>
              <a:t> </a:t>
            </a:r>
            <a:r>
              <a:rPr lang="fi-FI" sz="3600" dirty="0" err="1">
                <a:solidFill>
                  <a:schemeClr val="tx1"/>
                </a:solidFill>
              </a:rPr>
              <a:t>theft</a:t>
            </a:r>
            <a:endParaRPr lang="fi-FI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i-FI" sz="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17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fi-FI" dirty="0" err="1"/>
              <a:t>Multi-factor</a:t>
            </a:r>
            <a:r>
              <a:rPr lang="fi-FI" dirty="0"/>
              <a:t> </a:t>
            </a:r>
            <a:r>
              <a:rPr lang="fi-FI" dirty="0" err="1"/>
              <a:t>authentication</a:t>
            </a:r>
            <a:endParaRPr lang="en-GB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84212" y="1432420"/>
            <a:ext cx="8534400" cy="3615267"/>
          </a:xfrm>
        </p:spPr>
        <p:txBody>
          <a:bodyPr>
            <a:normAutofit/>
          </a:bodyPr>
          <a:lstStyle/>
          <a:p>
            <a:r>
              <a:rPr lang="fi-FI" sz="3600" dirty="0" err="1">
                <a:solidFill>
                  <a:schemeClr val="tx1"/>
                </a:solidFill>
              </a:rPr>
              <a:t>Way</a:t>
            </a:r>
            <a:r>
              <a:rPr lang="fi-FI" sz="3600" dirty="0">
                <a:solidFill>
                  <a:schemeClr val="tx1"/>
                </a:solidFill>
              </a:rPr>
              <a:t> </a:t>
            </a:r>
            <a:r>
              <a:rPr lang="fi-FI" sz="3600" dirty="0" err="1">
                <a:solidFill>
                  <a:schemeClr val="tx1"/>
                </a:solidFill>
              </a:rPr>
              <a:t>more</a:t>
            </a:r>
            <a:r>
              <a:rPr lang="fi-FI" sz="3600" dirty="0">
                <a:solidFill>
                  <a:schemeClr val="tx1"/>
                </a:solidFill>
              </a:rPr>
              <a:t> </a:t>
            </a:r>
            <a:r>
              <a:rPr lang="fi-FI" sz="3600" dirty="0" err="1">
                <a:solidFill>
                  <a:schemeClr val="tx1"/>
                </a:solidFill>
              </a:rPr>
              <a:t>secure</a:t>
            </a:r>
            <a:r>
              <a:rPr lang="fi-FI" sz="3600" dirty="0">
                <a:solidFill>
                  <a:schemeClr val="tx1"/>
                </a:solidFill>
              </a:rPr>
              <a:t> </a:t>
            </a:r>
            <a:r>
              <a:rPr lang="fi-FI" sz="3600" dirty="0" err="1">
                <a:solidFill>
                  <a:schemeClr val="tx1"/>
                </a:solidFill>
              </a:rPr>
              <a:t>way</a:t>
            </a:r>
            <a:r>
              <a:rPr lang="fi-FI" sz="3600" dirty="0">
                <a:solidFill>
                  <a:schemeClr val="tx1"/>
                </a:solidFill>
              </a:rPr>
              <a:t> of </a:t>
            </a:r>
            <a:r>
              <a:rPr lang="fi-FI" sz="3600" dirty="0" err="1">
                <a:solidFill>
                  <a:schemeClr val="tx1"/>
                </a:solidFill>
              </a:rPr>
              <a:t>authentication</a:t>
            </a:r>
            <a:endParaRPr lang="fi-FI" sz="3600" dirty="0">
              <a:solidFill>
                <a:schemeClr val="tx1"/>
              </a:solidFill>
            </a:endParaRPr>
          </a:p>
          <a:p>
            <a:r>
              <a:rPr lang="fi-FI" sz="3600" dirty="0" err="1">
                <a:solidFill>
                  <a:schemeClr val="tx1"/>
                </a:solidFill>
              </a:rPr>
              <a:t>Includes</a:t>
            </a:r>
            <a:r>
              <a:rPr lang="fi-FI" sz="3600" dirty="0">
                <a:solidFill>
                  <a:schemeClr val="tx1"/>
                </a:solidFill>
              </a:rPr>
              <a:t> </a:t>
            </a:r>
            <a:r>
              <a:rPr lang="fi-FI" sz="3600" dirty="0" err="1">
                <a:solidFill>
                  <a:schemeClr val="tx1"/>
                </a:solidFill>
              </a:rPr>
              <a:t>two</a:t>
            </a:r>
            <a:r>
              <a:rPr lang="fi-FI" sz="3600" dirty="0">
                <a:solidFill>
                  <a:schemeClr val="tx1"/>
                </a:solidFill>
              </a:rPr>
              <a:t> </a:t>
            </a:r>
            <a:r>
              <a:rPr lang="fi-FI" sz="3600" dirty="0" err="1">
                <a:solidFill>
                  <a:schemeClr val="tx1"/>
                </a:solidFill>
              </a:rPr>
              <a:t>or</a:t>
            </a:r>
            <a:r>
              <a:rPr lang="fi-FI" sz="3600" dirty="0">
                <a:solidFill>
                  <a:schemeClr val="tx1"/>
                </a:solidFill>
              </a:rPr>
              <a:t> </a:t>
            </a:r>
            <a:r>
              <a:rPr lang="fi-FI" sz="3600" dirty="0" err="1">
                <a:solidFill>
                  <a:schemeClr val="tx1"/>
                </a:solidFill>
              </a:rPr>
              <a:t>more</a:t>
            </a:r>
            <a:r>
              <a:rPr lang="fi-FI" sz="3600" dirty="0">
                <a:solidFill>
                  <a:schemeClr val="tx1"/>
                </a:solidFill>
              </a:rPr>
              <a:t> </a:t>
            </a:r>
            <a:r>
              <a:rPr lang="fi-FI" sz="3600" dirty="0" err="1">
                <a:solidFill>
                  <a:schemeClr val="tx1"/>
                </a:solidFill>
              </a:rPr>
              <a:t>methods</a:t>
            </a:r>
            <a:r>
              <a:rPr lang="fi-FI" sz="3600" dirty="0">
                <a:solidFill>
                  <a:schemeClr val="tx1"/>
                </a:solidFill>
              </a:rPr>
              <a:t> of </a:t>
            </a:r>
            <a:r>
              <a:rPr lang="fi-FI" sz="3600" dirty="0" err="1">
                <a:solidFill>
                  <a:schemeClr val="tx1"/>
                </a:solidFill>
              </a:rPr>
              <a:t>verifying</a:t>
            </a:r>
            <a:r>
              <a:rPr lang="fi-FI" sz="3600" dirty="0">
                <a:solidFill>
                  <a:schemeClr val="tx1"/>
                </a:solidFill>
              </a:rPr>
              <a:t> </a:t>
            </a:r>
            <a:r>
              <a:rPr lang="fi-FI" sz="3600" dirty="0" err="1">
                <a:solidFill>
                  <a:schemeClr val="tx1"/>
                </a:solidFill>
              </a:rPr>
              <a:t>identity</a:t>
            </a:r>
            <a:endParaRPr lang="fi-FI" sz="3600" dirty="0">
              <a:solidFill>
                <a:schemeClr val="tx1"/>
              </a:solidFill>
            </a:endParaRPr>
          </a:p>
          <a:p>
            <a:endParaRPr lang="en-GB" sz="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7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41599" y="402671"/>
            <a:ext cx="8534400" cy="4857226"/>
          </a:xfrm>
        </p:spPr>
        <p:txBody>
          <a:bodyPr>
            <a:normAutofit lnSpcReduction="10000"/>
          </a:bodyPr>
          <a:lstStyle/>
          <a:p>
            <a:r>
              <a:rPr lang="fi-FI" sz="3800" dirty="0" err="1">
                <a:solidFill>
                  <a:schemeClr val="tx1"/>
                </a:solidFill>
              </a:rPr>
              <a:t>Examples</a:t>
            </a:r>
            <a:r>
              <a:rPr lang="fi-FI" sz="3800" dirty="0">
                <a:solidFill>
                  <a:schemeClr val="tx1"/>
                </a:solidFill>
              </a:rPr>
              <a:t> of </a:t>
            </a:r>
            <a:r>
              <a:rPr lang="fi-FI" sz="3800" dirty="0" err="1">
                <a:solidFill>
                  <a:schemeClr val="tx1"/>
                </a:solidFill>
              </a:rPr>
              <a:t>multi-factor</a:t>
            </a:r>
            <a:r>
              <a:rPr lang="fi-FI" sz="3800" dirty="0">
                <a:solidFill>
                  <a:schemeClr val="tx1"/>
                </a:solidFill>
              </a:rPr>
              <a:t> </a:t>
            </a:r>
            <a:r>
              <a:rPr lang="fi-FI" sz="3800" dirty="0" err="1">
                <a:solidFill>
                  <a:schemeClr val="tx1"/>
                </a:solidFill>
              </a:rPr>
              <a:t>authentication</a:t>
            </a:r>
            <a:endParaRPr lang="fi-FI" sz="38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3200" dirty="0" err="1">
                <a:solidFill>
                  <a:schemeClr val="tx1"/>
                </a:solidFill>
              </a:rPr>
              <a:t>Keylist</a:t>
            </a:r>
            <a:r>
              <a:rPr lang="fi-FI" sz="3200" dirty="0">
                <a:solidFill>
                  <a:schemeClr val="tx1"/>
                </a:solidFill>
              </a:rPr>
              <a:t> + </a:t>
            </a:r>
            <a:r>
              <a:rPr lang="fi-FI" sz="3200" dirty="0" err="1">
                <a:solidFill>
                  <a:schemeClr val="tx1"/>
                </a:solidFill>
              </a:rPr>
              <a:t>pin</a:t>
            </a:r>
            <a:endParaRPr lang="fi-FI" sz="32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3200" dirty="0" err="1">
                <a:solidFill>
                  <a:schemeClr val="tx1"/>
                </a:solidFill>
              </a:rPr>
              <a:t>Password</a:t>
            </a:r>
            <a:r>
              <a:rPr lang="fi-FI" sz="3200" dirty="0">
                <a:solidFill>
                  <a:schemeClr val="tx1"/>
                </a:solidFill>
              </a:rPr>
              <a:t> + </a:t>
            </a:r>
            <a:r>
              <a:rPr lang="fi-FI" sz="3200" dirty="0" err="1">
                <a:solidFill>
                  <a:schemeClr val="tx1"/>
                </a:solidFill>
              </a:rPr>
              <a:t>authenticator</a:t>
            </a:r>
            <a:endParaRPr lang="fi-FI" sz="32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i-FI" sz="3200" dirty="0" err="1">
                <a:solidFill>
                  <a:schemeClr val="tx1"/>
                </a:solidFill>
              </a:rPr>
              <a:t>authenticator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provides</a:t>
            </a:r>
            <a:r>
              <a:rPr lang="fi-FI" sz="3200" dirty="0">
                <a:solidFill>
                  <a:schemeClr val="tx1"/>
                </a:solidFill>
              </a:rPr>
              <a:t> 6-8 </a:t>
            </a:r>
            <a:r>
              <a:rPr lang="fi-FI" sz="3200" dirty="0" err="1">
                <a:solidFill>
                  <a:schemeClr val="tx1"/>
                </a:solidFill>
              </a:rPr>
              <a:t>digits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that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are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required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along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with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password</a:t>
            </a:r>
            <a:endParaRPr lang="fi-FI" sz="32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i-FI" sz="3200" dirty="0" err="1">
                <a:solidFill>
                  <a:schemeClr val="tx1"/>
                </a:solidFill>
              </a:rPr>
              <a:t>Digits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change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after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certain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time</a:t>
            </a:r>
            <a:r>
              <a:rPr lang="fi-FI" sz="3200" dirty="0">
                <a:solidFill>
                  <a:schemeClr val="tx1"/>
                </a:solidFill>
              </a:rPr>
              <a:t> </a:t>
            </a:r>
            <a:r>
              <a:rPr lang="fi-FI" sz="3200" dirty="0" err="1">
                <a:solidFill>
                  <a:schemeClr val="tx1"/>
                </a:solidFill>
              </a:rPr>
              <a:t>period</a:t>
            </a:r>
            <a:endParaRPr lang="fi-FI" sz="3200" dirty="0">
              <a:solidFill>
                <a:schemeClr val="tx1"/>
              </a:solidFill>
            </a:endParaRPr>
          </a:p>
          <a:p>
            <a:endParaRPr lang="en-GB" sz="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7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>
            <a:normAutofit/>
          </a:bodyPr>
          <a:lstStyle/>
          <a:p>
            <a:r>
              <a:rPr lang="fi-FI" sz="3800" dirty="0" err="1"/>
              <a:t>Authorization</a:t>
            </a:r>
            <a:endParaRPr lang="en-GB" sz="38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84212" y="1507067"/>
            <a:ext cx="8534400" cy="3615267"/>
          </a:xfrm>
        </p:spPr>
        <p:txBody>
          <a:bodyPr>
            <a:normAutofit/>
          </a:bodyPr>
          <a:lstStyle/>
          <a:p>
            <a:r>
              <a:rPr lang="fi-FI" sz="3600" dirty="0" err="1">
                <a:solidFill>
                  <a:schemeClr val="tx1"/>
                </a:solidFill>
              </a:rPr>
              <a:t>Refers</a:t>
            </a:r>
            <a:r>
              <a:rPr lang="fi-FI" sz="3600" dirty="0">
                <a:solidFill>
                  <a:schemeClr val="tx1"/>
                </a:solidFill>
              </a:rPr>
              <a:t> to </a:t>
            </a:r>
            <a:r>
              <a:rPr lang="fi-FI" sz="3600" dirty="0" err="1">
                <a:solidFill>
                  <a:schemeClr val="tx1"/>
                </a:solidFill>
              </a:rPr>
              <a:t>who</a:t>
            </a:r>
            <a:r>
              <a:rPr lang="fi-FI" sz="3600" dirty="0">
                <a:solidFill>
                  <a:schemeClr val="tx1"/>
                </a:solidFill>
              </a:rPr>
              <a:t> is </a:t>
            </a:r>
            <a:r>
              <a:rPr lang="fi-FI" sz="3600" dirty="0" err="1">
                <a:solidFill>
                  <a:schemeClr val="tx1"/>
                </a:solidFill>
              </a:rPr>
              <a:t>allowed</a:t>
            </a:r>
            <a:r>
              <a:rPr lang="fi-FI" sz="3600" dirty="0">
                <a:solidFill>
                  <a:schemeClr val="tx1"/>
                </a:solidFill>
              </a:rPr>
              <a:t> to </a:t>
            </a:r>
            <a:r>
              <a:rPr lang="fi-FI" sz="3600" dirty="0" err="1">
                <a:solidFill>
                  <a:schemeClr val="tx1"/>
                </a:solidFill>
              </a:rPr>
              <a:t>do</a:t>
            </a:r>
            <a:r>
              <a:rPr lang="fi-FI" sz="3600" dirty="0">
                <a:solidFill>
                  <a:schemeClr val="tx1"/>
                </a:solidFill>
              </a:rPr>
              <a:t> </a:t>
            </a:r>
            <a:r>
              <a:rPr lang="fi-FI" sz="3600" dirty="0" err="1">
                <a:solidFill>
                  <a:schemeClr val="tx1"/>
                </a:solidFill>
              </a:rPr>
              <a:t>something</a:t>
            </a:r>
            <a:endParaRPr lang="fi-FI" sz="3600" dirty="0">
              <a:solidFill>
                <a:schemeClr val="tx1"/>
              </a:solidFill>
            </a:endParaRPr>
          </a:p>
          <a:p>
            <a:r>
              <a:rPr lang="fi-FI" sz="3600" dirty="0" err="1">
                <a:solidFill>
                  <a:schemeClr val="tx1"/>
                </a:solidFill>
              </a:rPr>
              <a:t>Checks</a:t>
            </a:r>
            <a:r>
              <a:rPr lang="fi-FI" sz="3600" dirty="0">
                <a:solidFill>
                  <a:schemeClr val="tx1"/>
                </a:solidFill>
              </a:rPr>
              <a:t> </a:t>
            </a:r>
            <a:r>
              <a:rPr lang="fi-FI" sz="3600" dirty="0" err="1">
                <a:solidFill>
                  <a:schemeClr val="tx1"/>
                </a:solidFill>
              </a:rPr>
              <a:t>if</a:t>
            </a:r>
            <a:r>
              <a:rPr lang="fi-FI" sz="3600" dirty="0">
                <a:solidFill>
                  <a:schemeClr val="tx1"/>
                </a:solidFill>
              </a:rPr>
              <a:t> </a:t>
            </a:r>
            <a:r>
              <a:rPr lang="fi-FI" sz="3600" dirty="0" err="1">
                <a:solidFill>
                  <a:schemeClr val="tx1"/>
                </a:solidFill>
              </a:rPr>
              <a:t>the</a:t>
            </a:r>
            <a:r>
              <a:rPr lang="fi-FI" sz="3600" dirty="0">
                <a:solidFill>
                  <a:schemeClr val="tx1"/>
                </a:solidFill>
              </a:rPr>
              <a:t> </a:t>
            </a:r>
            <a:r>
              <a:rPr lang="fi-FI" sz="3600" dirty="0" err="1">
                <a:solidFill>
                  <a:schemeClr val="tx1"/>
                </a:solidFill>
              </a:rPr>
              <a:t>user</a:t>
            </a:r>
            <a:r>
              <a:rPr lang="fi-FI" sz="3600" dirty="0">
                <a:solidFill>
                  <a:schemeClr val="tx1"/>
                </a:solidFill>
              </a:rPr>
              <a:t> is </a:t>
            </a:r>
            <a:r>
              <a:rPr lang="fi-FI" sz="3600" dirty="0" err="1">
                <a:solidFill>
                  <a:schemeClr val="tx1"/>
                </a:solidFill>
              </a:rPr>
              <a:t>permitted</a:t>
            </a:r>
            <a:r>
              <a:rPr lang="fi-FI" sz="3600" dirty="0">
                <a:solidFill>
                  <a:schemeClr val="tx1"/>
                </a:solidFill>
              </a:rPr>
              <a:t> </a:t>
            </a:r>
            <a:r>
              <a:rPr lang="fi-FI" sz="3600" dirty="0" err="1">
                <a:solidFill>
                  <a:schemeClr val="tx1"/>
                </a:solidFill>
              </a:rPr>
              <a:t>access</a:t>
            </a:r>
            <a:r>
              <a:rPr lang="fi-FI" sz="3600" dirty="0">
                <a:solidFill>
                  <a:schemeClr val="tx1"/>
                </a:solidFill>
              </a:rPr>
              <a:t> to </a:t>
            </a:r>
            <a:r>
              <a:rPr lang="fi-FI" sz="3600" dirty="0" err="1">
                <a:solidFill>
                  <a:schemeClr val="tx1"/>
                </a:solidFill>
              </a:rPr>
              <a:t>certain</a:t>
            </a:r>
            <a:r>
              <a:rPr lang="fi-FI" sz="3600" dirty="0">
                <a:solidFill>
                  <a:schemeClr val="tx1"/>
                </a:solidFill>
              </a:rPr>
              <a:t> </a:t>
            </a:r>
            <a:r>
              <a:rPr lang="fi-FI" sz="3600" dirty="0" err="1">
                <a:solidFill>
                  <a:schemeClr val="tx1"/>
                </a:solidFill>
              </a:rPr>
              <a:t>resources</a:t>
            </a:r>
            <a:endParaRPr lang="fi-FI" sz="3600" dirty="0">
              <a:solidFill>
                <a:schemeClr val="tx1"/>
              </a:solidFill>
            </a:endParaRPr>
          </a:p>
          <a:p>
            <a:endParaRPr lang="en-GB" sz="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09809"/>
      </p:ext>
    </p:extLst>
  </p:cSld>
  <p:clrMapOvr>
    <a:masterClrMapping/>
  </p:clrMapOvr>
</p:sld>
</file>

<file path=ppt/theme/theme1.xml><?xml version="1.0" encoding="utf-8"?>
<a:theme xmlns:a="http://schemas.openxmlformats.org/drawingml/2006/main" name="Sektori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144</TotalTime>
  <Words>185</Words>
  <Application>Microsoft Office PowerPoint</Application>
  <PresentationFormat>Laajakuva</PresentationFormat>
  <Paragraphs>42</Paragraphs>
  <Slides>11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Sektori</vt:lpstr>
      <vt:lpstr>Identification and authentication</vt:lpstr>
      <vt:lpstr>PowerPoint-esitys</vt:lpstr>
      <vt:lpstr>Concerns with identification</vt:lpstr>
      <vt:lpstr>PowerPoint-esitys</vt:lpstr>
      <vt:lpstr>Single-factor authentication</vt:lpstr>
      <vt:lpstr>PowerPoint-esitys</vt:lpstr>
      <vt:lpstr>Multi-factor authentication</vt:lpstr>
      <vt:lpstr>PowerPoint-esitys</vt:lpstr>
      <vt:lpstr>Authorization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and authorization</dc:title>
  <dc:creator>Kylis</dc:creator>
  <cp:lastModifiedBy>Kylis</cp:lastModifiedBy>
  <cp:revision>18</cp:revision>
  <dcterms:created xsi:type="dcterms:W3CDTF">2017-03-28T19:14:56Z</dcterms:created>
  <dcterms:modified xsi:type="dcterms:W3CDTF">2017-03-28T21:39:31Z</dcterms:modified>
</cp:coreProperties>
</file>