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8" r:id="rId9"/>
    <p:sldId id="269" r:id="rId10"/>
    <p:sldId id="270" r:id="rId11"/>
    <p:sldId id="265" r:id="rId12"/>
    <p:sldId id="266" r:id="rId13"/>
    <p:sldId id="267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F267"/>
    <a:srgbClr val="50DB49"/>
    <a:srgbClr val="46D93F"/>
    <a:srgbClr val="2DC026"/>
    <a:srgbClr val="0EFE25"/>
    <a:srgbClr val="6FE169"/>
    <a:srgbClr val="547F43"/>
    <a:srgbClr val="547F42"/>
    <a:srgbClr val="01CFBB"/>
    <a:srgbClr val="06C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FF58-7DE9-4ED5-BA0E-D184E6784EA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1CB-379D-48B9-968F-79186E8B5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9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FF58-7DE9-4ED5-BA0E-D184E6784EA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1CB-379D-48B9-968F-79186E8B5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6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FF58-7DE9-4ED5-BA0E-D184E6784EA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1CB-379D-48B9-968F-79186E8B5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2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FF58-7DE9-4ED5-BA0E-D184E6784EA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1CB-379D-48B9-968F-79186E8B5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0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FF58-7DE9-4ED5-BA0E-D184E6784EA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1CB-379D-48B9-968F-79186E8B5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4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FF58-7DE9-4ED5-BA0E-D184E6784EA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1CB-379D-48B9-968F-79186E8B5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6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FF58-7DE9-4ED5-BA0E-D184E6784EA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1CB-379D-48B9-968F-79186E8B5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FF58-7DE9-4ED5-BA0E-D184E6784EA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1CB-379D-48B9-968F-79186E8B5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4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FF58-7DE9-4ED5-BA0E-D184E6784EA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1CB-379D-48B9-968F-79186E8B5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8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FF58-7DE9-4ED5-BA0E-D184E6784EA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1CB-379D-48B9-968F-79186E8B5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5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FF58-7DE9-4ED5-BA0E-D184E6784EA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E1CB-379D-48B9-968F-79186E8B5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8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5FF58-7DE9-4ED5-BA0E-D184E6784EA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9E1CB-379D-48B9-968F-79186E8B5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7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Picture 26" descr="De volta à Matrix: novo filme confirmado | NSC Total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o.remove.bg/downloads/0e556a07-d6db-4329-91f2-8571fe37d78b/image-removebg-preview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372112"/>
            <a:ext cx="2343150" cy="90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3681408" y="435840"/>
            <a:ext cx="4829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6FE169"/>
                </a:solidFill>
                <a:latin typeface="Bahnschrift" panose="020B0502040204020203" pitchFamily="34" charset="0"/>
              </a:rPr>
              <a:t>UNIVERSIDADE FEDERAL DE RORAIMA</a:t>
            </a:r>
            <a:br>
              <a:rPr lang="pt-BR" sz="1600" dirty="0" smtClean="0">
                <a:solidFill>
                  <a:srgbClr val="6FE169"/>
                </a:solidFill>
                <a:latin typeface="Bahnschrift" panose="020B0502040204020203" pitchFamily="34" charset="0"/>
              </a:rPr>
            </a:br>
            <a:r>
              <a:rPr lang="pt-BR" sz="1600" dirty="0" smtClean="0">
                <a:solidFill>
                  <a:srgbClr val="6FE169"/>
                </a:solidFill>
                <a:latin typeface="Bahnschrift" panose="020B0502040204020203" pitchFamily="34" charset="0"/>
              </a:rPr>
              <a:t>CENTRO DE CIÊNCIA E TECNOLOGIA</a:t>
            </a:r>
          </a:p>
          <a:p>
            <a:pPr algn="ctr"/>
            <a:r>
              <a:rPr lang="pt-BR" sz="1600" dirty="0" smtClean="0">
                <a:solidFill>
                  <a:srgbClr val="6FE169"/>
                </a:solidFill>
                <a:latin typeface="Bahnschrift" panose="020B0502040204020203" pitchFamily="34" charset="0"/>
              </a:rPr>
              <a:t>DEPARTAMENTO DE CIÊNCIA DA COMPUTAÇÃO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676274" y="1648599"/>
            <a:ext cx="551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6FE169"/>
                </a:solidFill>
                <a:latin typeface="Bahnschrift" panose="020B0502040204020203" pitchFamily="34" charset="0"/>
              </a:rPr>
              <a:t>DISCIPLINA:ARQUITETURA E ORGANIZAÇÃO DE COMPUTADORES</a:t>
            </a:r>
            <a:br>
              <a:rPr lang="pt-BR" sz="1400" dirty="0" smtClean="0">
                <a:solidFill>
                  <a:srgbClr val="6FE169"/>
                </a:solidFill>
                <a:latin typeface="Bahnschrift" panose="020B0502040204020203" pitchFamily="34" charset="0"/>
              </a:rPr>
            </a:br>
            <a:r>
              <a:rPr lang="pt-BR" sz="1400" dirty="0" smtClean="0">
                <a:solidFill>
                  <a:srgbClr val="6FE169"/>
                </a:solidFill>
                <a:latin typeface="Bahnschrift" panose="020B0502040204020203" pitchFamily="34" charset="0"/>
              </a:rPr>
              <a:t>PROFESSOR:HERBERT OLIVEIRA ROCHA</a:t>
            </a:r>
            <a:endParaRPr lang="en-US" sz="1400" dirty="0">
              <a:solidFill>
                <a:srgbClr val="6FE169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694919" y="2969079"/>
            <a:ext cx="480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6FE169"/>
                </a:solidFill>
                <a:latin typeface="Upheaval TT (BRK)" pitchFamily="2" charset="0"/>
              </a:rPr>
              <a:t>Processador xlr-8</a:t>
            </a:r>
            <a:endParaRPr lang="en-US" sz="3600" dirty="0">
              <a:solidFill>
                <a:srgbClr val="6FE169"/>
              </a:solidFill>
              <a:latin typeface="Upheaval TT (BRK)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380719" y="3861631"/>
            <a:ext cx="3430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6FE169"/>
                </a:solidFill>
                <a:latin typeface="Bahnschrift" panose="020B0502040204020203" pitchFamily="34" charset="0"/>
              </a:rPr>
              <a:t>Lucas Bessa Façanha Pereira</a:t>
            </a:r>
          </a:p>
          <a:p>
            <a:pPr algn="ctr"/>
            <a:r>
              <a:rPr lang="pt-BR" dirty="0" smtClean="0">
                <a:solidFill>
                  <a:srgbClr val="6FE169"/>
                </a:solidFill>
                <a:latin typeface="Bahnschrift" panose="020B0502040204020203" pitchFamily="34" charset="0"/>
              </a:rPr>
              <a:t>Rafael Nóbrega de Lima</a:t>
            </a:r>
            <a:endParaRPr lang="en-US" dirty="0">
              <a:solidFill>
                <a:srgbClr val="6FE169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280414" y="6011614"/>
            <a:ext cx="3631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6FE169"/>
                </a:solidFill>
                <a:latin typeface="Bahnschrift" panose="020B0502040204020203" pitchFamily="34" charset="0"/>
              </a:rPr>
              <a:t>Boa Vista/RR</a:t>
            </a:r>
            <a:br>
              <a:rPr lang="pt-BR" dirty="0" smtClean="0">
                <a:solidFill>
                  <a:srgbClr val="6FE169"/>
                </a:solidFill>
                <a:latin typeface="Bahnschrift" panose="020B0502040204020203" pitchFamily="34" charset="0"/>
              </a:rPr>
            </a:br>
            <a:r>
              <a:rPr lang="pt-BR" dirty="0" smtClean="0">
                <a:solidFill>
                  <a:srgbClr val="6FE169"/>
                </a:solidFill>
                <a:latin typeface="Bahnschrift" panose="020B0502040204020203" pitchFamily="34" charset="0"/>
              </a:rPr>
              <a:t>2021</a:t>
            </a:r>
            <a:endParaRPr lang="en-US" dirty="0">
              <a:solidFill>
                <a:srgbClr val="6FE169"/>
              </a:solidFill>
              <a:latin typeface="Bahnschrift" panose="020B0502040204020203" pitchFamily="34" charset="0"/>
            </a:endParaRPr>
          </a:p>
        </p:txBody>
      </p:sp>
      <p:pic>
        <p:nvPicPr>
          <p:cNvPr id="1052" name="Picture 28" descr="https://o.remove.bg/downloads/5c0d4c95-dd06-44e1-81df-774d30281711/image-removebg-preview.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81" y="333024"/>
            <a:ext cx="1075402" cy="98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73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aixaDeTexto 50"/>
          <p:cNvSpPr txBox="1"/>
          <p:nvPr/>
        </p:nvSpPr>
        <p:spPr>
          <a:xfrm>
            <a:off x="1427160" y="584200"/>
            <a:ext cx="115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Sobre o projeto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2" name="Arredondar Retângulo em um Canto Diagonal 51"/>
          <p:cNvSpPr/>
          <p:nvPr/>
        </p:nvSpPr>
        <p:spPr>
          <a:xfrm>
            <a:off x="-352425" y="-180626"/>
            <a:ext cx="2603500" cy="1848757"/>
          </a:xfrm>
          <a:prstGeom prst="round2DiagRect">
            <a:avLst/>
          </a:prstGeom>
          <a:solidFill>
            <a:srgbClr val="46D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ixaDeTexto 52"/>
          <p:cNvSpPr txBox="1"/>
          <p:nvPr/>
        </p:nvSpPr>
        <p:spPr>
          <a:xfrm>
            <a:off x="175642" y="266698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Bahnschrift" panose="020B0502040204020203" pitchFamily="34" charset="0"/>
              </a:rPr>
              <a:t>Teste de</a:t>
            </a:r>
          </a:p>
          <a:p>
            <a:r>
              <a:rPr lang="pt-BR" sz="2800" dirty="0" smtClean="0">
                <a:latin typeface="Bahnschrift" panose="020B0502040204020203" pitchFamily="34" charset="0"/>
              </a:rPr>
              <a:t>Fibonacci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pic>
        <p:nvPicPr>
          <p:cNvPr id="2052" name="Picture 4" descr="https://o.remove.bg/downloads/b32e75ab-57c2-4c2a-82b4-864ebccce205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1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75" y="4727575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69695"/>
              </p:ext>
            </p:extLst>
          </p:nvPr>
        </p:nvGraphicFramePr>
        <p:xfrm>
          <a:off x="3117850" y="373281"/>
          <a:ext cx="6773335" cy="5942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672836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725671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3126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272374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3813365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Endereço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DB49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Instrução(</a:t>
                      </a:r>
                      <a:r>
                        <a:rPr lang="pt-BR" sz="1600" dirty="0" err="1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Omni</a:t>
                      </a:r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DB49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Instrução(Binário)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DB4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0029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OpCode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0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Reg1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0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Reg2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0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091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Endereço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0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5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Li $s3, 3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05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Mult $s3, $s3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1000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95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Addi $s3, 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31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Li $s2, 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89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Li $s0, 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00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Move $s1, $s0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1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6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Sw $s1, 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00110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127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7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Add $s1, $s0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0000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62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8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Lw $s0, 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0010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47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9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JumpC $s3, $s2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1110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66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 Addi $s2, 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9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 Bne 6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0110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0110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951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8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aixaDeTexto 50"/>
          <p:cNvSpPr txBox="1"/>
          <p:nvPr/>
        </p:nvSpPr>
        <p:spPr>
          <a:xfrm>
            <a:off x="1427160" y="584200"/>
            <a:ext cx="115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Sobre o projeto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2" name="Arredondar Retângulo em um Canto Diagonal 51"/>
          <p:cNvSpPr/>
          <p:nvPr/>
        </p:nvSpPr>
        <p:spPr>
          <a:xfrm>
            <a:off x="-352425" y="-180626"/>
            <a:ext cx="2603500" cy="1848757"/>
          </a:xfrm>
          <a:prstGeom prst="round2DiagRect">
            <a:avLst/>
          </a:prstGeom>
          <a:solidFill>
            <a:srgbClr val="46D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ixaDeTexto 52"/>
          <p:cNvSpPr txBox="1"/>
          <p:nvPr/>
        </p:nvSpPr>
        <p:spPr>
          <a:xfrm>
            <a:off x="175642" y="266698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Bahnschrift" panose="020B0502040204020203" pitchFamily="34" charset="0"/>
              </a:rPr>
              <a:t>Teste de</a:t>
            </a:r>
          </a:p>
          <a:p>
            <a:r>
              <a:rPr lang="pt-BR" sz="2800" dirty="0" smtClean="0">
                <a:latin typeface="Bahnschrift" panose="020B0502040204020203" pitchFamily="34" charset="0"/>
              </a:rPr>
              <a:t>Fibonacci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pic>
        <p:nvPicPr>
          <p:cNvPr id="2052" name="Picture 4" descr="https://o.remove.bg/downloads/b32e75ab-57c2-4c2a-82b4-864ebccce205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1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75" y="4727575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s://cdn.discordapp.com/attachments/615762738630754304/844040152292655125/TesteFibonacci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13" y="1750008"/>
            <a:ext cx="9921975" cy="368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55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aixaDeTexto 50"/>
          <p:cNvSpPr txBox="1"/>
          <p:nvPr/>
        </p:nvSpPr>
        <p:spPr>
          <a:xfrm>
            <a:off x="1427160" y="584200"/>
            <a:ext cx="115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Sobre o projeto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2" name="Arredondar Retângulo em um Canto Diagonal 51"/>
          <p:cNvSpPr/>
          <p:nvPr/>
        </p:nvSpPr>
        <p:spPr>
          <a:xfrm>
            <a:off x="-352425" y="-180626"/>
            <a:ext cx="2603500" cy="1848757"/>
          </a:xfrm>
          <a:prstGeom prst="round2DiagRect">
            <a:avLst/>
          </a:prstGeom>
          <a:solidFill>
            <a:srgbClr val="46D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ixaDeTexto 52"/>
          <p:cNvSpPr txBox="1"/>
          <p:nvPr/>
        </p:nvSpPr>
        <p:spPr>
          <a:xfrm>
            <a:off x="175642" y="266698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Bahnschrift" panose="020B0502040204020203" pitchFamily="34" charset="0"/>
              </a:rPr>
              <a:t>Teste de</a:t>
            </a:r>
          </a:p>
          <a:p>
            <a:r>
              <a:rPr lang="pt-BR" sz="2800" dirty="0" smtClean="0">
                <a:latin typeface="Bahnschrift" panose="020B0502040204020203" pitchFamily="34" charset="0"/>
              </a:rPr>
              <a:t>Fibonacci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pic>
        <p:nvPicPr>
          <p:cNvPr id="2052" name="Picture 4" descr="https://o.remove.bg/downloads/b32e75ab-57c2-4c2a-82b4-864ebccce205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1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75" y="4727575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cdn.discordapp.com/attachments/615762738630754304/844040155189739540/TesteFibonacci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46" y="1762125"/>
            <a:ext cx="10112966" cy="365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51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aixaDeTexto 50"/>
          <p:cNvSpPr txBox="1"/>
          <p:nvPr/>
        </p:nvSpPr>
        <p:spPr>
          <a:xfrm>
            <a:off x="1427160" y="584200"/>
            <a:ext cx="115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Sobre o projeto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2" name="Arredondar Retângulo em um Canto Diagonal 51"/>
          <p:cNvSpPr/>
          <p:nvPr/>
        </p:nvSpPr>
        <p:spPr>
          <a:xfrm>
            <a:off x="-352425" y="-180626"/>
            <a:ext cx="2603500" cy="1848757"/>
          </a:xfrm>
          <a:prstGeom prst="round2DiagRect">
            <a:avLst/>
          </a:prstGeom>
          <a:solidFill>
            <a:srgbClr val="46D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ixaDeTexto 52"/>
          <p:cNvSpPr txBox="1"/>
          <p:nvPr/>
        </p:nvSpPr>
        <p:spPr>
          <a:xfrm>
            <a:off x="175642" y="266698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Bahnschrift" panose="020B0502040204020203" pitchFamily="34" charset="0"/>
              </a:rPr>
              <a:t>Teste de</a:t>
            </a:r>
          </a:p>
          <a:p>
            <a:r>
              <a:rPr lang="pt-BR" sz="2800" dirty="0" smtClean="0">
                <a:latin typeface="Bahnschrift" panose="020B0502040204020203" pitchFamily="34" charset="0"/>
              </a:rPr>
              <a:t>Fibonacci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pic>
        <p:nvPicPr>
          <p:cNvPr id="2052" name="Picture 4" descr="https://o.remove.bg/downloads/b32e75ab-57c2-4c2a-82b4-864ebccce205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1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75" y="4727575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s://cdn.discordapp.com/attachments/615762738630754304/844040157949853756/TesteFibonacci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42" y="1801479"/>
            <a:ext cx="9758124" cy="443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2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67149" y="2078256"/>
            <a:ext cx="1150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FF267"/>
                </a:solidFill>
                <a:latin typeface="Bahnschrift" panose="020B0502040204020203" pitchFamily="34" charset="0"/>
              </a:rPr>
              <a:t>A. PATTERSON, David; HENNESSY, John. </a:t>
            </a:r>
            <a:r>
              <a:rPr lang="en-US" b="1" dirty="0" err="1">
                <a:solidFill>
                  <a:srgbClr val="9FF267"/>
                </a:solidFill>
                <a:latin typeface="Bahnschrift" panose="020B0502040204020203" pitchFamily="34" charset="0"/>
              </a:rPr>
              <a:t>Organização</a:t>
            </a:r>
            <a:r>
              <a:rPr lang="en-US" b="1" dirty="0">
                <a:solidFill>
                  <a:srgbClr val="9FF267"/>
                </a:solidFill>
                <a:latin typeface="Bahnschrift" panose="020B0502040204020203" pitchFamily="34" charset="0"/>
              </a:rPr>
              <a:t> e </a:t>
            </a:r>
            <a:r>
              <a:rPr lang="en-US" b="1" dirty="0" err="1">
                <a:solidFill>
                  <a:srgbClr val="9FF267"/>
                </a:solidFill>
                <a:latin typeface="Bahnschrift" panose="020B0502040204020203" pitchFamily="34" charset="0"/>
              </a:rPr>
              <a:t>Projeto</a:t>
            </a:r>
            <a:r>
              <a:rPr lang="en-US" b="1" dirty="0">
                <a:solidFill>
                  <a:srgbClr val="9FF267"/>
                </a:solidFill>
                <a:latin typeface="Bahnschrift" panose="020B0502040204020203" pitchFamily="34" charset="0"/>
              </a:rPr>
              <a:t> de </a:t>
            </a:r>
            <a:r>
              <a:rPr lang="en-US" b="1" dirty="0" err="1">
                <a:solidFill>
                  <a:srgbClr val="9FF267"/>
                </a:solidFill>
                <a:latin typeface="Bahnschrift" panose="020B0502040204020203" pitchFamily="34" charset="0"/>
              </a:rPr>
              <a:t>Computadores</a:t>
            </a:r>
            <a:r>
              <a:rPr lang="en-US" dirty="0">
                <a:solidFill>
                  <a:srgbClr val="9FF267"/>
                </a:solidFill>
                <a:latin typeface="Bahnschrift" panose="020B0502040204020203" pitchFamily="34" charset="0"/>
              </a:rPr>
              <a:t>: A interface Hardware/software. 4 ª . ed. [</a:t>
            </a:r>
            <a:r>
              <a:rPr lang="en-US" i="1" dirty="0">
                <a:solidFill>
                  <a:srgbClr val="9FF267"/>
                </a:solidFill>
                <a:latin typeface="Bahnschrift" panose="020B0502040204020203" pitchFamily="34" charset="0"/>
              </a:rPr>
              <a:t>S. l.</a:t>
            </a:r>
            <a:r>
              <a:rPr lang="en-US" dirty="0">
                <a:solidFill>
                  <a:srgbClr val="9FF267"/>
                </a:solidFill>
                <a:latin typeface="Bahnschrift" panose="020B0502040204020203" pitchFamily="34" charset="0"/>
              </a:rPr>
              <a:t>]: Elsevier, 2013. 736 p.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427160" y="584200"/>
            <a:ext cx="115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Sobre o projeto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2" name="Arredondar Retângulo em um Canto Diagonal 51"/>
          <p:cNvSpPr/>
          <p:nvPr/>
        </p:nvSpPr>
        <p:spPr>
          <a:xfrm>
            <a:off x="-228601" y="-177800"/>
            <a:ext cx="2924175" cy="1848757"/>
          </a:xfrm>
          <a:prstGeom prst="round2DiagRect">
            <a:avLst/>
          </a:prstGeom>
          <a:solidFill>
            <a:srgbClr val="46D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ixaDeTexto 52"/>
          <p:cNvSpPr txBox="1"/>
          <p:nvPr/>
        </p:nvSpPr>
        <p:spPr>
          <a:xfrm>
            <a:off x="99441" y="54080"/>
            <a:ext cx="248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Bahnschrift" panose="020B0502040204020203" pitchFamily="34" charset="0"/>
              </a:rPr>
              <a:t>Referências</a:t>
            </a:r>
          </a:p>
          <a:p>
            <a:r>
              <a:rPr lang="pt-BR" sz="2800" dirty="0" smtClean="0">
                <a:latin typeface="Bahnschrift" panose="020B0502040204020203" pitchFamily="34" charset="0"/>
              </a:rPr>
              <a:t>Bibliográficas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pic>
        <p:nvPicPr>
          <p:cNvPr id="2052" name="Picture 4" descr="https://o.remove.bg/downloads/b32e75ab-57c2-4c2a-82b4-864ebccce205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1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75" y="4727575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68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o.remove.bg/downloads/577c2655-e13c-409b-8c4d-cbe29b3b601b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2825" y="1962150"/>
            <a:ext cx="211455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124325" y="1962150"/>
            <a:ext cx="4514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O Cara não faz o curso e quer entender a matéria KKKKKKKK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7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0.2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581725" y="1992531"/>
            <a:ext cx="4659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9FF267"/>
                </a:solidFill>
                <a:latin typeface="Bahnschrift" panose="020B0502040204020203" pitchFamily="34" charset="0"/>
              </a:rPr>
              <a:t>Processador RISC XRL-8 monociclo de 8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9FF267"/>
                </a:solidFill>
                <a:latin typeface="Bahnschrift" panose="020B0502040204020203" pitchFamily="34" charset="0"/>
              </a:rPr>
              <a:t>Baseado na Arquitetura do processador MIPS.</a:t>
            </a:r>
            <a:endParaRPr lang="en-US" sz="2400" dirty="0">
              <a:solidFill>
                <a:srgbClr val="9FF267"/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1427160" y="584200"/>
            <a:ext cx="115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Sobre o projeto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2" name="Arredondar Retângulo em um Canto Diagonal 51"/>
          <p:cNvSpPr/>
          <p:nvPr/>
        </p:nvSpPr>
        <p:spPr>
          <a:xfrm>
            <a:off x="-228600" y="-177800"/>
            <a:ext cx="2603500" cy="1848757"/>
          </a:xfrm>
          <a:prstGeom prst="round2DiagRect">
            <a:avLst/>
          </a:prstGeom>
          <a:solidFill>
            <a:srgbClr val="46D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ixaDeTexto 52"/>
          <p:cNvSpPr txBox="1"/>
          <p:nvPr/>
        </p:nvSpPr>
        <p:spPr>
          <a:xfrm>
            <a:off x="330200" y="266700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Bahnschrift" panose="020B0502040204020203" pitchFamily="34" charset="0"/>
              </a:rPr>
              <a:t>Sobre o Projeto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pic>
        <p:nvPicPr>
          <p:cNvPr id="2052" name="Picture 4" descr="https://o.remove.bg/downloads/b32e75ab-57c2-4c2a-82b4-864ebccce205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1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75" y="4727575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4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o.remove.bg/downloads/b32e75ab-57c2-4c2a-82b4-864ebccce205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1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75" y="4727575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aixaDeTexto 50"/>
          <p:cNvSpPr txBox="1"/>
          <p:nvPr/>
        </p:nvSpPr>
        <p:spPr>
          <a:xfrm>
            <a:off x="1427160" y="584200"/>
            <a:ext cx="115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Sobre o projeto</a:t>
            </a:r>
            <a:endParaRPr lang="en-US" dirty="0">
              <a:latin typeface="Bahnschrift" panose="020B0502040204020203" pitchFamily="34" charset="0"/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-266700" y="-168275"/>
            <a:ext cx="2603500" cy="1848757"/>
            <a:chOff x="-228600" y="-177800"/>
            <a:chExt cx="2603500" cy="1848757"/>
          </a:xfrm>
        </p:grpSpPr>
        <p:sp>
          <p:nvSpPr>
            <p:cNvPr id="52" name="Arredondar Retângulo em um Canto Diagonal 51"/>
            <p:cNvSpPr/>
            <p:nvPr/>
          </p:nvSpPr>
          <p:spPr>
            <a:xfrm>
              <a:off x="-228600" y="-177800"/>
              <a:ext cx="2603500" cy="1848757"/>
            </a:xfrm>
            <a:prstGeom prst="round2DiagRect">
              <a:avLst/>
            </a:prstGeom>
            <a:solidFill>
              <a:srgbClr val="46D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93660" y="143774"/>
              <a:ext cx="2159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smtClean="0">
                  <a:latin typeface="Bahnschrift" panose="020B0502040204020203" pitchFamily="34" charset="0"/>
                </a:rPr>
                <a:t>Formato de Instruções</a:t>
              </a:r>
              <a:endParaRPr lang="en-US" sz="2800" dirty="0">
                <a:latin typeface="Bahnschrift" panose="020B0502040204020203" pitchFamily="34" charset="0"/>
              </a:endParaRPr>
            </a:p>
          </p:txBody>
        </p:sp>
      </p:grp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38166"/>
              </p:ext>
            </p:extLst>
          </p:nvPr>
        </p:nvGraphicFramePr>
        <p:xfrm>
          <a:off x="2882900" y="498698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24684896"/>
                    </a:ext>
                  </a:extLst>
                </a:gridCol>
                <a:gridCol w="2713567">
                  <a:extLst>
                    <a:ext uri="{9D8B030D-6E8A-4147-A177-3AD203B41FA5}">
                      <a16:colId xmlns:a16="http://schemas.microsoft.com/office/drawing/2014/main" val="2243519009"/>
                    </a:ext>
                  </a:extLst>
                </a:gridCol>
                <a:gridCol w="2705099">
                  <a:extLst>
                    <a:ext uri="{9D8B030D-6E8A-4147-A177-3AD203B41FA5}">
                      <a16:colId xmlns:a16="http://schemas.microsoft.com/office/drawing/2014/main" val="406633020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Tipo R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DB4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EFE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EFE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18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Opcode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C026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Reg1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C026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Reg2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C026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8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4 bits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2 bits 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2 bits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5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7-4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3-2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1-0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608781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027722"/>
              </p:ext>
            </p:extLst>
          </p:nvPr>
        </p:nvGraphicFramePr>
        <p:xfrm>
          <a:off x="2882899" y="2378933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24684896"/>
                    </a:ext>
                  </a:extLst>
                </a:gridCol>
                <a:gridCol w="2713567">
                  <a:extLst>
                    <a:ext uri="{9D8B030D-6E8A-4147-A177-3AD203B41FA5}">
                      <a16:colId xmlns:a16="http://schemas.microsoft.com/office/drawing/2014/main" val="2243519009"/>
                    </a:ext>
                  </a:extLst>
                </a:gridCol>
                <a:gridCol w="2705099">
                  <a:extLst>
                    <a:ext uri="{9D8B030D-6E8A-4147-A177-3AD203B41FA5}">
                      <a16:colId xmlns:a16="http://schemas.microsoft.com/office/drawing/2014/main" val="406633020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Tipo I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DB4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EFE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EFE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18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Opcode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C026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Reg1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C026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Endereço/Constante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C026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8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4 bits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2 bits 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2 bits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5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7-4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3-2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1-0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608781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092141"/>
              </p:ext>
            </p:extLst>
          </p:nvPr>
        </p:nvGraphicFramePr>
        <p:xfrm>
          <a:off x="4235448" y="4182427"/>
          <a:ext cx="54229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24684896"/>
                    </a:ext>
                  </a:extLst>
                </a:gridCol>
                <a:gridCol w="2713569">
                  <a:extLst>
                    <a:ext uri="{9D8B030D-6E8A-4147-A177-3AD203B41FA5}">
                      <a16:colId xmlns:a16="http://schemas.microsoft.com/office/drawing/2014/main" val="22435190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Tipo J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DB4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EFE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18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Opcode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C026">
                        <a:alpha val="7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Endereço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C026">
                        <a:alpha val="7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8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4 bits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4 </a:t>
                      </a:r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bits 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5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7-4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3-0</a:t>
                      </a:r>
                      <a:endParaRPr lang="en-US" sz="160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7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608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2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aixaDeTexto 50"/>
          <p:cNvSpPr txBox="1"/>
          <p:nvPr/>
        </p:nvSpPr>
        <p:spPr>
          <a:xfrm>
            <a:off x="1427160" y="584200"/>
            <a:ext cx="115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Sobre o projeto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2" name="Arredondar Retângulo em um Canto Diagonal 51"/>
          <p:cNvSpPr/>
          <p:nvPr/>
        </p:nvSpPr>
        <p:spPr>
          <a:xfrm>
            <a:off x="-228600" y="-177800"/>
            <a:ext cx="2603500" cy="1848757"/>
          </a:xfrm>
          <a:prstGeom prst="round2DiagRect">
            <a:avLst/>
          </a:prstGeom>
          <a:solidFill>
            <a:srgbClr val="46D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ixaDeTexto 52"/>
          <p:cNvSpPr txBox="1"/>
          <p:nvPr/>
        </p:nvSpPr>
        <p:spPr>
          <a:xfrm>
            <a:off x="330200" y="2667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>
                <a:latin typeface="Bahnschrift" panose="020B0502040204020203" pitchFamily="34" charset="0"/>
              </a:rPr>
              <a:t>Opcodes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pic>
        <p:nvPicPr>
          <p:cNvPr id="2052" name="Picture 4" descr="https://o.remove.bg/downloads/b32e75ab-57c2-4c2a-82b4-864ebccce205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1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75" y="4727575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770131"/>
              </p:ext>
            </p:extLst>
          </p:nvPr>
        </p:nvGraphicFramePr>
        <p:xfrm>
          <a:off x="2581725" y="457351"/>
          <a:ext cx="857205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182364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48265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99056748"/>
                    </a:ext>
                  </a:extLst>
                </a:gridCol>
                <a:gridCol w="1923600">
                  <a:extLst>
                    <a:ext uri="{9D8B030D-6E8A-4147-A177-3AD203B41FA5}">
                      <a16:colId xmlns:a16="http://schemas.microsoft.com/office/drawing/2014/main" val="2575210539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954687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Instrução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DB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Tipo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DB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Opcode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DB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Sintaxe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DB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Registradores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DB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2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Add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(0000)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Add $s0,$s1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0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Sub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(0001)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Sub $s0,$s1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49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Lw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I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(0010)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Lw $s0, address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Sw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I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(0011)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Sw $s0, address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0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J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J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(0100)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J address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381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Beq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J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(0101)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Beq</a:t>
                      </a: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 address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3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Bne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J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(0110)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Bne</a:t>
                      </a: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 address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8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Addi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(0111)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Addi</a:t>
                      </a: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 $s0,valor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653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mul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(1000)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Mul</a:t>
                      </a: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 $s0,$s1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54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And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(1001)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And $s0,$s1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82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Or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(1010)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Or $s0,$s1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318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Not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(1011)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Not $s0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9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Li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(1100)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Li $s0,value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17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Move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(1101)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Move $s0,$s1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13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JumpC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(1110)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JumpC $s0,$s1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32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32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aixaDeTexto 50"/>
          <p:cNvSpPr txBox="1"/>
          <p:nvPr/>
        </p:nvSpPr>
        <p:spPr>
          <a:xfrm>
            <a:off x="1427160" y="584200"/>
            <a:ext cx="115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Sobre o projeto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2" name="Arredondar Retângulo em um Canto Diagonal 51"/>
          <p:cNvSpPr/>
          <p:nvPr/>
        </p:nvSpPr>
        <p:spPr>
          <a:xfrm>
            <a:off x="-228600" y="-177800"/>
            <a:ext cx="2603500" cy="1848757"/>
          </a:xfrm>
          <a:prstGeom prst="round2DiagRect">
            <a:avLst/>
          </a:prstGeom>
          <a:solidFill>
            <a:srgbClr val="46D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ixaDeTexto 52"/>
          <p:cNvSpPr txBox="1"/>
          <p:nvPr/>
        </p:nvSpPr>
        <p:spPr>
          <a:xfrm>
            <a:off x="187325" y="180371"/>
            <a:ext cx="1993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Bahnschrift" panose="020B0502040204020203" pitchFamily="34" charset="0"/>
              </a:rPr>
              <a:t>Unidade de Controle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pic>
        <p:nvPicPr>
          <p:cNvPr id="2052" name="Picture 4" descr="https://o.remove.bg/downloads/b32e75ab-57c2-4c2a-82b4-864ebccce205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1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75" y="4727575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27303"/>
              </p:ext>
            </p:extLst>
          </p:nvPr>
        </p:nvGraphicFramePr>
        <p:xfrm>
          <a:off x="2597150" y="332704"/>
          <a:ext cx="8759825" cy="6192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738">
                  <a:extLst>
                    <a:ext uri="{9D8B030D-6E8A-4147-A177-3AD203B41FA5}">
                      <a16:colId xmlns:a16="http://schemas.microsoft.com/office/drawing/2014/main" val="1812487966"/>
                    </a:ext>
                  </a:extLst>
                </a:gridCol>
                <a:gridCol w="725712">
                  <a:extLst>
                    <a:ext uri="{9D8B030D-6E8A-4147-A177-3AD203B41FA5}">
                      <a16:colId xmlns:a16="http://schemas.microsoft.com/office/drawing/2014/main" val="233874568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036226558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303486675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73109661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4127802024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412773516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65102108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775953989"/>
                    </a:ext>
                  </a:extLst>
                </a:gridCol>
              </a:tblGrid>
              <a:tr h="301525">
                <a:tc gridSpan="9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Funcionamento da Unidade de Controle</a:t>
                      </a:r>
                      <a:r>
                        <a:rPr lang="pt-BR" sz="1600" baseline="0" dirty="0" smtClean="0"/>
                        <a:t> </a:t>
                      </a:r>
                      <a:endParaRPr lang="en-US" sz="1600" dirty="0"/>
                    </a:p>
                  </a:txBody>
                  <a:tcPr marL="82168" marR="82168" marT="41084" marB="41084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6D9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49748"/>
                  </a:ext>
                </a:extLst>
              </a:tr>
              <a:tr h="97646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Instruções 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2168" marR="82168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Orig</a:t>
                      </a:r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pt-BR" sz="1600" dirty="0" err="1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Alu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2168" marR="82168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Escreve</a:t>
                      </a:r>
                    </a:p>
                    <a:p>
                      <a:pPr algn="ctr"/>
                      <a:r>
                        <a:rPr lang="pt-BR" sz="1600" dirty="0" err="1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Reg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2168" marR="82168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Escreve Mem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2168" marR="82168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Alu</a:t>
                      </a:r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pt-BR" sz="1600" dirty="0" err="1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Op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2168" marR="82168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Mem </a:t>
                      </a:r>
                      <a:r>
                        <a:rPr lang="pt-BR" sz="1600" dirty="0" err="1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To</a:t>
                      </a:r>
                      <a:r>
                        <a:rPr lang="pt-BR" sz="1600" baseline="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pt-BR" sz="1600" baseline="0" dirty="0" err="1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Reg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2168" marR="82168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Ler </a:t>
                      </a:r>
                      <a:r>
                        <a:rPr lang="pt-BR" sz="1600" dirty="0" err="1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mem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2168" marR="82168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Branch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2168" marR="82168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Jump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2168" marR="82168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332779"/>
                  </a:ext>
                </a:extLst>
              </a:tr>
              <a:tr h="3015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Add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0000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020290"/>
                  </a:ext>
                </a:extLst>
              </a:tr>
              <a:tr h="3015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Sub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0001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477886"/>
                  </a:ext>
                </a:extLst>
              </a:tr>
              <a:tr h="3015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Lw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X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0010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01241"/>
                  </a:ext>
                </a:extLst>
              </a:tr>
              <a:tr h="3015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Sw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X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0011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23756"/>
                  </a:ext>
                </a:extLst>
              </a:tr>
              <a:tr h="3015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J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X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0100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821375"/>
                  </a:ext>
                </a:extLst>
              </a:tr>
              <a:tr h="3015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Beq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0101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915243"/>
                  </a:ext>
                </a:extLst>
              </a:tr>
              <a:tr h="3015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Bne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0110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063836"/>
                  </a:ext>
                </a:extLst>
              </a:tr>
              <a:tr h="3015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Addi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0111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22650"/>
                  </a:ext>
                </a:extLst>
              </a:tr>
              <a:tr h="3015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Mul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1000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176781"/>
                  </a:ext>
                </a:extLst>
              </a:tr>
              <a:tr h="3015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And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1001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496478"/>
                  </a:ext>
                </a:extLst>
              </a:tr>
              <a:tr h="3015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Or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1010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62505"/>
                  </a:ext>
                </a:extLst>
              </a:tr>
              <a:tr h="3015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Not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X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1011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036167"/>
                  </a:ext>
                </a:extLst>
              </a:tr>
              <a:tr h="3015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Li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1100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933051"/>
                  </a:ext>
                </a:extLst>
              </a:tr>
              <a:tr h="3015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Move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1101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319226"/>
                  </a:ext>
                </a:extLst>
              </a:tr>
              <a:tr h="3015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JumpC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1110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1626" marR="61626" marT="41084" marB="41084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107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44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aixaDeTexto 50"/>
          <p:cNvSpPr txBox="1"/>
          <p:nvPr/>
        </p:nvSpPr>
        <p:spPr>
          <a:xfrm>
            <a:off x="1427160" y="584200"/>
            <a:ext cx="115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Sobre o projeto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2052" name="Picture 4" descr="https://o.remove.bg/downloads/b32e75ab-57c2-4c2a-82b4-864ebccce205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1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75" y="4727575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95" y="287482"/>
            <a:ext cx="9500980" cy="6316518"/>
          </a:xfrm>
          <a:prstGeom prst="rect">
            <a:avLst/>
          </a:prstGeom>
        </p:spPr>
      </p:pic>
      <p:grpSp>
        <p:nvGrpSpPr>
          <p:cNvPr id="3" name="Agrupar 2"/>
          <p:cNvGrpSpPr/>
          <p:nvPr/>
        </p:nvGrpSpPr>
        <p:grpSpPr>
          <a:xfrm>
            <a:off x="-480805" y="-159889"/>
            <a:ext cx="2603500" cy="1848757"/>
            <a:chOff x="-228600" y="-177800"/>
            <a:chExt cx="2603500" cy="1848757"/>
          </a:xfrm>
        </p:grpSpPr>
        <p:sp>
          <p:nvSpPr>
            <p:cNvPr id="52" name="Arredondar Retângulo em um Canto Diagonal 51"/>
            <p:cNvSpPr/>
            <p:nvPr/>
          </p:nvSpPr>
          <p:spPr>
            <a:xfrm>
              <a:off x="-228600" y="-177800"/>
              <a:ext cx="2603500" cy="1848757"/>
            </a:xfrm>
            <a:prstGeom prst="round2DiagRect">
              <a:avLst/>
            </a:prstGeom>
            <a:solidFill>
              <a:srgbClr val="46D9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330200" y="26670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err="1" smtClean="0">
                  <a:latin typeface="Bahnschrift" panose="020B0502040204020203" pitchFamily="34" charset="0"/>
                </a:rPr>
                <a:t>DataPath</a:t>
              </a:r>
              <a:endParaRPr lang="en-US" sz="2800" dirty="0"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6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aixaDeTexto 50"/>
          <p:cNvSpPr txBox="1"/>
          <p:nvPr/>
        </p:nvSpPr>
        <p:spPr>
          <a:xfrm>
            <a:off x="1427160" y="584200"/>
            <a:ext cx="115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Sobre o projeto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2" name="Arredondar Retângulo em um Canto Diagonal 51"/>
          <p:cNvSpPr/>
          <p:nvPr/>
        </p:nvSpPr>
        <p:spPr>
          <a:xfrm>
            <a:off x="-228600" y="-177800"/>
            <a:ext cx="2603500" cy="1848757"/>
          </a:xfrm>
          <a:prstGeom prst="round2DiagRect">
            <a:avLst/>
          </a:prstGeom>
          <a:solidFill>
            <a:srgbClr val="46D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ixaDeTexto 52"/>
          <p:cNvSpPr txBox="1"/>
          <p:nvPr/>
        </p:nvSpPr>
        <p:spPr>
          <a:xfrm>
            <a:off x="330200" y="266700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Bahnschrift" panose="020B0502040204020203" pitchFamily="34" charset="0"/>
              </a:rPr>
              <a:t>Teste de</a:t>
            </a:r>
          </a:p>
          <a:p>
            <a:r>
              <a:rPr lang="pt-BR" sz="2800" dirty="0" smtClean="0">
                <a:latin typeface="Bahnschrift" panose="020B0502040204020203" pitchFamily="34" charset="0"/>
              </a:rPr>
              <a:t>Fatorial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pic>
        <p:nvPicPr>
          <p:cNvPr id="2052" name="Picture 4" descr="https://o.remove.bg/downloads/b32e75ab-57c2-4c2a-82b4-864ebccce205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1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75" y="4727575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87395"/>
              </p:ext>
            </p:extLst>
          </p:nvPr>
        </p:nvGraphicFramePr>
        <p:xfrm>
          <a:off x="2505300" y="1388110"/>
          <a:ext cx="8724450" cy="408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32021544"/>
                    </a:ext>
                  </a:extLst>
                </a:gridCol>
                <a:gridCol w="1669600">
                  <a:extLst>
                    <a:ext uri="{9D8B030D-6E8A-4147-A177-3AD203B41FA5}">
                      <a16:colId xmlns:a16="http://schemas.microsoft.com/office/drawing/2014/main" val="1119980064"/>
                    </a:ext>
                  </a:extLst>
                </a:gridCol>
                <a:gridCol w="1581600">
                  <a:extLst>
                    <a:ext uri="{9D8B030D-6E8A-4147-A177-3AD203B41FA5}">
                      <a16:colId xmlns:a16="http://schemas.microsoft.com/office/drawing/2014/main" val="25277704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930415"/>
                    </a:ext>
                  </a:extLst>
                </a:gridCol>
                <a:gridCol w="2222050">
                  <a:extLst>
                    <a:ext uri="{9D8B030D-6E8A-4147-A177-3AD203B41FA5}">
                      <a16:colId xmlns:a16="http://schemas.microsoft.com/office/drawing/2014/main" val="1681831456"/>
                    </a:ext>
                  </a:extLst>
                </a:gridCol>
              </a:tblGrid>
              <a:tr h="416560">
                <a:tc rowSpan="3"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Bahnschrift" panose="020B0502040204020203" pitchFamily="34" charset="0"/>
                        </a:rPr>
                        <a:t>Endereço 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DB4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Bahnschrift" panose="020B0502040204020203" pitchFamily="34" charset="0"/>
                        </a:rPr>
                        <a:t>Instrução(</a:t>
                      </a:r>
                      <a:r>
                        <a:rPr lang="pt-BR" sz="1600" dirty="0" err="1" smtClean="0">
                          <a:latin typeface="Bahnschrift" panose="020B0502040204020203" pitchFamily="34" charset="0"/>
                        </a:rPr>
                        <a:t>Omni</a:t>
                      </a:r>
                      <a:r>
                        <a:rPr lang="pt-BR" sz="1600" dirty="0" smtClean="0">
                          <a:latin typeface="Bahnschrift" panose="020B0502040204020203" pitchFamily="34" charset="0"/>
                        </a:rPr>
                        <a:t>)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DB4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latin typeface="Bahnschrift" panose="020B0502040204020203" pitchFamily="34" charset="0"/>
                        </a:rPr>
                        <a:t>Instrução</a:t>
                      </a:r>
                      <a:r>
                        <a:rPr lang="pt-BR" sz="1600" baseline="0" dirty="0" smtClean="0">
                          <a:latin typeface="Bahnschrift" panose="020B0502040204020203" pitchFamily="34" charset="0"/>
                        </a:rPr>
                        <a:t> (Binário)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DB4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3569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600" dirty="0" err="1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Opcode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0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Reg1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0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Reg2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0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768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Endereço</a:t>
                      </a:r>
                      <a:endParaRPr lang="en-US" sz="16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C0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0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Li $s3, 3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38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Addi $s3, 2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4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Li $s0, 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17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Move $s1, $s0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93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Mul $s0, $s1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1000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86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JumpC $s1, $s3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1110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975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6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Addi $s1, 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0111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60010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7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Bne 4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0110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Calibri" panose="020F0502020204030204" pitchFamily="34" charset="0"/>
                        </a:rPr>
                        <a:t>0100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86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2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aixaDeTexto 50"/>
          <p:cNvSpPr txBox="1"/>
          <p:nvPr/>
        </p:nvSpPr>
        <p:spPr>
          <a:xfrm>
            <a:off x="1427160" y="584200"/>
            <a:ext cx="115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Sobre o projeto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2" name="Arredondar Retângulo em um Canto Diagonal 51"/>
          <p:cNvSpPr/>
          <p:nvPr/>
        </p:nvSpPr>
        <p:spPr>
          <a:xfrm>
            <a:off x="-228600" y="-177800"/>
            <a:ext cx="2603500" cy="1848757"/>
          </a:xfrm>
          <a:prstGeom prst="round2DiagRect">
            <a:avLst/>
          </a:prstGeom>
          <a:solidFill>
            <a:srgbClr val="46D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ixaDeTexto 52"/>
          <p:cNvSpPr txBox="1"/>
          <p:nvPr/>
        </p:nvSpPr>
        <p:spPr>
          <a:xfrm>
            <a:off x="330200" y="266700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Bahnschrift" panose="020B0502040204020203" pitchFamily="34" charset="0"/>
              </a:rPr>
              <a:t>Teste de</a:t>
            </a:r>
          </a:p>
          <a:p>
            <a:r>
              <a:rPr lang="pt-BR" sz="2800" dirty="0" smtClean="0">
                <a:latin typeface="Bahnschrift" panose="020B0502040204020203" pitchFamily="34" charset="0"/>
              </a:rPr>
              <a:t>Fatorial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pic>
        <p:nvPicPr>
          <p:cNvPr id="2052" name="Picture 4" descr="https://o.remove.bg/downloads/b32e75ab-57c2-4c2a-82b4-864ebccce205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1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75" y="4727575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s://cdn.discordapp.com/attachments/615762738630754304/844040136425865227/TesteFatorial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819276"/>
            <a:ext cx="10464033" cy="39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63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aixaDeTexto 50"/>
          <p:cNvSpPr txBox="1"/>
          <p:nvPr/>
        </p:nvSpPr>
        <p:spPr>
          <a:xfrm>
            <a:off x="1427160" y="584200"/>
            <a:ext cx="115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Sobre o projeto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2" name="Arredondar Retângulo em um Canto Diagonal 51"/>
          <p:cNvSpPr/>
          <p:nvPr/>
        </p:nvSpPr>
        <p:spPr>
          <a:xfrm>
            <a:off x="-228600" y="-177800"/>
            <a:ext cx="2603500" cy="1848757"/>
          </a:xfrm>
          <a:prstGeom prst="round2DiagRect">
            <a:avLst/>
          </a:prstGeom>
          <a:solidFill>
            <a:srgbClr val="46D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ixaDeTexto 52"/>
          <p:cNvSpPr txBox="1"/>
          <p:nvPr/>
        </p:nvSpPr>
        <p:spPr>
          <a:xfrm>
            <a:off x="330200" y="266700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Bahnschrift" panose="020B0502040204020203" pitchFamily="34" charset="0"/>
              </a:rPr>
              <a:t>Teste de</a:t>
            </a:r>
          </a:p>
          <a:p>
            <a:r>
              <a:rPr lang="pt-BR" sz="2800" dirty="0" smtClean="0">
                <a:latin typeface="Bahnschrift" panose="020B0502040204020203" pitchFamily="34" charset="0"/>
              </a:rPr>
              <a:t>Fatorial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pic>
        <p:nvPicPr>
          <p:cNvPr id="2052" name="Picture 4" descr="https://o.remove.bg/downloads/b32e75ab-57c2-4c2a-82b4-864ebccce205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1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75" y="4727575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ttps://cdn.discordapp.com/attachments/615762738630754304/844040149238022214/TesteFatoria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4" y="1861175"/>
            <a:ext cx="10464033" cy="387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38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649</Words>
  <Application>Microsoft Office PowerPoint</Application>
  <PresentationFormat>Widescreen</PresentationFormat>
  <Paragraphs>410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Bahnschrift</vt:lpstr>
      <vt:lpstr>Calibri</vt:lpstr>
      <vt:lpstr>Calibri Light</vt:lpstr>
      <vt:lpstr>Upheaval TT (BRK)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 User</dc:creator>
  <cp:lastModifiedBy>Windows User</cp:lastModifiedBy>
  <cp:revision>45</cp:revision>
  <dcterms:created xsi:type="dcterms:W3CDTF">2021-05-17T19:13:12Z</dcterms:created>
  <dcterms:modified xsi:type="dcterms:W3CDTF">2021-05-18T14:17:28Z</dcterms:modified>
</cp:coreProperties>
</file>