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8" r:id="rId9"/>
    <p:sldId id="269" r:id="rId10"/>
    <p:sldId id="270" r:id="rId11"/>
    <p:sldId id="265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267"/>
    <a:srgbClr val="50DB49"/>
    <a:srgbClr val="46D93F"/>
    <a:srgbClr val="2DC026"/>
    <a:srgbClr val="0EFE25"/>
    <a:srgbClr val="6FE169"/>
    <a:srgbClr val="547F43"/>
    <a:srgbClr val="547F42"/>
    <a:srgbClr val="01CFBB"/>
    <a:srgbClr val="06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De volta à Matrix: novo filme confirmado | NSC Tota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.remove.bg/downloads/0e556a07-d6db-4329-91f2-8571fe37d78b/image-removebg-preview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372112"/>
            <a:ext cx="2343150" cy="9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81408" y="435840"/>
            <a:ext cx="482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UNIVERSIDADE FEDERAL DE RORAIMA</a:t>
            </a:r>
            <a:b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CENTRO DE CIÊNCIA E TECNOLOGIA</a:t>
            </a:r>
          </a:p>
          <a:p>
            <a:pPr algn="ctr"/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DEPARTAMENTO DE CIÊNCIA DA COMPUTAÇÃO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76274" y="1648599"/>
            <a:ext cx="551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DISCIPLINA:ARQUITETURA E ORGANIZAÇÃO DE COMPUTADORES</a:t>
            </a:r>
            <a:b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PROFESSOR:HERBERT OLIVEIRA ROCHA</a:t>
            </a:r>
            <a:endParaRPr lang="en-US" sz="1400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94919" y="2969079"/>
            <a:ext cx="480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6FE169"/>
                </a:solidFill>
                <a:latin typeface="Upheaval TT (BRK)" pitchFamily="2" charset="0"/>
              </a:rPr>
              <a:t>Processador xlr-8</a:t>
            </a:r>
            <a:endParaRPr lang="en-US" sz="3600" dirty="0">
              <a:solidFill>
                <a:srgbClr val="6FE169"/>
              </a:solidFill>
              <a:latin typeface="Upheaval TT (BRK)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80719" y="3861631"/>
            <a:ext cx="343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Lucas Bessa Façanha Pereira</a:t>
            </a:r>
          </a:p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Rafael Nóbrega de Lima</a:t>
            </a:r>
            <a:endParaRPr lang="en-US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80414" y="6011614"/>
            <a:ext cx="363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Boa Vista/RR</a:t>
            </a:r>
            <a:b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2021</a:t>
            </a:r>
            <a:endParaRPr lang="en-US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pic>
        <p:nvPicPr>
          <p:cNvPr id="1052" name="Picture 28" descr="https://o.remove.bg/downloads/5c0d4c95-dd06-44e1-81df-774d30281711/image-removebg-preview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1" y="333024"/>
            <a:ext cx="1075402" cy="9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69695"/>
              </p:ext>
            </p:extLst>
          </p:nvPr>
        </p:nvGraphicFramePr>
        <p:xfrm>
          <a:off x="3117850" y="373281"/>
          <a:ext cx="6773335" cy="594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672836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256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126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7237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381336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Instrução(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Omni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Instrução(Binário)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02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09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$s3, 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5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Mult $s3, $s3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 $s3,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1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$s2,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$s0,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0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Move $s1, 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Sw $s1, 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2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 $s1, 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2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Lw $s0, 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7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JumpC $s3, $s2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6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 Addi $s2,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 Bne 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cdn.discordapp.com/attachments/615762738630754304/844040152292655125/TesteFibonacci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13" y="1750008"/>
            <a:ext cx="9921975" cy="36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.discordapp.com/attachments/615762738630754304/844040155189739540/TesteFibonacc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6" y="1762125"/>
            <a:ext cx="10112966" cy="36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cdn.discordapp.com/attachments/615762738630754304/844040157949853756/TesteFibonacci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1801479"/>
            <a:ext cx="9758124" cy="44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67149" y="2078256"/>
            <a:ext cx="1150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A. PATTERSON, David; HENNESSY, John. 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Organização</a:t>
            </a:r>
            <a:r>
              <a:rPr lang="en-US" b="1" dirty="0">
                <a:solidFill>
                  <a:srgbClr val="9FF267"/>
                </a:solidFill>
                <a:latin typeface="Bahnschrift" panose="020B0502040204020203" pitchFamily="34" charset="0"/>
              </a:rPr>
              <a:t> e 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Projeto</a:t>
            </a:r>
            <a:r>
              <a:rPr lang="en-US" b="1" dirty="0">
                <a:solidFill>
                  <a:srgbClr val="9FF267"/>
                </a:solidFill>
                <a:latin typeface="Bahnschrift" panose="020B0502040204020203" pitchFamily="34" charset="0"/>
              </a:rPr>
              <a:t> de 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Computadores</a:t>
            </a: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: A interface Hardware/software. 4 ª . ed. [</a:t>
            </a:r>
            <a:r>
              <a:rPr lang="en-US" i="1" dirty="0">
                <a:solidFill>
                  <a:srgbClr val="9FF267"/>
                </a:solidFill>
                <a:latin typeface="Bahnschrift" panose="020B0502040204020203" pitchFamily="34" charset="0"/>
              </a:rPr>
              <a:t>S. l.</a:t>
            </a: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]: Elsevier, 2013. 736 p.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1" y="-177800"/>
            <a:ext cx="2924175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99441" y="54080"/>
            <a:ext cx="24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Referências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Bibliográficas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o.remove.bg/downloads/577c2655-e13c-409b-8c4d-cbe29b3b601b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2825" y="1962150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124325" y="1962150"/>
            <a:ext cx="4514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O Cara não faz o curso e quer entender a matéria KKKKKKKK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81725" y="1992531"/>
            <a:ext cx="465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9FF267"/>
                </a:solidFill>
                <a:latin typeface="Bahnschrift" panose="020B0502040204020203" pitchFamily="34" charset="0"/>
              </a:rPr>
              <a:t>Processador RISC XRL-8 monociclo de 8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9FF267"/>
                </a:solidFill>
                <a:latin typeface="Bahnschrift" panose="020B0502040204020203" pitchFamily="34" charset="0"/>
              </a:rPr>
              <a:t>Baseado na Arquitetura do processador MIPS.</a:t>
            </a:r>
            <a:endParaRPr lang="en-US" sz="2400" dirty="0">
              <a:solidFill>
                <a:srgbClr val="9FF267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Sobre o Projeto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-266700" y="-168275"/>
            <a:ext cx="2603500" cy="1848757"/>
            <a:chOff x="-228600" y="-177800"/>
            <a:chExt cx="2603500" cy="1848757"/>
          </a:xfrm>
        </p:grpSpPr>
        <p:sp>
          <p:nvSpPr>
            <p:cNvPr id="52" name="Arredondar Retângulo em um Canto Diagonal 51"/>
            <p:cNvSpPr/>
            <p:nvPr/>
          </p:nvSpPr>
          <p:spPr>
            <a:xfrm>
              <a:off x="-228600" y="-177800"/>
              <a:ext cx="2603500" cy="1848757"/>
            </a:xfrm>
            <a:prstGeom prst="round2DiagRect">
              <a:avLst/>
            </a:prstGeom>
            <a:solidFill>
              <a:srgbClr val="46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3660" y="143774"/>
              <a:ext cx="2159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latin typeface="Bahnschrift" panose="020B0502040204020203" pitchFamily="34" charset="0"/>
                </a:rPr>
                <a:t>Formato de Instruções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38166"/>
              </p:ext>
            </p:extLst>
          </p:nvPr>
        </p:nvGraphicFramePr>
        <p:xfrm>
          <a:off x="2882900" y="49869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7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  <a:gridCol w="2705099">
                  <a:extLst>
                    <a:ext uri="{9D8B030D-6E8A-4147-A177-3AD203B41FA5}">
                      <a16:colId xmlns:a16="http://schemas.microsoft.com/office/drawing/2014/main" val="406633020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R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1-0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44748"/>
              </p:ext>
            </p:extLst>
          </p:nvPr>
        </p:nvGraphicFramePr>
        <p:xfrm>
          <a:off x="2882899" y="237893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7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  <a:gridCol w="2705099">
                  <a:extLst>
                    <a:ext uri="{9D8B030D-6E8A-4147-A177-3AD203B41FA5}">
                      <a16:colId xmlns:a16="http://schemas.microsoft.com/office/drawing/2014/main" val="406633020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I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1-0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86553"/>
              </p:ext>
            </p:extLst>
          </p:nvPr>
        </p:nvGraphicFramePr>
        <p:xfrm>
          <a:off x="4235448" y="4182427"/>
          <a:ext cx="54229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9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J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Bahnschrift" panose="020B0502040204020203" pitchFamily="34" charset="0"/>
              </a:rPr>
              <a:t>Opcodes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70131"/>
              </p:ext>
            </p:extLst>
          </p:nvPr>
        </p:nvGraphicFramePr>
        <p:xfrm>
          <a:off x="2581725" y="457351"/>
          <a:ext cx="857205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8236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4826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9056748"/>
                    </a:ext>
                  </a:extLst>
                </a:gridCol>
                <a:gridCol w="1923600">
                  <a:extLst>
                    <a:ext uri="{9D8B030D-6E8A-4147-A177-3AD203B41FA5}">
                      <a16:colId xmlns:a16="http://schemas.microsoft.com/office/drawing/2014/main" val="2575210539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95468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Sintaxe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Registradores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2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(0001)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 $s0,$s1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9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(0010)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 $s0, address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(0011)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 $s0, address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(0101)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3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(0110)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(0111)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$s0,valor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4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(1001)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(1010)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(1011)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 $s0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(1100)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 $s0,value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(1101)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3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(1110)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 $s0,$s1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3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87325" y="180371"/>
            <a:ext cx="19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Unidade de Controle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27303"/>
              </p:ext>
            </p:extLst>
          </p:nvPr>
        </p:nvGraphicFramePr>
        <p:xfrm>
          <a:off x="2597150" y="332704"/>
          <a:ext cx="8759825" cy="6192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738">
                  <a:extLst>
                    <a:ext uri="{9D8B030D-6E8A-4147-A177-3AD203B41FA5}">
                      <a16:colId xmlns:a16="http://schemas.microsoft.com/office/drawing/2014/main" val="1812487966"/>
                    </a:ext>
                  </a:extLst>
                </a:gridCol>
                <a:gridCol w="725712">
                  <a:extLst>
                    <a:ext uri="{9D8B030D-6E8A-4147-A177-3AD203B41FA5}">
                      <a16:colId xmlns:a16="http://schemas.microsoft.com/office/drawing/2014/main" val="233874568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03622655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03486675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3109661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2780202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277351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6510210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775953989"/>
                    </a:ext>
                  </a:extLst>
                </a:gridCol>
              </a:tblGrid>
              <a:tr h="301525">
                <a:tc gridSpan="9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Funcionamento da Unidade de Controle</a:t>
                      </a:r>
                      <a:r>
                        <a:rPr lang="pt-BR" sz="1600" baseline="0" dirty="0" smtClean="0"/>
                        <a:t> </a:t>
                      </a:r>
                      <a:endParaRPr lang="en-US" sz="1600" dirty="0"/>
                    </a:p>
                  </a:txBody>
                  <a:tcPr marL="82168" marR="82168" marT="41084" marB="41084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D9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748"/>
                  </a:ext>
                </a:extLst>
              </a:tr>
              <a:tr h="97646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Instruções 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Orig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Alu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Escreve</a:t>
                      </a:r>
                    </a:p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Escreve Mem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Alu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Mem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To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baseline="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Ler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mem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Branch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Jump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32779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020290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47788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124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0011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2375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21375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15243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6383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2650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7678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96478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62505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36167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3305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1922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0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5" y="287482"/>
            <a:ext cx="9500980" cy="6316518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-480805" y="-159889"/>
            <a:ext cx="2603500" cy="1848757"/>
            <a:chOff x="-228600" y="-177800"/>
            <a:chExt cx="2603500" cy="1848757"/>
          </a:xfrm>
        </p:grpSpPr>
        <p:sp>
          <p:nvSpPr>
            <p:cNvPr id="52" name="Arredondar Retângulo em um Canto Diagonal 51"/>
            <p:cNvSpPr/>
            <p:nvPr/>
          </p:nvSpPr>
          <p:spPr>
            <a:xfrm>
              <a:off x="-228600" y="-177800"/>
              <a:ext cx="2603500" cy="1848757"/>
            </a:xfrm>
            <a:prstGeom prst="round2DiagRect">
              <a:avLst/>
            </a:prstGeom>
            <a:solidFill>
              <a:srgbClr val="46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30200" y="2667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 smtClean="0">
                  <a:latin typeface="Bahnschrift" panose="020B0502040204020203" pitchFamily="34" charset="0"/>
                </a:rPr>
                <a:t>DataPath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7395"/>
              </p:ext>
            </p:extLst>
          </p:nvPr>
        </p:nvGraphicFramePr>
        <p:xfrm>
          <a:off x="2505300" y="1388110"/>
          <a:ext cx="8724450" cy="408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2021544"/>
                    </a:ext>
                  </a:extLst>
                </a:gridCol>
                <a:gridCol w="1669600">
                  <a:extLst>
                    <a:ext uri="{9D8B030D-6E8A-4147-A177-3AD203B41FA5}">
                      <a16:colId xmlns:a16="http://schemas.microsoft.com/office/drawing/2014/main" val="1119980064"/>
                    </a:ext>
                  </a:extLst>
                </a:gridCol>
                <a:gridCol w="1581600">
                  <a:extLst>
                    <a:ext uri="{9D8B030D-6E8A-4147-A177-3AD203B41FA5}">
                      <a16:colId xmlns:a16="http://schemas.microsoft.com/office/drawing/2014/main" val="2527770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30415"/>
                    </a:ext>
                  </a:extLst>
                </a:gridCol>
                <a:gridCol w="2222050">
                  <a:extLst>
                    <a:ext uri="{9D8B030D-6E8A-4147-A177-3AD203B41FA5}">
                      <a16:colId xmlns:a16="http://schemas.microsoft.com/office/drawing/2014/main" val="1681831456"/>
                    </a:ext>
                  </a:extLst>
                </a:gridCol>
              </a:tblGrid>
              <a:tr h="416560">
                <a:tc row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Endereço 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Instrução(</a:t>
                      </a:r>
                      <a:r>
                        <a:rPr lang="pt-BR" sz="1600" dirty="0" err="1" smtClean="0">
                          <a:latin typeface="Bahnschrift" panose="020B0502040204020203" pitchFamily="34" charset="0"/>
                        </a:rPr>
                        <a:t>Omni</a:t>
                      </a:r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Instrução</a:t>
                      </a:r>
                      <a:r>
                        <a:rPr lang="pt-BR" sz="1600" baseline="0" dirty="0" smtClean="0">
                          <a:latin typeface="Bahnschrift" panose="020B0502040204020203" pitchFamily="34" charset="0"/>
                        </a:rPr>
                        <a:t> (Binário)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56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6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0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 $s3, 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 $s3, 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4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 $s0, 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Move $s1, 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3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Mul $s0, 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JumpC $s1, $s3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7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 $s1, 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001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Bne 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cdn.discordapp.com/attachments/615762738630754304/844040136425865227/TesteFatoria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19276"/>
            <a:ext cx="10464033" cy="3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cdn.discordapp.com/attachments/615762738630754304/844040149238022214/TesteFatori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861175"/>
            <a:ext cx="10464033" cy="38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649</Words>
  <Application>Microsoft Office PowerPoint</Application>
  <PresentationFormat>Widescreen</PresentationFormat>
  <Paragraphs>410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Upheaval TT (BRK)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44</cp:revision>
  <dcterms:created xsi:type="dcterms:W3CDTF">2021-05-17T19:13:12Z</dcterms:created>
  <dcterms:modified xsi:type="dcterms:W3CDTF">2021-05-18T04:41:02Z</dcterms:modified>
</cp:coreProperties>
</file>