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ilita One" charset="1" panose="02000000000000000000"/>
      <p:regular r:id="rId10"/>
    </p:embeddedFont>
    <p:embeddedFont>
      <p:font typeface="Big Shoulders Display" charset="1" panose="00000000000000000000"/>
      <p:regular r:id="rId11"/>
    </p:embeddedFont>
    <p:embeddedFont>
      <p:font typeface="Big Shoulders Display Bold" charset="1" panose="00000000000000000000"/>
      <p:regular r:id="rId12"/>
    </p:embeddedFont>
    <p:embeddedFont>
      <p:font typeface="Open Sans Light" charset="1" panose="020B0306030504020204"/>
      <p:regular r:id="rId13"/>
    </p:embeddedFont>
    <p:embeddedFont>
      <p:font typeface="Open Sans Light Bold" charset="1" panose="020B0806030504020204"/>
      <p:regular r:id="rId14"/>
    </p:embeddedFont>
    <p:embeddedFont>
      <p:font typeface="Open Sans Light Italics" charset="1" panose="020B0306030504020204"/>
      <p:regular r:id="rId15"/>
    </p:embeddedFont>
    <p:embeddedFont>
      <p:font typeface="Open Sans Light Bold Italics" charset="1" panose="020B0806030504020204"/>
      <p:regular r:id="rId16"/>
    </p:embeddedFont>
    <p:embeddedFont>
      <p:font typeface="Open Sans Extra Bold" charset="1" panose="020B0906030804020204"/>
      <p:regular r:id="rId17"/>
    </p:embeddedFont>
    <p:embeddedFont>
      <p:font typeface="Open Sans Extra Bold Italics" charset="1" panose="020B0906030804020204"/>
      <p:regular r:id="rId18"/>
    </p:embeddedFont>
    <p:embeddedFont>
      <p:font typeface="Moontime" charset="1" panose="00000000000000000000"/>
      <p:regular r:id="rId19"/>
    </p:embeddedFont>
    <p:embeddedFont>
      <p:font typeface="Balsamiq Sans" charset="1" panose="02000603000000000000"/>
      <p:regular r:id="rId20"/>
    </p:embeddedFont>
    <p:embeddedFont>
      <p:font typeface="Balsamiq Sans Bold" charset="1" panose="02000603000000000000"/>
      <p:regular r:id="rId21"/>
    </p:embeddedFont>
    <p:embeddedFont>
      <p:font typeface="Balsamiq Sans Italics" charset="1" panose="02000603000000000000"/>
      <p:regular r:id="rId22"/>
    </p:embeddedFont>
    <p:embeddedFont>
      <p:font typeface="Balsamiq Sans Bold Italics" charset="1" panose="02000603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77000"/>
          </a:blip>
          <a:srcRect l="0" t="21875" r="0" b="21875"/>
          <a:stretch>
            <a:fillRect/>
          </a:stretch>
        </p:blipFill>
        <p:spPr>
          <a:xfrm>
            <a:off x="0" y="0"/>
            <a:ext cx="18288000" cy="10287000"/>
          </a:xfrm>
          <a:prstGeom prst="rect">
            <a:avLst/>
          </a:prstGeom>
        </p:spPr>
      </p:pic>
      <p:grpSp>
        <p:nvGrpSpPr>
          <p:cNvPr name="Group 3" id="3"/>
          <p:cNvGrpSpPr/>
          <p:nvPr/>
        </p:nvGrpSpPr>
        <p:grpSpPr>
          <a:xfrm rot="0">
            <a:off x="981075" y="0"/>
            <a:ext cx="272469" cy="10287000"/>
            <a:chOff x="0" y="0"/>
            <a:chExt cx="363292" cy="13716000"/>
          </a:xfrm>
        </p:grpSpPr>
        <p:sp>
          <p:nvSpPr>
            <p:cNvPr name="AutoShape 4" id="4"/>
            <p:cNvSpPr/>
            <p:nvPr/>
          </p:nvSpPr>
          <p:spPr>
            <a:xfrm rot="-5400000">
              <a:off x="-6826250" y="6826250"/>
              <a:ext cx="13716000" cy="0"/>
            </a:xfrm>
            <a:prstGeom prst="line">
              <a:avLst/>
            </a:prstGeom>
            <a:ln cap="flat" w="63500">
              <a:solidFill>
                <a:srgbClr val="D40303"/>
              </a:solidFill>
              <a:prstDash val="solid"/>
              <a:headEnd type="none" len="sm" w="sm"/>
              <a:tailEnd type="none" len="sm" w="sm"/>
            </a:ln>
          </p:spPr>
        </p:sp>
        <p:sp>
          <p:nvSpPr>
            <p:cNvPr name="AutoShape 5" id="5"/>
            <p:cNvSpPr/>
            <p:nvPr/>
          </p:nvSpPr>
          <p:spPr>
            <a:xfrm rot="-5400000">
              <a:off x="-6526458" y="6826250"/>
              <a:ext cx="13716000" cy="0"/>
            </a:xfrm>
            <a:prstGeom prst="line">
              <a:avLst/>
            </a:prstGeom>
            <a:ln cap="flat" w="63500">
              <a:solidFill>
                <a:srgbClr val="D40303"/>
              </a:solidFill>
              <a:prstDash val="solid"/>
              <a:headEnd type="none" len="sm" w="sm"/>
              <a:tailEnd type="none" len="sm" w="sm"/>
            </a:ln>
          </p:spPr>
        </p:sp>
      </p:grpSp>
      <p:grpSp>
        <p:nvGrpSpPr>
          <p:cNvPr name="Group 6" id="6"/>
          <p:cNvGrpSpPr/>
          <p:nvPr/>
        </p:nvGrpSpPr>
        <p:grpSpPr>
          <a:xfrm rot="0">
            <a:off x="2765311" y="6282152"/>
            <a:ext cx="12757377" cy="814703"/>
            <a:chOff x="0" y="0"/>
            <a:chExt cx="3359968" cy="214572"/>
          </a:xfrm>
        </p:grpSpPr>
        <p:sp>
          <p:nvSpPr>
            <p:cNvPr name="Freeform 7" id="7"/>
            <p:cNvSpPr/>
            <p:nvPr/>
          </p:nvSpPr>
          <p:spPr>
            <a:xfrm>
              <a:off x="0" y="0"/>
              <a:ext cx="3359968" cy="214572"/>
            </a:xfrm>
            <a:custGeom>
              <a:avLst/>
              <a:gdLst/>
              <a:ahLst/>
              <a:cxnLst/>
              <a:rect r="r" b="b" t="t" l="l"/>
              <a:pathLst>
                <a:path h="214572" w="3359968">
                  <a:moveTo>
                    <a:pt x="0" y="0"/>
                  </a:moveTo>
                  <a:lnTo>
                    <a:pt x="3359968" y="0"/>
                  </a:lnTo>
                  <a:lnTo>
                    <a:pt x="3359968" y="214572"/>
                  </a:lnTo>
                  <a:lnTo>
                    <a:pt x="0" y="214572"/>
                  </a:lnTo>
                  <a:close/>
                </a:path>
              </a:pathLst>
            </a:custGeom>
            <a:solidFill>
              <a:srgbClr val="003B6D"/>
            </a:solidFill>
          </p:spPr>
        </p:sp>
        <p:sp>
          <p:nvSpPr>
            <p:cNvPr name="TextBox 8" id="8"/>
            <p:cNvSpPr txBox="true"/>
            <p:nvPr/>
          </p:nvSpPr>
          <p:spPr>
            <a:xfrm>
              <a:off x="0" y="-66675"/>
              <a:ext cx="812800" cy="879475"/>
            </a:xfrm>
            <a:prstGeom prst="rect">
              <a:avLst/>
            </a:prstGeom>
          </p:spPr>
          <p:txBody>
            <a:bodyPr anchor="ctr" rtlCol="false" tIns="0" lIns="0" bIns="0" rIns="0"/>
            <a:lstStyle/>
            <a:p>
              <a:pPr algn="ctr">
                <a:lnSpc>
                  <a:spcPts val="4899"/>
                </a:lnSpc>
                <a:spcBef>
                  <a:spcPct val="0"/>
                </a:spcBef>
              </a:pPr>
              <a:r>
                <a:rPr lang="en-US" sz="3499" spc="402">
                  <a:solidFill>
                    <a:srgbClr val="FFFFFF"/>
                  </a:solidFill>
                  <a:latin typeface="Balsamiq Sans"/>
                </a:rPr>
                <a:t>PROGRAMACIÓN ORIENTADA A OBJETOS</a:t>
              </a:r>
            </a:p>
          </p:txBody>
        </p:sp>
      </p:grpSp>
      <p:sp>
        <p:nvSpPr>
          <p:cNvPr name="TextBox 9" id="9"/>
          <p:cNvSpPr txBox="true"/>
          <p:nvPr/>
        </p:nvSpPr>
        <p:spPr>
          <a:xfrm rot="0">
            <a:off x="1691573" y="1396024"/>
            <a:ext cx="15173278" cy="2568906"/>
          </a:xfrm>
          <a:prstGeom prst="rect">
            <a:avLst/>
          </a:prstGeom>
        </p:spPr>
        <p:txBody>
          <a:bodyPr anchor="t" rtlCol="false" tIns="0" lIns="0" bIns="0" rIns="0">
            <a:spAutoFit/>
          </a:bodyPr>
          <a:lstStyle/>
          <a:p>
            <a:pPr algn="ctr">
              <a:lnSpc>
                <a:spcPts val="20962"/>
              </a:lnSpc>
            </a:pPr>
            <a:r>
              <a:rPr lang="en-US" sz="14972">
                <a:solidFill>
                  <a:srgbClr val="003B6D"/>
                </a:solidFill>
                <a:latin typeface="Lilita One"/>
              </a:rPr>
              <a:t>PROYECTO  FINAL</a:t>
            </a:r>
          </a:p>
        </p:txBody>
      </p:sp>
      <p:pic>
        <p:nvPicPr>
          <p:cNvPr name="Picture 10" id="10"/>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221531" y="7693571"/>
            <a:ext cx="7104575" cy="3436031"/>
          </a:xfrm>
          <a:prstGeom prst="rect">
            <a:avLst/>
          </a:prstGeom>
        </p:spPr>
      </p:pic>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84125" y="-1210825"/>
            <a:ext cx="6799126" cy="3288304"/>
          </a:xfrm>
          <a:prstGeom prst="rect">
            <a:avLst/>
          </a:prstGeom>
        </p:spPr>
      </p:pic>
      <p:pic>
        <p:nvPicPr>
          <p:cNvPr name="Picture 12" id="12"/>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3494200" y="9027991"/>
            <a:ext cx="3765100" cy="2101611"/>
          </a:xfrm>
          <a:prstGeom prst="rect">
            <a:avLst/>
          </a:prstGeom>
        </p:spPr>
      </p:pic>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98400" y="-778412"/>
            <a:ext cx="3765100" cy="2101611"/>
          </a:xfrm>
          <a:prstGeom prst="rect">
            <a:avLst/>
          </a:prstGeom>
        </p:spPr>
      </p:pic>
      <p:sp>
        <p:nvSpPr>
          <p:cNvPr name="TextBox 14" id="14"/>
          <p:cNvSpPr txBox="true"/>
          <p:nvPr/>
        </p:nvSpPr>
        <p:spPr>
          <a:xfrm rot="0">
            <a:off x="1253544" y="3726650"/>
            <a:ext cx="16106486" cy="2679701"/>
          </a:xfrm>
          <a:prstGeom prst="rect">
            <a:avLst/>
          </a:prstGeom>
        </p:spPr>
        <p:txBody>
          <a:bodyPr anchor="t" rtlCol="false" tIns="0" lIns="0" bIns="0" rIns="0">
            <a:spAutoFit/>
          </a:bodyPr>
          <a:lstStyle/>
          <a:p>
            <a:pPr algn="ctr">
              <a:lnSpc>
                <a:spcPts val="20000"/>
              </a:lnSpc>
            </a:pPr>
            <a:r>
              <a:rPr lang="en-US" sz="20000">
                <a:solidFill>
                  <a:srgbClr val="5271FF"/>
                </a:solidFill>
                <a:latin typeface="Big Shoulders Display"/>
              </a:rPr>
              <a:t>SKYLINE</a:t>
            </a:r>
          </a:p>
        </p:txBody>
      </p:sp>
      <p:grpSp>
        <p:nvGrpSpPr>
          <p:cNvPr name="Group 15" id="15"/>
          <p:cNvGrpSpPr/>
          <p:nvPr/>
        </p:nvGrpSpPr>
        <p:grpSpPr>
          <a:xfrm rot="0">
            <a:off x="2139575" y="2575844"/>
            <a:ext cx="14101418" cy="504539"/>
            <a:chOff x="0" y="0"/>
            <a:chExt cx="3713954" cy="132883"/>
          </a:xfrm>
        </p:grpSpPr>
        <p:sp>
          <p:nvSpPr>
            <p:cNvPr name="Freeform 16" id="16"/>
            <p:cNvSpPr/>
            <p:nvPr/>
          </p:nvSpPr>
          <p:spPr>
            <a:xfrm>
              <a:off x="0" y="0"/>
              <a:ext cx="3713954" cy="132883"/>
            </a:xfrm>
            <a:custGeom>
              <a:avLst/>
              <a:gdLst/>
              <a:ahLst/>
              <a:cxnLst/>
              <a:rect r="r" b="b" t="t" l="l"/>
              <a:pathLst>
                <a:path h="132883" w="3713954">
                  <a:moveTo>
                    <a:pt x="0" y="0"/>
                  </a:moveTo>
                  <a:lnTo>
                    <a:pt x="3713954" y="0"/>
                  </a:lnTo>
                  <a:lnTo>
                    <a:pt x="3713954" y="132883"/>
                  </a:lnTo>
                  <a:lnTo>
                    <a:pt x="0" y="132883"/>
                  </a:lnTo>
                  <a:close/>
                </a:path>
              </a:pathLst>
            </a:custGeom>
            <a:solidFill>
              <a:srgbClr val="FFFFFF"/>
            </a:solidFill>
          </p:spPr>
        </p:sp>
        <p:sp>
          <p:nvSpPr>
            <p:cNvPr name="TextBox 17" id="17"/>
            <p:cNvSpPr txBox="true"/>
            <p:nvPr/>
          </p:nvSpPr>
          <p:spPr>
            <a:xfrm>
              <a:off x="0" y="-66675"/>
              <a:ext cx="812800" cy="879475"/>
            </a:xfrm>
            <a:prstGeom prst="rect">
              <a:avLst/>
            </a:prstGeom>
          </p:spPr>
          <p:txBody>
            <a:bodyPr anchor="ctr" rtlCol="false" tIns="0" lIns="0" bIns="0" rIns="0"/>
            <a:lstStyle/>
            <a:p>
              <a:pPr algn="ctr">
                <a:lnSpc>
                  <a:spcPts val="4899"/>
                </a:lnSpc>
                <a:spcBef>
                  <a:spcPct val="0"/>
                </a:spcBef>
              </a:pPr>
            </a:p>
          </p:txBody>
        </p:sp>
      </p:grpSp>
      <p:sp>
        <p:nvSpPr>
          <p:cNvPr name="TextBox 18" id="18"/>
          <p:cNvSpPr txBox="true"/>
          <p:nvPr/>
        </p:nvSpPr>
        <p:spPr>
          <a:xfrm rot="0">
            <a:off x="2346351" y="2410854"/>
            <a:ext cx="8515777" cy="997599"/>
          </a:xfrm>
          <a:prstGeom prst="rect">
            <a:avLst/>
          </a:prstGeom>
        </p:spPr>
        <p:txBody>
          <a:bodyPr anchor="t" rtlCol="false" tIns="0" lIns="0" bIns="0" rIns="0">
            <a:spAutoFit/>
          </a:bodyPr>
          <a:lstStyle/>
          <a:p>
            <a:pPr algn="ctr">
              <a:lnSpc>
                <a:spcPts val="7010"/>
              </a:lnSpc>
              <a:spcBef>
                <a:spcPct val="0"/>
              </a:spcBef>
            </a:pPr>
            <a:r>
              <a:rPr lang="en-US" sz="8762">
                <a:solidFill>
                  <a:srgbClr val="0F7BB7"/>
                </a:solidFill>
                <a:latin typeface="Moontime"/>
              </a:rPr>
              <a:t>p  r  o  y  e  c  t  o</a:t>
            </a:r>
          </a:p>
        </p:txBody>
      </p:sp>
      <p:sp>
        <p:nvSpPr>
          <p:cNvPr name="TextBox 19" id="19"/>
          <p:cNvSpPr txBox="true"/>
          <p:nvPr/>
        </p:nvSpPr>
        <p:spPr>
          <a:xfrm rot="0">
            <a:off x="9743648" y="2496002"/>
            <a:ext cx="8515777" cy="997599"/>
          </a:xfrm>
          <a:prstGeom prst="rect">
            <a:avLst/>
          </a:prstGeom>
        </p:spPr>
        <p:txBody>
          <a:bodyPr anchor="t" rtlCol="false" tIns="0" lIns="0" bIns="0" rIns="0">
            <a:spAutoFit/>
          </a:bodyPr>
          <a:lstStyle/>
          <a:p>
            <a:pPr algn="ctr">
              <a:lnSpc>
                <a:spcPts val="7010"/>
              </a:lnSpc>
              <a:spcBef>
                <a:spcPct val="0"/>
              </a:spcBef>
            </a:pPr>
            <a:r>
              <a:rPr lang="en-US" sz="8762">
                <a:solidFill>
                  <a:srgbClr val="0F7BB7"/>
                </a:solidFill>
                <a:latin typeface="Moontime Bold"/>
              </a:rPr>
              <a:t>f  i  n  a  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7000"/>
          </a:blip>
          <a:srcRect l="0" t="21875" r="0" b="21875"/>
          <a:stretch>
            <a:fillRect/>
          </a:stretch>
        </p:blipFill>
        <p:spPr>
          <a:xfrm>
            <a:off x="0" y="0"/>
            <a:ext cx="18288000" cy="10287000"/>
          </a:xfrm>
          <a:prstGeom prst="rect">
            <a:avLst/>
          </a:prstGeom>
        </p:spPr>
      </p:pic>
      <p:grpSp>
        <p:nvGrpSpPr>
          <p:cNvPr name="Group 3" id="3"/>
          <p:cNvGrpSpPr>
            <a:grpSpLocks noChangeAspect="true"/>
          </p:cNvGrpSpPr>
          <p:nvPr/>
        </p:nvGrpSpPr>
        <p:grpSpPr>
          <a:xfrm rot="0">
            <a:off x="2027783" y="3565450"/>
            <a:ext cx="3082196" cy="3195930"/>
            <a:chOff x="-22860" y="-35560"/>
            <a:chExt cx="6195060" cy="6423660"/>
          </a:xfrm>
        </p:grpSpPr>
        <p:sp>
          <p:nvSpPr>
            <p:cNvPr name="Freeform 4" id="4"/>
            <p:cNvSpPr/>
            <p:nvPr/>
          </p:nvSpPr>
          <p:spPr>
            <a:xfrm>
              <a:off x="-22860" y="-35560"/>
              <a:ext cx="6195060" cy="6423660"/>
            </a:xfrm>
            <a:custGeom>
              <a:avLst/>
              <a:gdLst/>
              <a:ahLst/>
              <a:cxnLst/>
              <a:rect r="r" b="b" t="t" l="l"/>
              <a:pathLst>
                <a:path h="6423660" w="6195060">
                  <a:moveTo>
                    <a:pt x="1540510" y="68580"/>
                  </a:moveTo>
                  <a:cubicBezTo>
                    <a:pt x="1615440" y="0"/>
                    <a:pt x="4866640" y="54610"/>
                    <a:pt x="5080000" y="99060"/>
                  </a:cubicBezTo>
                  <a:cubicBezTo>
                    <a:pt x="5293360" y="143510"/>
                    <a:pt x="6195060" y="2213610"/>
                    <a:pt x="6195060" y="2322830"/>
                  </a:cubicBezTo>
                  <a:cubicBezTo>
                    <a:pt x="6195060" y="2432050"/>
                    <a:pt x="6029960" y="4502150"/>
                    <a:pt x="6029960" y="4568190"/>
                  </a:cubicBezTo>
                  <a:cubicBezTo>
                    <a:pt x="6029960" y="4634230"/>
                    <a:pt x="4866640" y="6334760"/>
                    <a:pt x="4676140" y="6379210"/>
                  </a:cubicBezTo>
                  <a:cubicBezTo>
                    <a:pt x="4485640" y="6423660"/>
                    <a:pt x="1543050" y="6248400"/>
                    <a:pt x="1352550" y="6205220"/>
                  </a:cubicBezTo>
                  <a:cubicBezTo>
                    <a:pt x="1162050" y="6162040"/>
                    <a:pt x="48260" y="4263390"/>
                    <a:pt x="24130" y="4044950"/>
                  </a:cubicBezTo>
                  <a:cubicBezTo>
                    <a:pt x="0" y="3826510"/>
                    <a:pt x="379730" y="1885950"/>
                    <a:pt x="452120" y="1711960"/>
                  </a:cubicBezTo>
                  <a:cubicBezTo>
                    <a:pt x="524510" y="1537970"/>
                    <a:pt x="1327150" y="264160"/>
                    <a:pt x="1540510" y="68580"/>
                  </a:cubicBezTo>
                  <a:close/>
                </a:path>
              </a:pathLst>
            </a:custGeom>
            <a:blipFill>
              <a:blip r:embed="rId3"/>
              <a:stretch>
                <a:fillRect l="-8301" r="-9041" t="559" b="-559"/>
              </a:stretch>
            </a:blipFill>
          </p:spPr>
        </p:sp>
      </p:grpSp>
      <p:grpSp>
        <p:nvGrpSpPr>
          <p:cNvPr name="Group 5" id="5"/>
          <p:cNvGrpSpPr>
            <a:grpSpLocks noChangeAspect="true"/>
          </p:cNvGrpSpPr>
          <p:nvPr/>
        </p:nvGrpSpPr>
        <p:grpSpPr>
          <a:xfrm rot="0">
            <a:off x="5745945" y="3565450"/>
            <a:ext cx="3082196" cy="3195930"/>
            <a:chOff x="-22860" y="-35560"/>
            <a:chExt cx="6195060" cy="6423660"/>
          </a:xfrm>
        </p:grpSpPr>
        <p:sp>
          <p:nvSpPr>
            <p:cNvPr name="Freeform 6" id="6"/>
            <p:cNvSpPr/>
            <p:nvPr/>
          </p:nvSpPr>
          <p:spPr>
            <a:xfrm>
              <a:off x="-22860" y="-35560"/>
              <a:ext cx="6195060" cy="6423660"/>
            </a:xfrm>
            <a:custGeom>
              <a:avLst/>
              <a:gdLst/>
              <a:ahLst/>
              <a:cxnLst/>
              <a:rect r="r" b="b" t="t" l="l"/>
              <a:pathLst>
                <a:path h="6423660" w="6195060">
                  <a:moveTo>
                    <a:pt x="1540510" y="68580"/>
                  </a:moveTo>
                  <a:cubicBezTo>
                    <a:pt x="1615440" y="0"/>
                    <a:pt x="4866640" y="54610"/>
                    <a:pt x="5080000" y="99060"/>
                  </a:cubicBezTo>
                  <a:cubicBezTo>
                    <a:pt x="5293360" y="143510"/>
                    <a:pt x="6195060" y="2213610"/>
                    <a:pt x="6195060" y="2322830"/>
                  </a:cubicBezTo>
                  <a:cubicBezTo>
                    <a:pt x="6195060" y="2432050"/>
                    <a:pt x="6029960" y="4502150"/>
                    <a:pt x="6029960" y="4568190"/>
                  </a:cubicBezTo>
                  <a:cubicBezTo>
                    <a:pt x="6029960" y="4634230"/>
                    <a:pt x="4866640" y="6334760"/>
                    <a:pt x="4676140" y="6379210"/>
                  </a:cubicBezTo>
                  <a:cubicBezTo>
                    <a:pt x="4485640" y="6423660"/>
                    <a:pt x="1543050" y="6248400"/>
                    <a:pt x="1352550" y="6205220"/>
                  </a:cubicBezTo>
                  <a:cubicBezTo>
                    <a:pt x="1162050" y="6162040"/>
                    <a:pt x="48260" y="4263390"/>
                    <a:pt x="24130" y="4044950"/>
                  </a:cubicBezTo>
                  <a:cubicBezTo>
                    <a:pt x="0" y="3826510"/>
                    <a:pt x="379730" y="1885950"/>
                    <a:pt x="452120" y="1711960"/>
                  </a:cubicBezTo>
                  <a:cubicBezTo>
                    <a:pt x="524510" y="1537970"/>
                    <a:pt x="1327150" y="264160"/>
                    <a:pt x="1540510" y="68580"/>
                  </a:cubicBezTo>
                  <a:close/>
                </a:path>
              </a:pathLst>
            </a:custGeom>
            <a:blipFill>
              <a:blip r:embed="rId3"/>
              <a:stretch>
                <a:fillRect l="-8301" r="-9041" t="559" b="-559"/>
              </a:stretch>
            </a:blipFill>
          </p:spPr>
        </p:sp>
      </p:grpSp>
      <p:grpSp>
        <p:nvGrpSpPr>
          <p:cNvPr name="Group 7" id="7"/>
          <p:cNvGrpSpPr>
            <a:grpSpLocks noChangeAspect="true"/>
          </p:cNvGrpSpPr>
          <p:nvPr/>
        </p:nvGrpSpPr>
        <p:grpSpPr>
          <a:xfrm rot="0">
            <a:off x="9461983" y="3565450"/>
            <a:ext cx="3082196" cy="3195930"/>
            <a:chOff x="-22860" y="-35560"/>
            <a:chExt cx="6195060" cy="6423660"/>
          </a:xfrm>
        </p:grpSpPr>
        <p:sp>
          <p:nvSpPr>
            <p:cNvPr name="Freeform 8" id="8"/>
            <p:cNvSpPr/>
            <p:nvPr/>
          </p:nvSpPr>
          <p:spPr>
            <a:xfrm>
              <a:off x="-22860" y="-35560"/>
              <a:ext cx="6195060" cy="6423660"/>
            </a:xfrm>
            <a:custGeom>
              <a:avLst/>
              <a:gdLst/>
              <a:ahLst/>
              <a:cxnLst/>
              <a:rect r="r" b="b" t="t" l="l"/>
              <a:pathLst>
                <a:path h="6423660" w="6195060">
                  <a:moveTo>
                    <a:pt x="1540510" y="68580"/>
                  </a:moveTo>
                  <a:cubicBezTo>
                    <a:pt x="1615440" y="0"/>
                    <a:pt x="4866640" y="54610"/>
                    <a:pt x="5080000" y="99060"/>
                  </a:cubicBezTo>
                  <a:cubicBezTo>
                    <a:pt x="5293360" y="143510"/>
                    <a:pt x="6195060" y="2213610"/>
                    <a:pt x="6195060" y="2322830"/>
                  </a:cubicBezTo>
                  <a:cubicBezTo>
                    <a:pt x="6195060" y="2432050"/>
                    <a:pt x="6029960" y="4502150"/>
                    <a:pt x="6029960" y="4568190"/>
                  </a:cubicBezTo>
                  <a:cubicBezTo>
                    <a:pt x="6029960" y="4634230"/>
                    <a:pt x="4866640" y="6334760"/>
                    <a:pt x="4676140" y="6379210"/>
                  </a:cubicBezTo>
                  <a:cubicBezTo>
                    <a:pt x="4485640" y="6423660"/>
                    <a:pt x="1543050" y="6248400"/>
                    <a:pt x="1352550" y="6205220"/>
                  </a:cubicBezTo>
                  <a:cubicBezTo>
                    <a:pt x="1162050" y="6162040"/>
                    <a:pt x="48260" y="4263390"/>
                    <a:pt x="24130" y="4044950"/>
                  </a:cubicBezTo>
                  <a:cubicBezTo>
                    <a:pt x="0" y="3826510"/>
                    <a:pt x="379730" y="1885950"/>
                    <a:pt x="452120" y="1711960"/>
                  </a:cubicBezTo>
                  <a:cubicBezTo>
                    <a:pt x="524510" y="1537970"/>
                    <a:pt x="1327150" y="264160"/>
                    <a:pt x="1540510" y="68580"/>
                  </a:cubicBezTo>
                  <a:close/>
                </a:path>
              </a:pathLst>
            </a:custGeom>
            <a:blipFill>
              <a:blip r:embed="rId3"/>
              <a:stretch>
                <a:fillRect l="-8301" r="-9041" t="559" b="-559"/>
              </a:stretch>
            </a:blipFill>
          </p:spPr>
        </p:sp>
      </p:grpSp>
      <p:grpSp>
        <p:nvGrpSpPr>
          <p:cNvPr name="Group 9" id="9"/>
          <p:cNvGrpSpPr>
            <a:grpSpLocks noChangeAspect="true"/>
          </p:cNvGrpSpPr>
          <p:nvPr/>
        </p:nvGrpSpPr>
        <p:grpSpPr>
          <a:xfrm rot="0">
            <a:off x="13178021" y="3565450"/>
            <a:ext cx="3082196" cy="3195930"/>
            <a:chOff x="-22860" y="-35560"/>
            <a:chExt cx="6195060" cy="6423660"/>
          </a:xfrm>
        </p:grpSpPr>
        <p:sp>
          <p:nvSpPr>
            <p:cNvPr name="Freeform 10" id="10"/>
            <p:cNvSpPr/>
            <p:nvPr/>
          </p:nvSpPr>
          <p:spPr>
            <a:xfrm>
              <a:off x="-22860" y="-35560"/>
              <a:ext cx="6195060" cy="6423660"/>
            </a:xfrm>
            <a:custGeom>
              <a:avLst/>
              <a:gdLst/>
              <a:ahLst/>
              <a:cxnLst/>
              <a:rect r="r" b="b" t="t" l="l"/>
              <a:pathLst>
                <a:path h="6423660" w="6195060">
                  <a:moveTo>
                    <a:pt x="1540510" y="68580"/>
                  </a:moveTo>
                  <a:cubicBezTo>
                    <a:pt x="1615440" y="0"/>
                    <a:pt x="4866640" y="54610"/>
                    <a:pt x="5080000" y="99060"/>
                  </a:cubicBezTo>
                  <a:cubicBezTo>
                    <a:pt x="5293360" y="143510"/>
                    <a:pt x="6195060" y="2213610"/>
                    <a:pt x="6195060" y="2322830"/>
                  </a:cubicBezTo>
                  <a:cubicBezTo>
                    <a:pt x="6195060" y="2432050"/>
                    <a:pt x="6029960" y="4502150"/>
                    <a:pt x="6029960" y="4568190"/>
                  </a:cubicBezTo>
                  <a:cubicBezTo>
                    <a:pt x="6029960" y="4634230"/>
                    <a:pt x="4866640" y="6334760"/>
                    <a:pt x="4676140" y="6379210"/>
                  </a:cubicBezTo>
                  <a:cubicBezTo>
                    <a:pt x="4485640" y="6423660"/>
                    <a:pt x="1543050" y="6248400"/>
                    <a:pt x="1352550" y="6205220"/>
                  </a:cubicBezTo>
                  <a:cubicBezTo>
                    <a:pt x="1162050" y="6162040"/>
                    <a:pt x="48260" y="4263390"/>
                    <a:pt x="24130" y="4044950"/>
                  </a:cubicBezTo>
                  <a:cubicBezTo>
                    <a:pt x="0" y="3826510"/>
                    <a:pt x="379730" y="1885950"/>
                    <a:pt x="452120" y="1711960"/>
                  </a:cubicBezTo>
                  <a:cubicBezTo>
                    <a:pt x="524510" y="1537970"/>
                    <a:pt x="1327150" y="264160"/>
                    <a:pt x="1540510" y="68580"/>
                  </a:cubicBezTo>
                  <a:close/>
                </a:path>
              </a:pathLst>
            </a:custGeom>
            <a:blipFill>
              <a:blip r:embed="rId4"/>
              <a:stretch>
                <a:fillRect l="370" r="-370" t="-276" b="-1396"/>
              </a:stretch>
            </a:blipFill>
          </p:spPr>
        </p:sp>
      </p:grpSp>
      <p:grpSp>
        <p:nvGrpSpPr>
          <p:cNvPr name="Group 11" id="11"/>
          <p:cNvGrpSpPr/>
          <p:nvPr/>
        </p:nvGrpSpPr>
        <p:grpSpPr>
          <a:xfrm rot="0">
            <a:off x="981075" y="0"/>
            <a:ext cx="272469" cy="10287000"/>
            <a:chOff x="0" y="0"/>
            <a:chExt cx="363292" cy="13716000"/>
          </a:xfrm>
        </p:grpSpPr>
        <p:sp>
          <p:nvSpPr>
            <p:cNvPr name="AutoShape 12" id="12"/>
            <p:cNvSpPr/>
            <p:nvPr/>
          </p:nvSpPr>
          <p:spPr>
            <a:xfrm rot="-5400000">
              <a:off x="-6826250" y="6826250"/>
              <a:ext cx="13716000" cy="0"/>
            </a:xfrm>
            <a:prstGeom prst="line">
              <a:avLst/>
            </a:prstGeom>
            <a:ln cap="flat" w="63500">
              <a:solidFill>
                <a:srgbClr val="D40303"/>
              </a:solidFill>
              <a:prstDash val="solid"/>
              <a:headEnd type="none" len="sm" w="sm"/>
              <a:tailEnd type="none" len="sm" w="sm"/>
            </a:ln>
          </p:spPr>
        </p:sp>
        <p:sp>
          <p:nvSpPr>
            <p:cNvPr name="AutoShape 13" id="13"/>
            <p:cNvSpPr/>
            <p:nvPr/>
          </p:nvSpPr>
          <p:spPr>
            <a:xfrm rot="-5400000">
              <a:off x="-6526458" y="6826250"/>
              <a:ext cx="13716000" cy="0"/>
            </a:xfrm>
            <a:prstGeom prst="line">
              <a:avLst/>
            </a:prstGeom>
            <a:ln cap="flat" w="63500">
              <a:solidFill>
                <a:srgbClr val="D40303"/>
              </a:solidFill>
              <a:prstDash val="solid"/>
              <a:headEnd type="none" len="sm" w="sm"/>
              <a:tailEnd type="none" len="sm" w="sm"/>
            </a:ln>
          </p:spPr>
        </p:sp>
      </p:grpSp>
      <p:sp>
        <p:nvSpPr>
          <p:cNvPr name="TextBox 14" id="14"/>
          <p:cNvSpPr txBox="true"/>
          <p:nvPr/>
        </p:nvSpPr>
        <p:spPr>
          <a:xfrm rot="0">
            <a:off x="2170354" y="6901743"/>
            <a:ext cx="2797054" cy="976467"/>
          </a:xfrm>
          <a:prstGeom prst="rect">
            <a:avLst/>
          </a:prstGeom>
        </p:spPr>
        <p:txBody>
          <a:bodyPr anchor="t" rtlCol="false" tIns="0" lIns="0" bIns="0" rIns="0">
            <a:spAutoFit/>
          </a:bodyPr>
          <a:lstStyle/>
          <a:p>
            <a:pPr algn="ctr">
              <a:lnSpc>
                <a:spcPts val="3928"/>
              </a:lnSpc>
              <a:spcBef>
                <a:spcPct val="0"/>
              </a:spcBef>
            </a:pPr>
            <a:r>
              <a:rPr lang="en-US" sz="2806">
                <a:solidFill>
                  <a:srgbClr val="000000"/>
                </a:solidFill>
                <a:latin typeface="Balsamiq Sans"/>
              </a:rPr>
              <a:t>Hernández Ruiz Leny Javier</a:t>
            </a:r>
          </a:p>
        </p:txBody>
      </p:sp>
      <p:sp>
        <p:nvSpPr>
          <p:cNvPr name="TextBox 15" id="15"/>
          <p:cNvSpPr txBox="true"/>
          <p:nvPr/>
        </p:nvSpPr>
        <p:spPr>
          <a:xfrm rot="0">
            <a:off x="5888516" y="6901743"/>
            <a:ext cx="2797054" cy="976467"/>
          </a:xfrm>
          <a:prstGeom prst="rect">
            <a:avLst/>
          </a:prstGeom>
        </p:spPr>
        <p:txBody>
          <a:bodyPr anchor="t" rtlCol="false" tIns="0" lIns="0" bIns="0" rIns="0">
            <a:spAutoFit/>
          </a:bodyPr>
          <a:lstStyle/>
          <a:p>
            <a:pPr algn="ctr">
              <a:lnSpc>
                <a:spcPts val="3928"/>
              </a:lnSpc>
              <a:spcBef>
                <a:spcPct val="0"/>
              </a:spcBef>
            </a:pPr>
            <a:r>
              <a:rPr lang="en-US" sz="2806">
                <a:solidFill>
                  <a:srgbClr val="000000"/>
                </a:solidFill>
                <a:latin typeface="Balsamiq Sans"/>
              </a:rPr>
              <a:t>Ochoa Lozano Miguel Ángel</a:t>
            </a:r>
          </a:p>
        </p:txBody>
      </p:sp>
      <p:sp>
        <p:nvSpPr>
          <p:cNvPr name="TextBox 16" id="16"/>
          <p:cNvSpPr txBox="true"/>
          <p:nvPr/>
        </p:nvSpPr>
        <p:spPr>
          <a:xfrm rot="0">
            <a:off x="9609495" y="6901743"/>
            <a:ext cx="2797054" cy="976467"/>
          </a:xfrm>
          <a:prstGeom prst="rect">
            <a:avLst/>
          </a:prstGeom>
        </p:spPr>
        <p:txBody>
          <a:bodyPr anchor="t" rtlCol="false" tIns="0" lIns="0" bIns="0" rIns="0">
            <a:spAutoFit/>
          </a:bodyPr>
          <a:lstStyle/>
          <a:p>
            <a:pPr algn="ctr">
              <a:lnSpc>
                <a:spcPts val="3928"/>
              </a:lnSpc>
            </a:pPr>
            <a:r>
              <a:rPr lang="en-US" sz="2806">
                <a:solidFill>
                  <a:srgbClr val="000000"/>
                </a:solidFill>
                <a:latin typeface="Balsamiq Sans"/>
              </a:rPr>
              <a:t>Silverio Martínez</a:t>
            </a:r>
          </a:p>
          <a:p>
            <a:pPr algn="ctr">
              <a:lnSpc>
                <a:spcPts val="3928"/>
              </a:lnSpc>
              <a:spcBef>
                <a:spcPct val="0"/>
              </a:spcBef>
            </a:pPr>
            <a:r>
              <a:rPr lang="en-US" sz="2806">
                <a:solidFill>
                  <a:srgbClr val="000000"/>
                </a:solidFill>
                <a:latin typeface="Balsamiq Sans"/>
              </a:rPr>
              <a:t>Andrés</a:t>
            </a:r>
          </a:p>
        </p:txBody>
      </p:sp>
      <p:sp>
        <p:nvSpPr>
          <p:cNvPr name="TextBox 17" id="17"/>
          <p:cNvSpPr txBox="true"/>
          <p:nvPr/>
        </p:nvSpPr>
        <p:spPr>
          <a:xfrm rot="0">
            <a:off x="2590313" y="1160273"/>
            <a:ext cx="13107375" cy="1194732"/>
          </a:xfrm>
          <a:prstGeom prst="rect">
            <a:avLst/>
          </a:prstGeom>
        </p:spPr>
        <p:txBody>
          <a:bodyPr anchor="t" rtlCol="false" tIns="0" lIns="0" bIns="0" rIns="0">
            <a:spAutoFit/>
          </a:bodyPr>
          <a:lstStyle/>
          <a:p>
            <a:pPr algn="ctr">
              <a:lnSpc>
                <a:spcPts val="9748"/>
              </a:lnSpc>
            </a:pPr>
            <a:r>
              <a:rPr lang="en-US" sz="6963">
                <a:solidFill>
                  <a:srgbClr val="003B6D"/>
                </a:solidFill>
                <a:latin typeface="Lilita One"/>
              </a:rPr>
              <a:t>INTEGRANTES DEL EQUIPO</a:t>
            </a:r>
          </a:p>
        </p:txBody>
      </p:sp>
      <p:sp>
        <p:nvSpPr>
          <p:cNvPr name="TextBox 18" id="18"/>
          <p:cNvSpPr txBox="true"/>
          <p:nvPr/>
        </p:nvSpPr>
        <p:spPr>
          <a:xfrm rot="0">
            <a:off x="13330474" y="6901743"/>
            <a:ext cx="2797054" cy="976467"/>
          </a:xfrm>
          <a:prstGeom prst="rect">
            <a:avLst/>
          </a:prstGeom>
        </p:spPr>
        <p:txBody>
          <a:bodyPr anchor="t" rtlCol="false" tIns="0" lIns="0" bIns="0" rIns="0">
            <a:spAutoFit/>
          </a:bodyPr>
          <a:lstStyle/>
          <a:p>
            <a:pPr algn="ctr">
              <a:lnSpc>
                <a:spcPts val="3928"/>
              </a:lnSpc>
              <a:spcBef>
                <a:spcPct val="0"/>
              </a:spcBef>
            </a:pPr>
            <a:r>
              <a:rPr lang="en-US" sz="2806">
                <a:solidFill>
                  <a:srgbClr val="000000"/>
                </a:solidFill>
                <a:latin typeface="Balsamiq Sans"/>
              </a:rPr>
              <a:t>Trujillo Salazar Wendy Jazmin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7000"/>
          </a:blip>
          <a:srcRect l="0" t="21875" r="0" b="21875"/>
          <a:stretch>
            <a:fillRect/>
          </a:stretch>
        </p:blipFill>
        <p:spPr>
          <a:xfrm>
            <a:off x="0" y="0"/>
            <a:ext cx="18288000" cy="10287000"/>
          </a:xfrm>
          <a:prstGeom prst="rect">
            <a:avLst/>
          </a:prstGeom>
        </p:spPr>
      </p:pic>
      <p:sp>
        <p:nvSpPr>
          <p:cNvPr name="AutoShape 3" id="3"/>
          <p:cNvSpPr/>
          <p:nvPr/>
        </p:nvSpPr>
        <p:spPr>
          <a:xfrm rot="-10800000">
            <a:off x="0" y="1075879"/>
            <a:ext cx="18288000" cy="0"/>
          </a:xfrm>
          <a:prstGeom prst="line">
            <a:avLst/>
          </a:prstGeom>
          <a:ln cap="flat" w="47625">
            <a:solidFill>
              <a:srgbClr val="D40303"/>
            </a:solidFill>
            <a:prstDash val="solid"/>
            <a:headEnd type="none" len="sm" w="sm"/>
            <a:tailEnd type="none" len="sm" w="sm"/>
          </a:ln>
        </p:spPr>
      </p:sp>
      <p:sp>
        <p:nvSpPr>
          <p:cNvPr name="AutoShape 4" id="4"/>
          <p:cNvSpPr/>
          <p:nvPr/>
        </p:nvSpPr>
        <p:spPr>
          <a:xfrm rot="-10800000">
            <a:off x="0" y="851035"/>
            <a:ext cx="18288000" cy="0"/>
          </a:xfrm>
          <a:prstGeom prst="line">
            <a:avLst/>
          </a:prstGeom>
          <a:ln cap="flat" w="47625">
            <a:solidFill>
              <a:srgbClr val="D40303"/>
            </a:solidFill>
            <a:prstDash val="solid"/>
            <a:headEnd type="none" len="sm" w="sm"/>
            <a:tailEnd type="none" len="sm" w="sm"/>
          </a:ln>
        </p:spPr>
      </p:sp>
      <p:pic>
        <p:nvPicPr>
          <p:cNvPr name="Picture 5" id="5"/>
          <p:cNvPicPr>
            <a:picLocks noChangeAspect="true"/>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252080" y="2930394"/>
            <a:ext cx="13783841" cy="6666367"/>
          </a:xfrm>
          <a:prstGeom prst="rect">
            <a:avLst/>
          </a:prstGeom>
        </p:spPr>
      </p:pic>
      <p:sp>
        <p:nvSpPr>
          <p:cNvPr name="TextBox 6" id="6"/>
          <p:cNvSpPr txBox="true"/>
          <p:nvPr/>
        </p:nvSpPr>
        <p:spPr>
          <a:xfrm rot="0">
            <a:off x="3193330" y="1460760"/>
            <a:ext cx="11844190" cy="1611933"/>
          </a:xfrm>
          <a:prstGeom prst="rect">
            <a:avLst/>
          </a:prstGeom>
        </p:spPr>
        <p:txBody>
          <a:bodyPr anchor="t" rtlCol="false" tIns="0" lIns="0" bIns="0" rIns="0">
            <a:spAutoFit/>
          </a:bodyPr>
          <a:lstStyle/>
          <a:p>
            <a:pPr algn="ctr">
              <a:lnSpc>
                <a:spcPts val="13154"/>
              </a:lnSpc>
            </a:pPr>
            <a:r>
              <a:rPr lang="en-US" sz="9395">
                <a:solidFill>
                  <a:srgbClr val="003B6D"/>
                </a:solidFill>
                <a:latin typeface="Lilita One"/>
              </a:rPr>
              <a:t>INTRODUCCIÓN</a:t>
            </a:r>
          </a:p>
        </p:txBody>
      </p:sp>
      <p:sp>
        <p:nvSpPr>
          <p:cNvPr name="TextBox 7" id="7"/>
          <p:cNvSpPr txBox="true"/>
          <p:nvPr/>
        </p:nvSpPr>
        <p:spPr>
          <a:xfrm rot="0">
            <a:off x="2223505" y="3186993"/>
            <a:ext cx="13783841" cy="5380990"/>
          </a:xfrm>
          <a:prstGeom prst="rect">
            <a:avLst/>
          </a:prstGeom>
        </p:spPr>
        <p:txBody>
          <a:bodyPr anchor="t" rtlCol="false" tIns="0" lIns="0" bIns="0" rIns="0">
            <a:spAutoFit/>
          </a:bodyPr>
          <a:lstStyle/>
          <a:p>
            <a:pPr algn="just">
              <a:lnSpc>
                <a:spcPts val="4759"/>
              </a:lnSpc>
            </a:pPr>
          </a:p>
          <a:p>
            <a:pPr algn="just">
              <a:lnSpc>
                <a:spcPts val="4759"/>
              </a:lnSpc>
            </a:pPr>
            <a:r>
              <a:rPr lang="en-US" sz="3399">
                <a:solidFill>
                  <a:srgbClr val="003B6D"/>
                </a:solidFill>
                <a:latin typeface="Open Sans Extra Bold"/>
              </a:rPr>
              <a:t>Este proyecto tiene como objetivo principal planear, elaborar y plasmar sobre Apache Netbeans, en Java, un programa que genere una lista de 500 alumnos, donde se creen también los datos principales de los mismos, posteriormente en Excel se mostrarán los datos relevantes del alumno.</a:t>
            </a:r>
          </a:p>
          <a:p>
            <a:pPr algn="just">
              <a:lnSpc>
                <a:spcPts val="4759"/>
              </a:lnSpc>
            </a:pPr>
            <a:r>
              <a:rPr lang="en-US" sz="3399">
                <a:solidFill>
                  <a:srgbClr val="003B6D"/>
                </a:solidFill>
                <a:latin typeface="Open Sans Extra Bold"/>
              </a:rPr>
              <a:t>El proyecto simula una base de datos sobre la Facultad de Ingeniería, obteniendo los datos al azar de los alumnos inscritos en la carrera.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7000"/>
          </a:blip>
          <a:srcRect l="0" t="21875" r="0" b="21875"/>
          <a:stretch>
            <a:fillRect/>
          </a:stretch>
        </p:blipFill>
        <p:spPr>
          <a:xfrm>
            <a:off x="0" y="0"/>
            <a:ext cx="18288000" cy="10287000"/>
          </a:xfrm>
          <a:prstGeom prst="rect">
            <a:avLst/>
          </a:prstGeom>
        </p:spPr>
      </p:pic>
      <p:grpSp>
        <p:nvGrpSpPr>
          <p:cNvPr name="Group 3" id="3"/>
          <p:cNvGrpSpPr/>
          <p:nvPr/>
        </p:nvGrpSpPr>
        <p:grpSpPr>
          <a:xfrm rot="0">
            <a:off x="981075" y="0"/>
            <a:ext cx="272469" cy="10287000"/>
            <a:chOff x="0" y="0"/>
            <a:chExt cx="363292" cy="13716000"/>
          </a:xfrm>
        </p:grpSpPr>
        <p:sp>
          <p:nvSpPr>
            <p:cNvPr name="AutoShape 4" id="4"/>
            <p:cNvSpPr/>
            <p:nvPr/>
          </p:nvSpPr>
          <p:spPr>
            <a:xfrm rot="-5400000">
              <a:off x="-6826250" y="6826250"/>
              <a:ext cx="13716000" cy="0"/>
            </a:xfrm>
            <a:prstGeom prst="line">
              <a:avLst/>
            </a:prstGeom>
            <a:ln cap="flat" w="63500">
              <a:solidFill>
                <a:srgbClr val="D40303"/>
              </a:solidFill>
              <a:prstDash val="solid"/>
              <a:headEnd type="none" len="sm" w="sm"/>
              <a:tailEnd type="none" len="sm" w="sm"/>
            </a:ln>
          </p:spPr>
        </p:sp>
        <p:sp>
          <p:nvSpPr>
            <p:cNvPr name="AutoShape 5" id="5"/>
            <p:cNvSpPr/>
            <p:nvPr/>
          </p:nvSpPr>
          <p:spPr>
            <a:xfrm rot="-5400000">
              <a:off x="-6526458" y="6826250"/>
              <a:ext cx="13716000" cy="0"/>
            </a:xfrm>
            <a:prstGeom prst="line">
              <a:avLst/>
            </a:prstGeom>
            <a:ln cap="flat" w="63500">
              <a:solidFill>
                <a:srgbClr val="D40303"/>
              </a:solidFill>
              <a:prstDash val="solid"/>
              <a:headEnd type="none" len="sm" w="sm"/>
              <a:tailEnd type="none" len="sm" w="sm"/>
            </a:ln>
          </p:spPr>
        </p:sp>
      </p:grpSp>
      <p:grpSp>
        <p:nvGrpSpPr>
          <p:cNvPr name="Group 6" id="6"/>
          <p:cNvGrpSpPr/>
          <p:nvPr/>
        </p:nvGrpSpPr>
        <p:grpSpPr>
          <a:xfrm rot="0">
            <a:off x="1660540" y="1274114"/>
            <a:ext cx="532448" cy="532448"/>
            <a:chOff x="0" y="0"/>
            <a:chExt cx="812800" cy="812800"/>
          </a:xfrm>
        </p:grpSpPr>
        <p:sp>
          <p:nvSpPr>
            <p:cNvPr name="Freeform 7" id="7"/>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3B6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660540" y="4877276"/>
            <a:ext cx="532448" cy="532448"/>
            <a:chOff x="0" y="0"/>
            <a:chExt cx="812800" cy="812800"/>
          </a:xfrm>
        </p:grpSpPr>
        <p:sp>
          <p:nvSpPr>
            <p:cNvPr name="Freeform 10" id="10"/>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3B6D"/>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660540" y="8476774"/>
            <a:ext cx="532448" cy="532448"/>
            <a:chOff x="0" y="0"/>
            <a:chExt cx="812800" cy="812800"/>
          </a:xfrm>
        </p:grpSpPr>
        <p:sp>
          <p:nvSpPr>
            <p:cNvPr name="Freeform 13" id="1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3B6D"/>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a:grpSpLocks noChangeAspect="true"/>
          </p:cNvGrpSpPr>
          <p:nvPr/>
        </p:nvGrpSpPr>
        <p:grpSpPr>
          <a:xfrm rot="0">
            <a:off x="11566692" y="3651043"/>
            <a:ext cx="7012107" cy="7012107"/>
            <a:chOff x="0" y="0"/>
            <a:chExt cx="3331210" cy="3331210"/>
          </a:xfrm>
        </p:grpSpPr>
        <p:sp>
          <p:nvSpPr>
            <p:cNvPr name="Freeform 16" id="16"/>
            <p:cNvSpPr/>
            <p:nvPr/>
          </p:nvSpPr>
          <p:spPr>
            <a:xfrm>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3"/>
              <a:stretch>
                <a:fillRect l="-45679" r="-45679" t="0" b="0"/>
              </a:stretch>
            </a:blipFill>
          </p:spPr>
        </p:sp>
      </p:grpSp>
      <p:pic>
        <p:nvPicPr>
          <p:cNvPr name="Picture 17" id="1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790217" y="3651043"/>
            <a:ext cx="4180966" cy="1520351"/>
          </a:xfrm>
          <a:prstGeom prst="rect">
            <a:avLst/>
          </a:prstGeom>
        </p:spPr>
      </p:pic>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056521" y="8647594"/>
            <a:ext cx="3396312" cy="2186376"/>
          </a:xfrm>
          <a:prstGeom prst="rect">
            <a:avLst/>
          </a:prstGeom>
        </p:spPr>
      </p:pic>
      <p:sp>
        <p:nvSpPr>
          <p:cNvPr name="TextBox 19" id="19"/>
          <p:cNvSpPr txBox="true"/>
          <p:nvPr/>
        </p:nvSpPr>
        <p:spPr>
          <a:xfrm rot="0">
            <a:off x="2202013" y="1730362"/>
            <a:ext cx="9521133" cy="8405967"/>
          </a:xfrm>
          <a:prstGeom prst="rect">
            <a:avLst/>
          </a:prstGeom>
        </p:spPr>
        <p:txBody>
          <a:bodyPr anchor="t" rtlCol="false" tIns="0" lIns="0" bIns="0" rIns="0">
            <a:spAutoFit/>
          </a:bodyPr>
          <a:lstStyle/>
          <a:p>
            <a:pPr algn="just" marL="605907" indent="-302954" lvl="1">
              <a:lnSpc>
                <a:spcPts val="3928"/>
              </a:lnSpc>
              <a:buFont typeface="Arial"/>
              <a:buChar char="•"/>
            </a:pPr>
            <a:r>
              <a:rPr lang="en-US" sz="2806">
                <a:solidFill>
                  <a:srgbClr val="000000"/>
                </a:solidFill>
                <a:latin typeface="Balsamiq Sans"/>
              </a:rPr>
              <a:t>Generar alumno: Para la creacion de los alumnos se generó la clase Alumno, en el cual se le dieron diferentes variables del tipo String,int y float. Tales como nombre,apellido1,apellido2,edad,numCuenta,dirección,entre otros. La utilización de constructores para facilitar la creación de código y estructuras condicionales como el if,while o ciclos for.</a:t>
            </a:r>
          </a:p>
          <a:p>
            <a:pPr marL="605907" indent="-302954" lvl="1">
              <a:lnSpc>
                <a:spcPts val="3928"/>
              </a:lnSpc>
              <a:buFont typeface="Arial"/>
              <a:buChar char="•"/>
            </a:pPr>
            <a:r>
              <a:rPr lang="en-US" sz="2806">
                <a:solidFill>
                  <a:srgbClr val="000000"/>
                </a:solidFill>
                <a:latin typeface="Balsamiq Sans"/>
              </a:rPr>
              <a:t>Generar direcciones: En este caso se creó un archivo de texto asignado como "direcciones" en el cual se consultó la página de Walmart para la recopilación de los datos requeridos.</a:t>
            </a:r>
          </a:p>
          <a:p>
            <a:pPr algn="just" marL="605907" indent="-302954" lvl="1">
              <a:lnSpc>
                <a:spcPts val="3928"/>
              </a:lnSpc>
              <a:buFont typeface="Arial"/>
              <a:buChar char="•"/>
            </a:pPr>
            <a:r>
              <a:rPr lang="en-US" sz="2806">
                <a:solidFill>
                  <a:srgbClr val="000000"/>
                </a:solidFill>
                <a:latin typeface="Balsamiq Sans"/>
              </a:rPr>
              <a:t>Generar números de cuenta: Para ello se creó la clase "administración" del cual se creó un ciclo for para los 500 alumnos y se agregó "alu.setNumCuenta((int)(Math.random()* 41285389+2));" para que ningún número de cuenta se repita en la base de datos.</a:t>
            </a:r>
          </a:p>
        </p:txBody>
      </p:sp>
      <p:sp>
        <p:nvSpPr>
          <p:cNvPr name="TextBox 20" id="20"/>
          <p:cNvSpPr txBox="true"/>
          <p:nvPr/>
        </p:nvSpPr>
        <p:spPr>
          <a:xfrm rot="0">
            <a:off x="3061625" y="507425"/>
            <a:ext cx="10909469" cy="1190477"/>
          </a:xfrm>
          <a:prstGeom prst="rect">
            <a:avLst/>
          </a:prstGeom>
        </p:spPr>
        <p:txBody>
          <a:bodyPr anchor="t" rtlCol="false" tIns="0" lIns="0" bIns="0" rIns="0">
            <a:spAutoFit/>
          </a:bodyPr>
          <a:lstStyle/>
          <a:p>
            <a:pPr>
              <a:lnSpc>
                <a:spcPts val="9544"/>
              </a:lnSpc>
            </a:pPr>
            <a:r>
              <a:rPr lang="en-US" sz="6817">
                <a:solidFill>
                  <a:srgbClr val="003B6D"/>
                </a:solidFill>
                <a:latin typeface="Lilita One"/>
              </a:rPr>
              <a:t>CREACIÓN DEL CÓDIGO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7000"/>
          </a:blip>
          <a:srcRect l="0" t="21875" r="0" b="21875"/>
          <a:stretch>
            <a:fillRect/>
          </a:stretch>
        </p:blipFill>
        <p:spPr>
          <a:xfrm>
            <a:off x="0" y="0"/>
            <a:ext cx="18288000" cy="10287000"/>
          </a:xfrm>
          <a:prstGeom prst="rect">
            <a:avLst/>
          </a:prstGeom>
        </p:spPr>
      </p:pic>
      <p:grpSp>
        <p:nvGrpSpPr>
          <p:cNvPr name="Group 3" id="3"/>
          <p:cNvGrpSpPr/>
          <p:nvPr/>
        </p:nvGrpSpPr>
        <p:grpSpPr>
          <a:xfrm rot="0">
            <a:off x="981075" y="0"/>
            <a:ext cx="272469" cy="10287000"/>
            <a:chOff x="0" y="0"/>
            <a:chExt cx="363292" cy="13716000"/>
          </a:xfrm>
        </p:grpSpPr>
        <p:sp>
          <p:nvSpPr>
            <p:cNvPr name="AutoShape 4" id="4"/>
            <p:cNvSpPr/>
            <p:nvPr/>
          </p:nvSpPr>
          <p:spPr>
            <a:xfrm rot="-5400000">
              <a:off x="-6826250" y="6826250"/>
              <a:ext cx="13716000" cy="0"/>
            </a:xfrm>
            <a:prstGeom prst="line">
              <a:avLst/>
            </a:prstGeom>
            <a:ln cap="flat" w="63500">
              <a:solidFill>
                <a:srgbClr val="D40303"/>
              </a:solidFill>
              <a:prstDash val="solid"/>
              <a:headEnd type="none" len="sm" w="sm"/>
              <a:tailEnd type="none" len="sm" w="sm"/>
            </a:ln>
          </p:spPr>
        </p:sp>
        <p:sp>
          <p:nvSpPr>
            <p:cNvPr name="AutoShape 5" id="5"/>
            <p:cNvSpPr/>
            <p:nvPr/>
          </p:nvSpPr>
          <p:spPr>
            <a:xfrm rot="-5400000">
              <a:off x="-6526458" y="6826250"/>
              <a:ext cx="13716000" cy="0"/>
            </a:xfrm>
            <a:prstGeom prst="line">
              <a:avLst/>
            </a:prstGeom>
            <a:ln cap="flat" w="63500">
              <a:solidFill>
                <a:srgbClr val="D40303"/>
              </a:solidFill>
              <a:prstDash val="solid"/>
              <a:headEnd type="none" len="sm" w="sm"/>
              <a:tailEnd type="none" len="sm" w="sm"/>
            </a:ln>
          </p:spPr>
        </p:sp>
      </p:grpSp>
      <p:grpSp>
        <p:nvGrpSpPr>
          <p:cNvPr name="Group 6" id="6"/>
          <p:cNvGrpSpPr/>
          <p:nvPr/>
        </p:nvGrpSpPr>
        <p:grpSpPr>
          <a:xfrm rot="0">
            <a:off x="1660540" y="1274114"/>
            <a:ext cx="532448" cy="532448"/>
            <a:chOff x="0" y="0"/>
            <a:chExt cx="812800" cy="812800"/>
          </a:xfrm>
        </p:grpSpPr>
        <p:sp>
          <p:nvSpPr>
            <p:cNvPr name="Freeform 7" id="7"/>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3B6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660540" y="4877276"/>
            <a:ext cx="532448" cy="532448"/>
            <a:chOff x="0" y="0"/>
            <a:chExt cx="812800" cy="812800"/>
          </a:xfrm>
        </p:grpSpPr>
        <p:sp>
          <p:nvSpPr>
            <p:cNvPr name="Freeform 10" id="10"/>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3B6D"/>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660540" y="8476774"/>
            <a:ext cx="532448" cy="532448"/>
            <a:chOff x="0" y="0"/>
            <a:chExt cx="812800" cy="812800"/>
          </a:xfrm>
        </p:grpSpPr>
        <p:sp>
          <p:nvSpPr>
            <p:cNvPr name="Freeform 13" id="1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3B6D"/>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a:grpSpLocks noChangeAspect="true"/>
          </p:cNvGrpSpPr>
          <p:nvPr/>
        </p:nvGrpSpPr>
        <p:grpSpPr>
          <a:xfrm rot="0">
            <a:off x="11566692" y="3651043"/>
            <a:ext cx="7012107" cy="7012107"/>
            <a:chOff x="0" y="0"/>
            <a:chExt cx="3331210" cy="3331210"/>
          </a:xfrm>
        </p:grpSpPr>
        <p:sp>
          <p:nvSpPr>
            <p:cNvPr name="Freeform 16" id="16"/>
            <p:cNvSpPr/>
            <p:nvPr/>
          </p:nvSpPr>
          <p:spPr>
            <a:xfrm>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3"/>
              <a:stretch>
                <a:fillRect l="0" r="-100000" t="0" b="0"/>
              </a:stretch>
            </a:blipFill>
          </p:spPr>
        </p:sp>
      </p:grpSp>
      <p:pic>
        <p:nvPicPr>
          <p:cNvPr name="Picture 17" id="1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790217" y="3651043"/>
            <a:ext cx="4180966" cy="1520351"/>
          </a:xfrm>
          <a:prstGeom prst="rect">
            <a:avLst/>
          </a:prstGeom>
        </p:spPr>
      </p:pic>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056521" y="8647594"/>
            <a:ext cx="3396312" cy="2186376"/>
          </a:xfrm>
          <a:prstGeom prst="rect">
            <a:avLst/>
          </a:prstGeom>
        </p:spPr>
      </p:pic>
      <p:sp>
        <p:nvSpPr>
          <p:cNvPr name="TextBox 19" id="19"/>
          <p:cNvSpPr txBox="true"/>
          <p:nvPr/>
        </p:nvSpPr>
        <p:spPr>
          <a:xfrm rot="0">
            <a:off x="3061625" y="507425"/>
            <a:ext cx="10909469" cy="1190477"/>
          </a:xfrm>
          <a:prstGeom prst="rect">
            <a:avLst/>
          </a:prstGeom>
        </p:spPr>
        <p:txBody>
          <a:bodyPr anchor="t" rtlCol="false" tIns="0" lIns="0" bIns="0" rIns="0">
            <a:spAutoFit/>
          </a:bodyPr>
          <a:lstStyle/>
          <a:p>
            <a:pPr>
              <a:lnSpc>
                <a:spcPts val="9544"/>
              </a:lnSpc>
            </a:pPr>
            <a:r>
              <a:rPr lang="en-US" sz="6817">
                <a:solidFill>
                  <a:srgbClr val="003B6D"/>
                </a:solidFill>
                <a:latin typeface="Lilita One"/>
              </a:rPr>
              <a:t>CREACIÓN DEL CÓDIGO</a:t>
            </a:r>
          </a:p>
        </p:txBody>
      </p:sp>
      <p:sp>
        <p:nvSpPr>
          <p:cNvPr name="TextBox 20" id="20"/>
          <p:cNvSpPr txBox="true"/>
          <p:nvPr/>
        </p:nvSpPr>
        <p:spPr>
          <a:xfrm rot="0">
            <a:off x="2202013" y="1730362"/>
            <a:ext cx="9521133" cy="3452967"/>
          </a:xfrm>
          <a:prstGeom prst="rect">
            <a:avLst/>
          </a:prstGeom>
        </p:spPr>
        <p:txBody>
          <a:bodyPr anchor="t" rtlCol="false" tIns="0" lIns="0" bIns="0" rIns="0">
            <a:spAutoFit/>
          </a:bodyPr>
          <a:lstStyle/>
          <a:p>
            <a:pPr algn="just" marL="605907" indent="-302954" lvl="1">
              <a:lnSpc>
                <a:spcPts val="3928"/>
              </a:lnSpc>
              <a:buFont typeface="Arial"/>
              <a:buChar char="•"/>
            </a:pPr>
            <a:r>
              <a:rPr lang="en-US" sz="2806">
                <a:solidFill>
                  <a:srgbClr val="000000"/>
                </a:solidFill>
                <a:latin typeface="Balsamiq Sans"/>
              </a:rPr>
              <a:t>Generar asignatura: Con ayuda de un archivo de texto denominado "ListaMaterias.txt" se registran todas las materias que cursaremos a lo largo de la carrera y posteriormente se crea la clase para almacenar la información del llenado de calificaciones y poder generar un promedio mediante: promedio = (float)suma / (float)numAsigInscriOrdi;.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7000"/>
          </a:blip>
          <a:srcRect l="0" t="21875" r="0" b="21875"/>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758192"/>
            <a:ext cx="4435909" cy="1674556"/>
          </a:xfrm>
          <a:prstGeom prst="rect">
            <a:avLst/>
          </a:prstGeom>
        </p:spPr>
      </p:pic>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236267" y="8624307"/>
            <a:ext cx="5105352" cy="1927270"/>
          </a:xfrm>
          <a:prstGeom prst="rect">
            <a:avLst/>
          </a:prstGeom>
        </p:spPr>
      </p:pic>
      <p:grpSp>
        <p:nvGrpSpPr>
          <p:cNvPr name="Group 5" id="5"/>
          <p:cNvGrpSpPr>
            <a:grpSpLocks noChangeAspect="true"/>
          </p:cNvGrpSpPr>
          <p:nvPr/>
        </p:nvGrpSpPr>
        <p:grpSpPr>
          <a:xfrm rot="0">
            <a:off x="863879" y="1028700"/>
            <a:ext cx="4279621" cy="8559243"/>
            <a:chOff x="0" y="0"/>
            <a:chExt cx="3331210" cy="6662420"/>
          </a:xfrm>
        </p:grpSpPr>
        <p:sp>
          <p:nvSpPr>
            <p:cNvPr name="Freeform 6" id="6"/>
            <p:cNvSpPr/>
            <p:nvPr/>
          </p:nvSpPr>
          <p:spPr>
            <a:xfrm>
              <a:off x="0" y="0"/>
              <a:ext cx="3331210" cy="6662420"/>
            </a:xfrm>
            <a:custGeom>
              <a:avLst/>
              <a:gdLst/>
              <a:ahLst/>
              <a:cxnLst/>
              <a:rect r="r" b="b" t="t" l="l"/>
              <a:pathLst>
                <a:path h="6662420" w="3331210">
                  <a:moveTo>
                    <a:pt x="3331210" y="3331210"/>
                  </a:moveTo>
                  <a:lnTo>
                    <a:pt x="3331210" y="6662420"/>
                  </a:lnTo>
                  <a:cubicBezTo>
                    <a:pt x="1490980" y="6662420"/>
                    <a:pt x="0" y="5170170"/>
                    <a:pt x="0" y="3331210"/>
                  </a:cubicBezTo>
                  <a:cubicBezTo>
                    <a:pt x="0" y="1492250"/>
                    <a:pt x="1490980" y="0"/>
                    <a:pt x="3331210" y="0"/>
                  </a:cubicBezTo>
                  <a:lnTo>
                    <a:pt x="3331210" y="3331210"/>
                  </a:lnTo>
                  <a:close/>
                </a:path>
              </a:pathLst>
            </a:custGeom>
            <a:blipFill>
              <a:blip r:embed="rId5"/>
              <a:stretch>
                <a:fillRect l="-27140" r="-51010" t="0" b="0"/>
              </a:stretch>
            </a:blipFill>
          </p:spPr>
        </p:sp>
      </p:gr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517573" y="2432748"/>
            <a:ext cx="1824046" cy="1422756"/>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517573" y="4681896"/>
            <a:ext cx="1824046" cy="1422756"/>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517573" y="6933327"/>
            <a:ext cx="1824046" cy="1422756"/>
          </a:xfrm>
          <a:prstGeom prst="rect">
            <a:avLst/>
          </a:prstGeom>
        </p:spPr>
      </p:pic>
      <p:sp>
        <p:nvSpPr>
          <p:cNvPr name="TextBox 10" id="10"/>
          <p:cNvSpPr txBox="true"/>
          <p:nvPr/>
        </p:nvSpPr>
        <p:spPr>
          <a:xfrm rot="0">
            <a:off x="5678251" y="885825"/>
            <a:ext cx="10908254" cy="1203471"/>
          </a:xfrm>
          <a:prstGeom prst="rect">
            <a:avLst/>
          </a:prstGeom>
        </p:spPr>
        <p:txBody>
          <a:bodyPr anchor="t" rtlCol="false" tIns="0" lIns="0" bIns="0" rIns="0">
            <a:spAutoFit/>
          </a:bodyPr>
          <a:lstStyle/>
          <a:p>
            <a:pPr>
              <a:lnSpc>
                <a:spcPts val="9791"/>
              </a:lnSpc>
            </a:pPr>
            <a:r>
              <a:rPr lang="en-US" sz="6994">
                <a:solidFill>
                  <a:srgbClr val="003B6D"/>
                </a:solidFill>
                <a:latin typeface="Lilita One"/>
              </a:rPr>
              <a:t>PARTES FUNDAMENTALES</a:t>
            </a:r>
          </a:p>
        </p:txBody>
      </p:sp>
      <p:sp>
        <p:nvSpPr>
          <p:cNvPr name="TextBox 11" id="11"/>
          <p:cNvSpPr txBox="true"/>
          <p:nvPr/>
        </p:nvSpPr>
        <p:spPr>
          <a:xfrm rot="0">
            <a:off x="5954461" y="2289873"/>
            <a:ext cx="950272" cy="1276415"/>
          </a:xfrm>
          <a:prstGeom prst="rect">
            <a:avLst/>
          </a:prstGeom>
        </p:spPr>
        <p:txBody>
          <a:bodyPr anchor="t" rtlCol="false" tIns="0" lIns="0" bIns="0" rIns="0">
            <a:spAutoFit/>
          </a:bodyPr>
          <a:lstStyle/>
          <a:p>
            <a:pPr algn="ctr">
              <a:lnSpc>
                <a:spcPts val="10491"/>
              </a:lnSpc>
            </a:pPr>
            <a:r>
              <a:rPr lang="en-US" sz="7494">
                <a:solidFill>
                  <a:srgbClr val="FFFFFF"/>
                </a:solidFill>
                <a:latin typeface="Lilita One"/>
              </a:rPr>
              <a:t>1</a:t>
            </a:r>
          </a:p>
        </p:txBody>
      </p:sp>
      <p:sp>
        <p:nvSpPr>
          <p:cNvPr name="TextBox 12" id="12"/>
          <p:cNvSpPr txBox="true"/>
          <p:nvPr/>
        </p:nvSpPr>
        <p:spPr>
          <a:xfrm rot="0">
            <a:off x="5954461" y="4539021"/>
            <a:ext cx="950272" cy="1276415"/>
          </a:xfrm>
          <a:prstGeom prst="rect">
            <a:avLst/>
          </a:prstGeom>
        </p:spPr>
        <p:txBody>
          <a:bodyPr anchor="t" rtlCol="false" tIns="0" lIns="0" bIns="0" rIns="0">
            <a:spAutoFit/>
          </a:bodyPr>
          <a:lstStyle/>
          <a:p>
            <a:pPr algn="ctr">
              <a:lnSpc>
                <a:spcPts val="10491"/>
              </a:lnSpc>
            </a:pPr>
            <a:r>
              <a:rPr lang="en-US" sz="7494">
                <a:solidFill>
                  <a:srgbClr val="FFFFFF"/>
                </a:solidFill>
                <a:latin typeface="Lilita One"/>
              </a:rPr>
              <a:t>2</a:t>
            </a:r>
          </a:p>
        </p:txBody>
      </p:sp>
      <p:sp>
        <p:nvSpPr>
          <p:cNvPr name="TextBox 13" id="13"/>
          <p:cNvSpPr txBox="true"/>
          <p:nvPr/>
        </p:nvSpPr>
        <p:spPr>
          <a:xfrm rot="0">
            <a:off x="5954461" y="6790452"/>
            <a:ext cx="950272" cy="1276415"/>
          </a:xfrm>
          <a:prstGeom prst="rect">
            <a:avLst/>
          </a:prstGeom>
        </p:spPr>
        <p:txBody>
          <a:bodyPr anchor="t" rtlCol="false" tIns="0" lIns="0" bIns="0" rIns="0">
            <a:spAutoFit/>
          </a:bodyPr>
          <a:lstStyle/>
          <a:p>
            <a:pPr algn="ctr">
              <a:lnSpc>
                <a:spcPts val="10491"/>
              </a:lnSpc>
            </a:pPr>
            <a:r>
              <a:rPr lang="en-US" sz="7494">
                <a:solidFill>
                  <a:srgbClr val="FFFFFF"/>
                </a:solidFill>
                <a:latin typeface="Lilita One"/>
              </a:rPr>
              <a:t>3</a:t>
            </a:r>
          </a:p>
        </p:txBody>
      </p:sp>
      <p:sp>
        <p:nvSpPr>
          <p:cNvPr name="TextBox 14" id="14"/>
          <p:cNvSpPr txBox="true"/>
          <p:nvPr/>
        </p:nvSpPr>
        <p:spPr>
          <a:xfrm rot="0">
            <a:off x="7519860" y="2385123"/>
            <a:ext cx="9066646" cy="1699591"/>
          </a:xfrm>
          <a:prstGeom prst="rect">
            <a:avLst/>
          </a:prstGeom>
        </p:spPr>
        <p:txBody>
          <a:bodyPr anchor="t" rtlCol="false" tIns="0" lIns="0" bIns="0" rIns="0">
            <a:spAutoFit/>
          </a:bodyPr>
          <a:lstStyle/>
          <a:p>
            <a:pPr algn="just">
              <a:lnSpc>
                <a:spcPts val="3446"/>
              </a:lnSpc>
              <a:spcBef>
                <a:spcPct val="0"/>
              </a:spcBef>
            </a:pPr>
            <a:r>
              <a:rPr lang="en-US" sz="2461">
                <a:solidFill>
                  <a:srgbClr val="000000"/>
                </a:solidFill>
                <a:latin typeface="Balsamiq Sans"/>
              </a:rPr>
              <a:t>Los entregables fueron pieza clave para determinar lo que iba a hacer nuestro programa y de qué manera elaborarlo, asimismo comprobar qué se completaba en su creación y qué faltaba.</a:t>
            </a:r>
          </a:p>
        </p:txBody>
      </p:sp>
      <p:sp>
        <p:nvSpPr>
          <p:cNvPr name="TextBox 15" id="15"/>
          <p:cNvSpPr txBox="true"/>
          <p:nvPr/>
        </p:nvSpPr>
        <p:spPr>
          <a:xfrm rot="0">
            <a:off x="7519860" y="4634271"/>
            <a:ext cx="9066646" cy="1699591"/>
          </a:xfrm>
          <a:prstGeom prst="rect">
            <a:avLst/>
          </a:prstGeom>
        </p:spPr>
        <p:txBody>
          <a:bodyPr anchor="t" rtlCol="false" tIns="0" lIns="0" bIns="0" rIns="0">
            <a:spAutoFit/>
          </a:bodyPr>
          <a:lstStyle/>
          <a:p>
            <a:pPr algn="just">
              <a:lnSpc>
                <a:spcPts val="3446"/>
              </a:lnSpc>
              <a:spcBef>
                <a:spcPct val="0"/>
              </a:spcBef>
            </a:pPr>
            <a:r>
              <a:rPr lang="en-US" sz="2461">
                <a:solidFill>
                  <a:srgbClr val="000000"/>
                </a:solidFill>
                <a:latin typeface="Balsamiq Sans"/>
              </a:rPr>
              <a:t>El tiempo contemplado para la elaboración, el buen manejo y claridad de las ideas planteadas por el equipo, la búsqueda de información. Todo lo anterior fue útil para el plazo de la elaboración del proyecto.</a:t>
            </a:r>
          </a:p>
        </p:txBody>
      </p:sp>
      <p:sp>
        <p:nvSpPr>
          <p:cNvPr name="TextBox 16" id="16"/>
          <p:cNvSpPr txBox="true"/>
          <p:nvPr/>
        </p:nvSpPr>
        <p:spPr>
          <a:xfrm rot="0">
            <a:off x="7519860" y="6885702"/>
            <a:ext cx="9066646" cy="1699591"/>
          </a:xfrm>
          <a:prstGeom prst="rect">
            <a:avLst/>
          </a:prstGeom>
        </p:spPr>
        <p:txBody>
          <a:bodyPr anchor="t" rtlCol="false" tIns="0" lIns="0" bIns="0" rIns="0">
            <a:spAutoFit/>
          </a:bodyPr>
          <a:lstStyle/>
          <a:p>
            <a:pPr>
              <a:lnSpc>
                <a:spcPts val="3446"/>
              </a:lnSpc>
              <a:spcBef>
                <a:spcPct val="0"/>
              </a:spcBef>
            </a:pPr>
            <a:r>
              <a:rPr lang="en-US" sz="2461">
                <a:solidFill>
                  <a:srgbClr val="000000"/>
                </a:solidFill>
                <a:latin typeface="Balsamiq Sans"/>
              </a:rPr>
              <a:t>La codificación en equipo facilitó de gran manera la creación del código. La explicación de lo que cada uno programaría y el acuerdo que tuvimos a la hora de nombrar las clases también nos benefició.</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a:off x="0" y="0"/>
            <a:ext cx="18288000" cy="10287000"/>
          </a:xfrm>
          <a:prstGeom prst="rect">
            <a:avLst/>
          </a:prstGeom>
        </p:spPr>
      </p:pic>
      <p:sp>
        <p:nvSpPr>
          <p:cNvPr name="TextBox 3" id="3"/>
          <p:cNvSpPr txBox="true"/>
          <p:nvPr/>
        </p:nvSpPr>
        <p:spPr>
          <a:xfrm rot="0">
            <a:off x="2330630" y="4280501"/>
            <a:ext cx="13626739" cy="4181282"/>
          </a:xfrm>
          <a:prstGeom prst="rect">
            <a:avLst/>
          </a:prstGeom>
        </p:spPr>
        <p:txBody>
          <a:bodyPr anchor="t" rtlCol="false" tIns="0" lIns="0" bIns="0" rIns="0">
            <a:spAutoFit/>
          </a:bodyPr>
          <a:lstStyle/>
          <a:p>
            <a:pPr algn="just">
              <a:lnSpc>
                <a:spcPts val="4735"/>
              </a:lnSpc>
            </a:pPr>
            <a:r>
              <a:rPr lang="en-US" sz="3382">
                <a:solidFill>
                  <a:srgbClr val="FFFFFF"/>
                </a:solidFill>
                <a:latin typeface="Balsamiq Sans"/>
              </a:rPr>
              <a:t>Un programa que terminó siendo menos difícil de lo que pensamos. Entre todo el equipo supimos qué hacer para que nuestro proyecto rindiera frutos y no tuviera errores, todo esto sin salirnos de lo aprendido en la materia de Programación Orientada a Objetos.</a:t>
            </a:r>
          </a:p>
          <a:p>
            <a:pPr algn="just">
              <a:lnSpc>
                <a:spcPts val="4735"/>
              </a:lnSpc>
              <a:spcBef>
                <a:spcPct val="0"/>
              </a:spcBef>
            </a:pPr>
            <a:r>
              <a:rPr lang="en-US" sz="3382">
                <a:solidFill>
                  <a:srgbClr val="FFFFFF"/>
                </a:solidFill>
                <a:latin typeface="Balsamiq Sans"/>
              </a:rPr>
              <a:t>Proyecto ameno a la enseñanza básica en Java, manejo de clases y una interfaz, así como el uso de constructores, ciclos y demás funciones para la estructura del código.</a:t>
            </a:r>
          </a:p>
        </p:txBody>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173287" y="-695394"/>
            <a:ext cx="4824296" cy="2692835"/>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621000" y="8172588"/>
            <a:ext cx="6581706" cy="3673789"/>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1240311" y="8545564"/>
            <a:ext cx="6018989" cy="4114800"/>
          </a:xfrm>
          <a:prstGeom prst="rect">
            <a:avLst/>
          </a:prstGeom>
        </p:spPr>
      </p:pic>
      <p:sp>
        <p:nvSpPr>
          <p:cNvPr name="TextBox 7" id="7"/>
          <p:cNvSpPr txBox="true"/>
          <p:nvPr/>
        </p:nvSpPr>
        <p:spPr>
          <a:xfrm rot="0">
            <a:off x="4667000" y="2244591"/>
            <a:ext cx="8954000" cy="1725747"/>
          </a:xfrm>
          <a:prstGeom prst="rect">
            <a:avLst/>
          </a:prstGeom>
        </p:spPr>
        <p:txBody>
          <a:bodyPr anchor="t" rtlCol="false" tIns="0" lIns="0" bIns="0" rIns="0">
            <a:spAutoFit/>
          </a:bodyPr>
          <a:lstStyle/>
          <a:p>
            <a:pPr algn="ctr">
              <a:lnSpc>
                <a:spcPts val="14050"/>
              </a:lnSpc>
            </a:pPr>
            <a:r>
              <a:rPr lang="en-US" sz="10035">
                <a:solidFill>
                  <a:srgbClr val="FFFFFF"/>
                </a:solidFill>
                <a:latin typeface="Lilita One"/>
              </a:rPr>
              <a:t>CONCLUSIÓN</a:t>
            </a:r>
          </a:p>
        </p:txBody>
      </p:sp>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863345" y="442530"/>
            <a:ext cx="6018989"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DAFWxau56nA</dc:identifier>
  <dcterms:modified xsi:type="dcterms:W3CDTF">2011-08-01T06:04:30Z</dcterms:modified>
  <cp:revision>1</cp:revision>
  <dc:title>presentacion gratis proyecto universidad academico azul</dc:title>
</cp:coreProperties>
</file>