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8" r:id="rId2"/>
    <p:sldId id="265" r:id="rId3"/>
    <p:sldId id="264" r:id="rId4"/>
    <p:sldId id="269" r:id="rId5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692" userDrawn="1">
          <p15:clr>
            <a:srgbClr val="A4A3A4"/>
          </p15:clr>
        </p15:guide>
        <p15:guide id="3" pos="4908" userDrawn="1">
          <p15:clr>
            <a:srgbClr val="A4A3A4"/>
          </p15:clr>
        </p15:guide>
        <p15:guide id="4" pos="215" userDrawn="1">
          <p15:clr>
            <a:srgbClr val="A4A3A4"/>
          </p15:clr>
        </p15:guide>
        <p15:guide id="5" pos="606" userDrawn="1">
          <p15:clr>
            <a:srgbClr val="A4A3A4"/>
          </p15:clr>
        </p15:guide>
        <p15:guide id="6" orient="horz" pos="12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FFD54F"/>
    <a:srgbClr val="311B92"/>
    <a:srgbClr val="8B1616"/>
    <a:srgbClr val="8C1616"/>
    <a:srgbClr val="B71C1C"/>
    <a:srgbClr val="FFB300"/>
    <a:srgbClr val="FFF9C4"/>
    <a:srgbClr val="FFEB3B"/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232" autoAdjust="0"/>
  </p:normalViewPr>
  <p:slideViewPr>
    <p:cSldViewPr snapToGrid="0" showGuides="1">
      <p:cViewPr>
        <p:scale>
          <a:sx n="100" d="100"/>
          <a:sy n="100" d="100"/>
        </p:scale>
        <p:origin x="-384" y="-5364"/>
      </p:cViewPr>
      <p:guideLst>
        <p:guide pos="12692"/>
        <p:guide pos="4908"/>
        <p:guide pos="215"/>
        <p:guide pos="606"/>
        <p:guide orient="horz"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adding an image to a poster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6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6584530"/>
            <a:ext cx="34198560" cy="1400725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10030472"/>
            <a:ext cx="34701480" cy="1673605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6924858"/>
            <a:ext cx="34701480" cy="880109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2142076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9862823"/>
            <a:ext cx="17020696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4696440"/>
            <a:ext cx="1702069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9862823"/>
            <a:ext cx="17104520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792902"/>
            <a:ext cx="20368260" cy="285919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0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792902"/>
            <a:ext cx="20368260" cy="285919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2142076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7290595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rstuff.com/" TargetMode="External"/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48E481-6EAC-4ABC-8E19-227298D7E8AB}"/>
              </a:ext>
            </a:extLst>
          </p:cNvPr>
          <p:cNvSpPr/>
          <p:nvPr/>
        </p:nvSpPr>
        <p:spPr>
          <a:xfrm>
            <a:off x="8203405" y="0"/>
            <a:ext cx="23901613" cy="40233597"/>
          </a:xfrm>
          <a:prstGeom prst="rect">
            <a:avLst/>
          </a:prstGeom>
          <a:solidFill>
            <a:srgbClr val="1A237E"/>
          </a:solidFill>
          <a:ln>
            <a:noFill/>
          </a:ln>
          <a:effectLst>
            <a:outerShdw blurRad="495300" dist="228600" dir="2700000" sx="106000" sy="106000" algn="ctr">
              <a:srgbClr val="000000">
                <a:alpha val="4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18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2112690" y="-2"/>
            <a:ext cx="8195733" cy="4023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67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467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467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2503" y="5173058"/>
            <a:ext cx="21166146" cy="8555816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1326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</a:t>
            </a:r>
            <a:r>
              <a:rPr lang="en-US" sz="11326" dirty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ranking task</a:t>
            </a:r>
            <a:r>
              <a:rPr lang="en-US" sz="11326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can provide</a:t>
            </a:r>
            <a:r>
              <a:rPr lang="en-US" sz="11326" dirty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additional information </a:t>
            </a:r>
            <a:r>
              <a:rPr lang="en-US" sz="11326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regarding a suspect’s likelihood of guilt or innocence.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0" y="0"/>
            <a:ext cx="8195733" cy="402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6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41490" y="11066484"/>
            <a:ext cx="7454610" cy="147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INTRO</a:t>
            </a:r>
          </a:p>
          <a:p>
            <a:pPr marL="465658" indent="-46565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465658" indent="-46565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This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 lit review. They’ll download your paper if they want that.</a:t>
            </a:r>
          </a:p>
          <a:p>
            <a:pPr marL="465658" indent="-465658"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METHODS</a:t>
            </a:r>
          </a:p>
          <a:p>
            <a:pPr marL="465658" indent="-46565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Measures you collected.</a:t>
            </a:r>
          </a:p>
          <a:p>
            <a:pPr marL="465658" indent="-46565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you tested for (i.e., the predictor and outcome relationships you looked for).</a:t>
            </a:r>
          </a:p>
          <a:p>
            <a:pPr marL="465658" indent="-46565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Statistical techniques you used.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RESULTS</a:t>
            </a:r>
          </a:p>
          <a:p>
            <a:pPr marL="465658" indent="-46565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Ideally a graph, if you have one. NBD if you include your money-graph in both sidebars.</a:t>
            </a:r>
          </a:p>
          <a:p>
            <a:pPr marL="465658" indent="-46565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Listing specific relationships you found is clearer than trying to summarize the results overall. But doing both is fine too.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DISCUSSION</a:t>
            </a:r>
          </a:p>
          <a:p>
            <a:pPr marL="372527" indent="-372527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Fill this space up as much as you need to, and feel free to include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essential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figures and table-data but keep it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skimmable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You can make this bar slightly wider if you need to, but don’t squish the middle too much. The middle is more important than this bar.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44B05-C5D7-4580-8933-5B2F47EB56B0}"/>
              </a:ext>
            </a:extLst>
          </p:cNvPr>
          <p:cNvSpPr txBox="1"/>
          <p:nvPr/>
        </p:nvSpPr>
        <p:spPr>
          <a:xfrm>
            <a:off x="341490" y="7441058"/>
            <a:ext cx="7454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48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8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C07A8-5A9F-4CC0-AEFE-B85CA7196E38}"/>
              </a:ext>
            </a:extLst>
          </p:cNvPr>
          <p:cNvGrpSpPr/>
          <p:nvPr/>
        </p:nvGrpSpPr>
        <p:grpSpPr>
          <a:xfrm>
            <a:off x="510651" y="9450967"/>
            <a:ext cx="7019235" cy="1077218"/>
            <a:chOff x="634276" y="6195094"/>
            <a:chExt cx="8614515" cy="13220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F9E57F-C64F-4827-8C49-BB9DBDC073C7}"/>
                </a:ext>
              </a:extLst>
            </p:cNvPr>
            <p:cNvSpPr txBox="1"/>
            <p:nvPr/>
          </p:nvSpPr>
          <p:spPr>
            <a:xfrm>
              <a:off x="1006739" y="6195094"/>
              <a:ext cx="8242052" cy="1322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Kym McCormick</a:t>
              </a:r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, Carolyn </a:t>
              </a:r>
              <a:r>
                <a:rPr lang="en-US" sz="3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Semmler</a:t>
              </a:r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, </a:t>
              </a:r>
              <a:b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John C. Dunn</a:t>
              </a:r>
              <a:endPara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" name="Graphic 18">
              <a:extLst>
                <a:ext uri="{FF2B5EF4-FFF2-40B4-BE49-F238E27FC236}">
                  <a16:creationId xmlns:a16="http://schemas.microsoft.com/office/drawing/2014/main" id="{BDF411EE-4753-4C32-9DAF-D5DA024A3893}"/>
                </a:ext>
              </a:extLst>
            </p:cNvPr>
            <p:cNvSpPr/>
            <p:nvPr/>
          </p:nvSpPr>
          <p:spPr>
            <a:xfrm>
              <a:off x="634276" y="6265064"/>
              <a:ext cx="360430" cy="335196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32590318" y="8676016"/>
            <a:ext cx="7210626" cy="836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89" b="1" dirty="0">
                <a:latin typeface="Arial" panose="020B0604020202020204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4889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931316" indent="-931316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Extra Graphs</a:t>
            </a:r>
          </a:p>
          <a:p>
            <a:pPr marL="931316" indent="-931316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931316" indent="-931316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Extra Figures</a:t>
            </a:r>
          </a:p>
          <a:p>
            <a:pPr marL="931316" indent="-931316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931316" indent="-931316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Keep it messy! This section is just for you.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186AD8-F121-4201-B979-660F98AA4E76}"/>
              </a:ext>
            </a:extLst>
          </p:cNvPr>
          <p:cNvGrpSpPr/>
          <p:nvPr/>
        </p:nvGrpSpPr>
        <p:grpSpPr>
          <a:xfrm>
            <a:off x="32842788" y="34138593"/>
            <a:ext cx="6958156" cy="4581290"/>
            <a:chOff x="32842788" y="27635624"/>
            <a:chExt cx="6958156" cy="4581290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9914F9AF-0FB9-4924-8DCA-B46EEB713FE9}"/>
                </a:ext>
              </a:extLst>
            </p:cNvPr>
            <p:cNvSpPr/>
            <p:nvPr/>
          </p:nvSpPr>
          <p:spPr>
            <a:xfrm>
              <a:off x="38161848" y="27911575"/>
              <a:ext cx="1024062" cy="1771350"/>
            </a:xfrm>
            <a:custGeom>
              <a:avLst/>
              <a:gdLst>
                <a:gd name="connsiteX0" fmla="*/ 321256 w 2089376"/>
                <a:gd name="connsiteY0" fmla="*/ 0 h 3614056"/>
                <a:gd name="connsiteX1" fmla="*/ 0 w 2089376"/>
                <a:gd name="connsiteY1" fmla="*/ 321256 h 3614056"/>
                <a:gd name="connsiteX2" fmla="*/ 0 w 2089376"/>
                <a:gd name="connsiteY2" fmla="*/ 3292801 h 3614056"/>
                <a:gd name="connsiteX3" fmla="*/ 321256 w 2089376"/>
                <a:gd name="connsiteY3" fmla="*/ 3614057 h 3614056"/>
                <a:gd name="connsiteX4" fmla="*/ 1815047 w 2089376"/>
                <a:gd name="connsiteY4" fmla="*/ 3614057 h 3614056"/>
                <a:gd name="connsiteX5" fmla="*/ 2136303 w 2089376"/>
                <a:gd name="connsiteY5" fmla="*/ 3292801 h 3614056"/>
                <a:gd name="connsiteX6" fmla="*/ 2136303 w 2089376"/>
                <a:gd name="connsiteY6" fmla="*/ 321256 h 3614056"/>
                <a:gd name="connsiteX7" fmla="*/ 1815047 w 2089376"/>
                <a:gd name="connsiteY7" fmla="*/ 0 h 3614056"/>
                <a:gd name="connsiteX8" fmla="*/ 321256 w 2089376"/>
                <a:gd name="connsiteY8" fmla="*/ 0 h 3614056"/>
                <a:gd name="connsiteX9" fmla="*/ 889115 w 2089376"/>
                <a:gd name="connsiteY9" fmla="*/ 309397 h 3614056"/>
                <a:gd name="connsiteX10" fmla="*/ 1247302 w 2089376"/>
                <a:gd name="connsiteY10" fmla="*/ 309397 h 3614056"/>
                <a:gd name="connsiteX11" fmla="*/ 1289936 w 2089376"/>
                <a:gd name="connsiteY11" fmla="*/ 369650 h 3614056"/>
                <a:gd name="connsiteX12" fmla="*/ 1247302 w 2089376"/>
                <a:gd name="connsiteY12" fmla="*/ 429903 h 3614056"/>
                <a:gd name="connsiteX13" fmla="*/ 889115 w 2089376"/>
                <a:gd name="connsiteY13" fmla="*/ 429903 h 3614056"/>
                <a:gd name="connsiteX14" fmla="*/ 846480 w 2089376"/>
                <a:gd name="connsiteY14" fmla="*/ 369650 h 3614056"/>
                <a:gd name="connsiteX15" fmla="*/ 889115 w 2089376"/>
                <a:gd name="connsiteY15" fmla="*/ 309397 h 3614056"/>
                <a:gd name="connsiteX16" fmla="*/ 176468 w 2089376"/>
                <a:gd name="connsiteY16" fmla="*/ 738905 h 3614056"/>
                <a:gd name="connsiteX17" fmla="*/ 1959892 w 2089376"/>
                <a:gd name="connsiteY17" fmla="*/ 738905 h 3614056"/>
                <a:gd name="connsiteX18" fmla="*/ 1959892 w 2089376"/>
                <a:gd name="connsiteY18" fmla="*/ 2875208 h 3614056"/>
                <a:gd name="connsiteX19" fmla="*/ 176468 w 2089376"/>
                <a:gd name="connsiteY19" fmla="*/ 2875208 h 3614056"/>
                <a:gd name="connsiteX20" fmla="*/ 176468 w 2089376"/>
                <a:gd name="connsiteY20" fmla="*/ 738905 h 3614056"/>
                <a:gd name="connsiteX21" fmla="*/ 1068180 w 2089376"/>
                <a:gd name="connsiteY21" fmla="*/ 3045747 h 3614056"/>
                <a:gd name="connsiteX22" fmla="*/ 1068180 w 2089376"/>
                <a:gd name="connsiteY22" fmla="*/ 3045747 h 3614056"/>
                <a:gd name="connsiteX23" fmla="*/ 1267066 w 2089376"/>
                <a:gd name="connsiteY23" fmla="*/ 3244633 h 3614056"/>
                <a:gd name="connsiteX24" fmla="*/ 1267066 w 2089376"/>
                <a:gd name="connsiteY24" fmla="*/ 3244633 h 3614056"/>
                <a:gd name="connsiteX25" fmla="*/ 1267066 w 2089376"/>
                <a:gd name="connsiteY25" fmla="*/ 3244633 h 3614056"/>
                <a:gd name="connsiteX26" fmla="*/ 1267066 w 2089376"/>
                <a:gd name="connsiteY26" fmla="*/ 3244633 h 3614056"/>
                <a:gd name="connsiteX27" fmla="*/ 1068180 w 2089376"/>
                <a:gd name="connsiteY27" fmla="*/ 3443519 h 3614056"/>
                <a:gd name="connsiteX28" fmla="*/ 1068180 w 2089376"/>
                <a:gd name="connsiteY28" fmla="*/ 3443519 h 3614056"/>
                <a:gd name="connsiteX29" fmla="*/ 1068180 w 2089376"/>
                <a:gd name="connsiteY29" fmla="*/ 3443519 h 3614056"/>
                <a:gd name="connsiteX30" fmla="*/ 1068180 w 2089376"/>
                <a:gd name="connsiteY30" fmla="*/ 3443519 h 3614056"/>
                <a:gd name="connsiteX31" fmla="*/ 869294 w 2089376"/>
                <a:gd name="connsiteY31" fmla="*/ 3244633 h 3614056"/>
                <a:gd name="connsiteX32" fmla="*/ 869294 w 2089376"/>
                <a:gd name="connsiteY32" fmla="*/ 3244633 h 3614056"/>
                <a:gd name="connsiteX33" fmla="*/ 869294 w 2089376"/>
                <a:gd name="connsiteY33" fmla="*/ 3244633 h 3614056"/>
                <a:gd name="connsiteX34" fmla="*/ 869294 w 2089376"/>
                <a:gd name="connsiteY34" fmla="*/ 3244633 h 3614056"/>
                <a:gd name="connsiteX35" fmla="*/ 1068180 w 2089376"/>
                <a:gd name="connsiteY35" fmla="*/ 3045747 h 3614056"/>
                <a:gd name="connsiteX36" fmla="*/ 1068180 w 2089376"/>
                <a:gd name="connsiteY36" fmla="*/ 3045747 h 3614056"/>
                <a:gd name="connsiteX37" fmla="*/ 1068180 w 2089376"/>
                <a:gd name="connsiteY37" fmla="*/ 3045747 h 361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89376" h="3614056">
                  <a:moveTo>
                    <a:pt x="321256" y="0"/>
                  </a:moveTo>
                  <a:cubicBezTo>
                    <a:pt x="144562" y="0"/>
                    <a:pt x="0" y="144562"/>
                    <a:pt x="0" y="321256"/>
                  </a:cubicBezTo>
                  <a:lnTo>
                    <a:pt x="0" y="3292801"/>
                  </a:lnTo>
                  <a:cubicBezTo>
                    <a:pt x="0" y="3469495"/>
                    <a:pt x="144562" y="3614057"/>
                    <a:pt x="321256" y="3614057"/>
                  </a:cubicBezTo>
                  <a:lnTo>
                    <a:pt x="1815047" y="3614057"/>
                  </a:lnTo>
                  <a:cubicBezTo>
                    <a:pt x="1991741" y="3614057"/>
                    <a:pt x="2136303" y="3469495"/>
                    <a:pt x="2136303" y="3292801"/>
                  </a:cubicBezTo>
                  <a:lnTo>
                    <a:pt x="2136303" y="321256"/>
                  </a:lnTo>
                  <a:cubicBezTo>
                    <a:pt x="2136303" y="144562"/>
                    <a:pt x="1991741" y="0"/>
                    <a:pt x="1815047" y="0"/>
                  </a:cubicBezTo>
                  <a:lnTo>
                    <a:pt x="321256" y="0"/>
                  </a:lnTo>
                  <a:close/>
                  <a:moveTo>
                    <a:pt x="889115" y="309397"/>
                  </a:moveTo>
                  <a:lnTo>
                    <a:pt x="1247302" y="309397"/>
                  </a:lnTo>
                  <a:cubicBezTo>
                    <a:pt x="1270849" y="309397"/>
                    <a:pt x="1289936" y="336390"/>
                    <a:pt x="1289936" y="369650"/>
                  </a:cubicBezTo>
                  <a:cubicBezTo>
                    <a:pt x="1289936" y="402911"/>
                    <a:pt x="1270849" y="429903"/>
                    <a:pt x="1247302" y="429903"/>
                  </a:cubicBezTo>
                  <a:lnTo>
                    <a:pt x="889115" y="429903"/>
                  </a:lnTo>
                  <a:cubicBezTo>
                    <a:pt x="865567" y="429903"/>
                    <a:pt x="846480" y="402911"/>
                    <a:pt x="846480" y="369650"/>
                  </a:cubicBezTo>
                  <a:cubicBezTo>
                    <a:pt x="846480" y="336390"/>
                    <a:pt x="865567" y="309397"/>
                    <a:pt x="889115" y="309397"/>
                  </a:cubicBezTo>
                  <a:close/>
                  <a:moveTo>
                    <a:pt x="176468" y="738905"/>
                  </a:moveTo>
                  <a:lnTo>
                    <a:pt x="1959892" y="738905"/>
                  </a:lnTo>
                  <a:lnTo>
                    <a:pt x="1959892" y="2875208"/>
                  </a:lnTo>
                  <a:lnTo>
                    <a:pt x="176468" y="2875208"/>
                  </a:lnTo>
                  <a:lnTo>
                    <a:pt x="176468" y="738905"/>
                  </a:lnTo>
                  <a:close/>
                  <a:moveTo>
                    <a:pt x="1068180" y="3045747"/>
                  </a:moveTo>
                  <a:cubicBezTo>
                    <a:pt x="1068180" y="3045747"/>
                    <a:pt x="1068180" y="3045747"/>
                    <a:pt x="1068180" y="3045747"/>
                  </a:cubicBezTo>
                  <a:cubicBezTo>
                    <a:pt x="1178013" y="3045747"/>
                    <a:pt x="1267066" y="3134799"/>
                    <a:pt x="1267066" y="3244633"/>
                  </a:cubicBezTo>
                  <a:cubicBezTo>
                    <a:pt x="1267066" y="3244633"/>
                    <a:pt x="1267066" y="3244633"/>
                    <a:pt x="1267066" y="3244633"/>
                  </a:cubicBezTo>
                  <a:lnTo>
                    <a:pt x="1267066" y="3244633"/>
                  </a:lnTo>
                  <a:cubicBezTo>
                    <a:pt x="1267066" y="3244633"/>
                    <a:pt x="1267066" y="3244633"/>
                    <a:pt x="1267066" y="3244633"/>
                  </a:cubicBezTo>
                  <a:cubicBezTo>
                    <a:pt x="1267066" y="3354466"/>
                    <a:pt x="1178013" y="3443519"/>
                    <a:pt x="1068180" y="3443519"/>
                  </a:cubicBezTo>
                  <a:cubicBezTo>
                    <a:pt x="1068180" y="3443519"/>
                    <a:pt x="1068180" y="3443519"/>
                    <a:pt x="1068180" y="3443519"/>
                  </a:cubicBezTo>
                  <a:lnTo>
                    <a:pt x="1068180" y="3443519"/>
                  </a:lnTo>
                  <a:cubicBezTo>
                    <a:pt x="1068180" y="3443519"/>
                    <a:pt x="1068180" y="3443519"/>
                    <a:pt x="1068180" y="3443519"/>
                  </a:cubicBezTo>
                  <a:cubicBezTo>
                    <a:pt x="958346" y="3443519"/>
                    <a:pt x="869294" y="3354466"/>
                    <a:pt x="869294" y="3244633"/>
                  </a:cubicBezTo>
                  <a:cubicBezTo>
                    <a:pt x="869294" y="3244633"/>
                    <a:pt x="869294" y="3244633"/>
                    <a:pt x="869294" y="3244633"/>
                  </a:cubicBezTo>
                  <a:lnTo>
                    <a:pt x="869294" y="3244633"/>
                  </a:lnTo>
                  <a:cubicBezTo>
                    <a:pt x="869294" y="3244633"/>
                    <a:pt x="869294" y="3244633"/>
                    <a:pt x="869294" y="3244633"/>
                  </a:cubicBezTo>
                  <a:cubicBezTo>
                    <a:pt x="869294" y="3134799"/>
                    <a:pt x="958346" y="3045747"/>
                    <a:pt x="1068180" y="3045747"/>
                  </a:cubicBezTo>
                  <a:cubicBezTo>
                    <a:pt x="1068180" y="3045747"/>
                    <a:pt x="1068180" y="3045747"/>
                    <a:pt x="1068180" y="3045747"/>
                  </a:cubicBezTo>
                  <a:lnTo>
                    <a:pt x="1068180" y="30457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6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7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5520EB-0F65-403D-A973-B17B2A4C2E9D}"/>
                </a:ext>
              </a:extLst>
            </p:cNvPr>
            <p:cNvSpPr txBox="1"/>
            <p:nvPr/>
          </p:nvSpPr>
          <p:spPr>
            <a:xfrm>
              <a:off x="37753095" y="29923918"/>
              <a:ext cx="2047849" cy="2098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a picture to </a:t>
              </a:r>
              <a:br>
                <a:rPr lang="en-US" sz="260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607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further information</a:t>
              </a:r>
              <a:endParaRPr lang="en-US" sz="2607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4F99D74-1FE2-47E2-9103-2118C7620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48719" y="28174556"/>
              <a:ext cx="408752" cy="1"/>
            </a:xfrm>
            <a:prstGeom prst="straightConnector1">
              <a:avLst/>
            </a:prstGeom>
            <a:ln w="66675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7" name="Graphic 526">
              <a:extLst>
                <a:ext uri="{FF2B5EF4-FFF2-40B4-BE49-F238E27FC236}">
                  <a16:creationId xmlns:a16="http://schemas.microsoft.com/office/drawing/2014/main" id="{41D38C52-D231-46A8-8C70-CD73D3D5E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842788" y="27635624"/>
              <a:ext cx="4581290" cy="458129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8C21C-A55C-4EEA-B922-80BC3F2F6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54" y="1169555"/>
            <a:ext cx="7278682" cy="51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19F-FE92-412D-A3A4-C7AB3402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Color Palette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E3EF1-6B52-4E63-A3AB-B5EAA0EFCBF6}"/>
              </a:ext>
            </a:extLst>
          </p:cNvPr>
          <p:cNvSpPr/>
          <p:nvPr/>
        </p:nvSpPr>
        <p:spPr>
          <a:xfrm>
            <a:off x="28211805" y="14250314"/>
            <a:ext cx="6988140" cy="7842532"/>
          </a:xfrm>
          <a:prstGeom prst="rect">
            <a:avLst/>
          </a:prstGeom>
          <a:solidFill>
            <a:srgbClr val="FFD5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18" dirty="0">
                <a:solidFill>
                  <a:schemeClr val="tx1"/>
                </a:solidFill>
                <a:latin typeface="Arial Black" panose="020B0A04020102020204" pitchFamily="34" charset="0"/>
              </a:rPr>
              <a:t>Intervention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D0368E-8012-40D1-BE22-C67365E24ABD}"/>
              </a:ext>
            </a:extLst>
          </p:cNvPr>
          <p:cNvSpPr/>
          <p:nvPr/>
        </p:nvSpPr>
        <p:spPr>
          <a:xfrm>
            <a:off x="20604468" y="14250314"/>
            <a:ext cx="6988140" cy="7842532"/>
          </a:xfrm>
          <a:prstGeom prst="rect">
            <a:avLst/>
          </a:prstGeom>
          <a:solidFill>
            <a:srgbClr val="8C16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18" dirty="0">
                <a:latin typeface="Arial Black" panose="020B0A04020102020204" pitchFamily="34" charset="0"/>
              </a:rPr>
              <a:t>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0BBF2-325E-4684-B33D-3BCFA10A0C28}"/>
              </a:ext>
            </a:extLst>
          </p:cNvPr>
          <p:cNvSpPr/>
          <p:nvPr/>
        </p:nvSpPr>
        <p:spPr>
          <a:xfrm>
            <a:off x="12932442" y="14250314"/>
            <a:ext cx="6988140" cy="7842532"/>
          </a:xfrm>
          <a:prstGeom prst="rect">
            <a:avLst/>
          </a:prstGeom>
          <a:solidFill>
            <a:srgbClr val="004D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18" dirty="0">
                <a:latin typeface="Arial Black" panose="020B0A04020102020204" pitchFamily="34" charset="0"/>
              </a:rPr>
              <a:t>Empirical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DA65D-F752-4630-AE4E-3EC901FCECCC}"/>
              </a:ext>
            </a:extLst>
          </p:cNvPr>
          <p:cNvSpPr/>
          <p:nvPr/>
        </p:nvSpPr>
        <p:spPr>
          <a:xfrm>
            <a:off x="5033655" y="14250314"/>
            <a:ext cx="6988140" cy="7842532"/>
          </a:xfrm>
          <a:prstGeom prst="rect">
            <a:avLst/>
          </a:prstGeom>
          <a:solidFill>
            <a:srgbClr val="1A23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18" dirty="0">
                <a:latin typeface="Arial Black" panose="020B0A04020102020204" pitchFamily="34" charset="0"/>
              </a:rPr>
              <a:t>Theory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DC345-A5A7-4DD5-8E92-01236C07E29B}"/>
              </a:ext>
            </a:extLst>
          </p:cNvPr>
          <p:cNvSpPr txBox="1"/>
          <p:nvPr/>
        </p:nvSpPr>
        <p:spPr>
          <a:xfrm>
            <a:off x="5033655" y="22960296"/>
            <a:ext cx="6660652" cy="505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78" dirty="0">
                <a:solidFill>
                  <a:schemeClr val="bg1"/>
                </a:solidFill>
              </a:rPr>
              <a:t>Any </a:t>
            </a:r>
            <a:r>
              <a:rPr lang="en-US" sz="5378" b="1" dirty="0">
                <a:solidFill>
                  <a:schemeClr val="bg1"/>
                </a:solidFill>
              </a:rPr>
              <a:t>dark blue</a:t>
            </a:r>
            <a:r>
              <a:rPr lang="en-US" sz="5378" dirty="0">
                <a:solidFill>
                  <a:schemeClr val="bg1"/>
                </a:solidFill>
              </a:rPr>
              <a:t> works.</a:t>
            </a:r>
          </a:p>
          <a:p>
            <a:endParaRPr lang="en-US" sz="5378" dirty="0">
              <a:solidFill>
                <a:schemeClr val="bg1"/>
              </a:solidFill>
            </a:endParaRPr>
          </a:p>
          <a:p>
            <a:r>
              <a:rPr lang="en-US" sz="5378" dirty="0">
                <a:solidFill>
                  <a:schemeClr val="bg1"/>
                </a:solidFill>
              </a:rPr>
              <a:t>This one is…</a:t>
            </a:r>
          </a:p>
          <a:p>
            <a:r>
              <a:rPr lang="en-US" sz="5378" dirty="0">
                <a:solidFill>
                  <a:schemeClr val="bg1"/>
                </a:solidFill>
              </a:rPr>
              <a:t>R = 26</a:t>
            </a:r>
          </a:p>
          <a:p>
            <a:r>
              <a:rPr lang="en-US" sz="5378" dirty="0">
                <a:solidFill>
                  <a:schemeClr val="bg1"/>
                </a:solidFill>
              </a:rPr>
              <a:t>G = 35</a:t>
            </a:r>
          </a:p>
          <a:p>
            <a:r>
              <a:rPr lang="en-US" sz="5378" dirty="0">
                <a:solidFill>
                  <a:schemeClr val="bg1"/>
                </a:solidFill>
              </a:rPr>
              <a:t>B = 126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FFF7F-68BC-4905-B231-4C66FD72FBF6}"/>
              </a:ext>
            </a:extLst>
          </p:cNvPr>
          <p:cNvSpPr txBox="1"/>
          <p:nvPr/>
        </p:nvSpPr>
        <p:spPr>
          <a:xfrm>
            <a:off x="12932442" y="22960296"/>
            <a:ext cx="6660652" cy="505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78" dirty="0">
                <a:solidFill>
                  <a:schemeClr val="bg1"/>
                </a:solidFill>
              </a:rPr>
              <a:t>Any </a:t>
            </a:r>
            <a:r>
              <a:rPr lang="en-US" sz="5378" b="1" dirty="0">
                <a:solidFill>
                  <a:schemeClr val="bg1"/>
                </a:solidFill>
              </a:rPr>
              <a:t>dark green</a:t>
            </a:r>
            <a:r>
              <a:rPr lang="en-US" sz="5378" dirty="0">
                <a:solidFill>
                  <a:schemeClr val="bg1"/>
                </a:solidFill>
              </a:rPr>
              <a:t> works.</a:t>
            </a:r>
          </a:p>
          <a:p>
            <a:endParaRPr lang="en-US" sz="5378" dirty="0">
              <a:solidFill>
                <a:schemeClr val="bg1"/>
              </a:solidFill>
            </a:endParaRPr>
          </a:p>
          <a:p>
            <a:r>
              <a:rPr lang="en-US" sz="5378" dirty="0">
                <a:solidFill>
                  <a:schemeClr val="bg1"/>
                </a:solidFill>
              </a:rPr>
              <a:t>This one is…</a:t>
            </a:r>
          </a:p>
          <a:p>
            <a:r>
              <a:rPr lang="en-US" sz="5378" dirty="0">
                <a:solidFill>
                  <a:schemeClr val="bg1"/>
                </a:solidFill>
              </a:rPr>
              <a:t>R = 0</a:t>
            </a:r>
          </a:p>
          <a:p>
            <a:r>
              <a:rPr lang="en-US" sz="5378" dirty="0">
                <a:solidFill>
                  <a:schemeClr val="bg1"/>
                </a:solidFill>
              </a:rPr>
              <a:t>G = 77</a:t>
            </a:r>
          </a:p>
          <a:p>
            <a:r>
              <a:rPr lang="en-US" sz="5378" dirty="0">
                <a:solidFill>
                  <a:schemeClr val="bg1"/>
                </a:solidFill>
              </a:rPr>
              <a:t>B = 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9490C-0DC7-4EAA-9E0F-6D8093CD7F38}"/>
              </a:ext>
            </a:extLst>
          </p:cNvPr>
          <p:cNvSpPr txBox="1"/>
          <p:nvPr/>
        </p:nvSpPr>
        <p:spPr>
          <a:xfrm>
            <a:off x="20604469" y="22960296"/>
            <a:ext cx="6660652" cy="505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78" dirty="0">
                <a:solidFill>
                  <a:schemeClr val="bg1"/>
                </a:solidFill>
              </a:rPr>
              <a:t>Any </a:t>
            </a:r>
            <a:r>
              <a:rPr lang="en-US" sz="5378" b="1" dirty="0">
                <a:solidFill>
                  <a:schemeClr val="bg1"/>
                </a:solidFill>
              </a:rPr>
              <a:t>dark red</a:t>
            </a:r>
            <a:r>
              <a:rPr lang="en-US" sz="5378" dirty="0">
                <a:solidFill>
                  <a:schemeClr val="bg1"/>
                </a:solidFill>
              </a:rPr>
              <a:t> works.</a:t>
            </a:r>
          </a:p>
          <a:p>
            <a:endParaRPr lang="en-US" sz="5378" dirty="0">
              <a:solidFill>
                <a:schemeClr val="bg1"/>
              </a:solidFill>
            </a:endParaRPr>
          </a:p>
          <a:p>
            <a:r>
              <a:rPr lang="en-US" sz="5378" dirty="0">
                <a:solidFill>
                  <a:schemeClr val="bg1"/>
                </a:solidFill>
              </a:rPr>
              <a:t>This one is…</a:t>
            </a:r>
          </a:p>
          <a:p>
            <a:r>
              <a:rPr lang="en-US" sz="5378" dirty="0">
                <a:solidFill>
                  <a:schemeClr val="bg1"/>
                </a:solidFill>
              </a:rPr>
              <a:t>R = 140</a:t>
            </a:r>
          </a:p>
          <a:p>
            <a:r>
              <a:rPr lang="en-US" sz="5378" dirty="0">
                <a:solidFill>
                  <a:schemeClr val="bg1"/>
                </a:solidFill>
              </a:rPr>
              <a:t>G = 22</a:t>
            </a:r>
          </a:p>
          <a:p>
            <a:r>
              <a:rPr lang="en-US" sz="5378" dirty="0">
                <a:solidFill>
                  <a:schemeClr val="bg1"/>
                </a:solidFill>
              </a:rPr>
              <a:t>B =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D7730-38DC-4F2A-825A-DBAC97F400E9}"/>
              </a:ext>
            </a:extLst>
          </p:cNvPr>
          <p:cNvSpPr txBox="1"/>
          <p:nvPr/>
        </p:nvSpPr>
        <p:spPr>
          <a:xfrm>
            <a:off x="28375549" y="22960295"/>
            <a:ext cx="6660652" cy="58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78" dirty="0">
                <a:solidFill>
                  <a:schemeClr val="bg1"/>
                </a:solidFill>
              </a:rPr>
              <a:t>Any </a:t>
            </a:r>
            <a:r>
              <a:rPr lang="en-US" sz="5378" b="1" dirty="0">
                <a:solidFill>
                  <a:schemeClr val="bg1"/>
                </a:solidFill>
              </a:rPr>
              <a:t>gold-yellow</a:t>
            </a:r>
            <a:r>
              <a:rPr lang="en-US" sz="5378" dirty="0">
                <a:solidFill>
                  <a:schemeClr val="bg1"/>
                </a:solidFill>
              </a:rPr>
              <a:t> works.</a:t>
            </a:r>
          </a:p>
          <a:p>
            <a:endParaRPr lang="en-US" sz="5378" dirty="0">
              <a:solidFill>
                <a:schemeClr val="bg1"/>
              </a:solidFill>
            </a:endParaRPr>
          </a:p>
          <a:p>
            <a:r>
              <a:rPr lang="en-US" sz="5378" dirty="0">
                <a:solidFill>
                  <a:schemeClr val="bg1"/>
                </a:solidFill>
              </a:rPr>
              <a:t>This one is…</a:t>
            </a:r>
          </a:p>
          <a:p>
            <a:r>
              <a:rPr lang="en-US" sz="5378" dirty="0">
                <a:solidFill>
                  <a:schemeClr val="bg1"/>
                </a:solidFill>
              </a:rPr>
              <a:t>R = 255</a:t>
            </a:r>
          </a:p>
          <a:p>
            <a:r>
              <a:rPr lang="en-US" sz="5378" dirty="0">
                <a:solidFill>
                  <a:schemeClr val="bg1"/>
                </a:solidFill>
              </a:rPr>
              <a:t>G = 213</a:t>
            </a:r>
          </a:p>
          <a:p>
            <a:r>
              <a:rPr lang="en-US" sz="5378" dirty="0">
                <a:solidFill>
                  <a:schemeClr val="bg1"/>
                </a:solidFill>
              </a:rPr>
              <a:t>B = 79</a:t>
            </a:r>
          </a:p>
        </p:txBody>
      </p:sp>
    </p:spTree>
    <p:extLst>
      <p:ext uri="{BB962C8B-B14F-4D97-AF65-F5344CB8AC3E}">
        <p14:creationId xmlns:p14="http://schemas.microsoft.com/office/powerpoint/2010/main" val="30082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ABED-F630-40F1-81A5-EEC922E4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007E-F751-4980-B13D-3DDB6802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060" y="12604044"/>
            <a:ext cx="34701480" cy="17018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89" dirty="0">
                <a:latin typeface="Arial Black" panose="020B0A04020102020204" pitchFamily="34" charset="0"/>
                <a:cs typeface="Arial" panose="020B0604020202020204" pitchFamily="34" charset="0"/>
              </a:rPr>
              <a:t>How do I create a QR code?</a:t>
            </a:r>
          </a:p>
          <a:p>
            <a:r>
              <a:rPr lang="en-US" sz="4889" dirty="0"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https://www.qrcode-monkey.com/</a:t>
            </a:r>
          </a:p>
          <a:p>
            <a:r>
              <a:rPr lang="en-US" sz="4889" dirty="0">
                <a:latin typeface="Arial Black" panose="020B0A04020102020204" pitchFamily="34" charset="0"/>
                <a:cs typeface="Arial" panose="020B0604020202020204" pitchFamily="34" charset="0"/>
                <a:hlinkClick r:id="rId3"/>
              </a:rPr>
              <a:t>https://www.qrstuff.com/</a:t>
            </a:r>
            <a:endParaRPr lang="en-US" sz="4889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89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889" dirty="0">
                <a:latin typeface="Arial Black" panose="020B0A04020102020204" pitchFamily="34" charset="0"/>
                <a:cs typeface="Arial" panose="020B0604020202020204" pitchFamily="34" charset="0"/>
              </a:rPr>
              <a:t>What if my intro/methods/results doesn’t fit in the silent bar?</a:t>
            </a:r>
          </a:p>
          <a:p>
            <a:r>
              <a:rPr lang="en-US" sz="4889" dirty="0">
                <a:latin typeface="Arial" panose="020B0604020202020204" pitchFamily="34" charset="0"/>
                <a:cs typeface="Arial" panose="020B0604020202020204" pitchFamily="34" charset="0"/>
              </a:rPr>
              <a:t>If you’re trying to put so much into that bar that it doesn’t fit, they won’t have time to read it anyway. First try moving stuff to the ammo bar. Next, cut </a:t>
            </a:r>
            <a:r>
              <a:rPr lang="en-US" sz="4889" dirty="0" err="1"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r>
              <a:rPr lang="en-US" sz="48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89" dirty="0" err="1"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r>
              <a:rPr lang="en-US" sz="4889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4889" dirty="0">
                <a:latin typeface="Arial" panose="020B0604020202020204" pitchFamily="34" charset="0"/>
                <a:cs typeface="Arial" panose="020B0604020202020204" pitchFamily="34" charset="0"/>
              </a:rPr>
              <a:t>Instead of trying to fill space, you’re trying to conserve space.</a:t>
            </a:r>
          </a:p>
          <a:p>
            <a:endParaRPr lang="en-US" sz="4889" dirty="0"/>
          </a:p>
          <a:p>
            <a:pPr marL="0" indent="0">
              <a:buNone/>
            </a:pPr>
            <a:r>
              <a:rPr lang="en-US" sz="4889" dirty="0">
                <a:latin typeface="Arial Black" panose="020B0A04020102020204" pitchFamily="34" charset="0"/>
                <a:cs typeface="Arial" panose="020B0604020202020204" pitchFamily="34" charset="0"/>
              </a:rPr>
              <a:t>What if I have a really important graph or picture?</a:t>
            </a:r>
          </a:p>
          <a:p>
            <a:r>
              <a:rPr lang="en-US" sz="4889" dirty="0"/>
              <a:t>Move the QR Code to the Silent Presenter, then put your graph/image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318445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2337848" y="6705601"/>
            <a:ext cx="7903028" cy="2682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14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414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414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283" y="12496149"/>
            <a:ext cx="20410212" cy="10027316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922" b="1" dirty="0">
                <a:solidFill>
                  <a:schemeClr val="bg1"/>
                </a:solidFill>
                <a:latin typeface="Lato Black" panose="020F0502020204030203" pitchFamily="34" charset="0"/>
                <a:ea typeface="Roboto" panose="02000000000000000000" pitchFamily="2" charset="0"/>
                <a:cs typeface="Lato Black" panose="020F0502020204030203" pitchFamily="34" charset="0"/>
              </a:rPr>
              <a:t>IBM Watson</a:t>
            </a:r>
            <a:r>
              <a:rPr lang="en-US" sz="10922" dirty="0">
                <a:solidFill>
                  <a:schemeClr val="bg1"/>
                </a:solidFill>
                <a:latin typeface="Lato Black" panose="020F0502020204030203" pitchFamily="34" charset="0"/>
                <a:ea typeface="Roboto" panose="02000000000000000000" pitchFamily="2" charset="0"/>
                <a:cs typeface="Lato Black" panose="020F0502020204030203" pitchFamily="34" charset="0"/>
              </a:rPr>
              <a:t> can</a:t>
            </a:r>
            <a:r>
              <a:rPr lang="en-US" sz="10922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Lato" panose="020F0502020204030203" pitchFamily="34" charset="0"/>
              </a:rPr>
              <a:t> accurately </a:t>
            </a:r>
            <a:r>
              <a:rPr lang="en-US" sz="10922" b="1" dirty="0">
                <a:solidFill>
                  <a:schemeClr val="bg1"/>
                </a:solidFill>
                <a:latin typeface="Lato Black" panose="020F0502020204030203" pitchFamily="34" charset="0"/>
                <a:ea typeface="Roboto" panose="02000000000000000000" pitchFamily="2" charset="0"/>
                <a:cs typeface="Lato Black" panose="020F0502020204030203" pitchFamily="34" charset="0"/>
              </a:rPr>
              <a:t>detect joy </a:t>
            </a:r>
            <a:r>
              <a:rPr lang="en-US" sz="10922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Lato" panose="020F0502020204030203" pitchFamily="34" charset="0"/>
              </a:rPr>
              <a:t>and</a:t>
            </a:r>
            <a:r>
              <a:rPr lang="en-US" sz="10922" b="1" dirty="0">
                <a:solidFill>
                  <a:schemeClr val="bg1"/>
                </a:solidFill>
                <a:latin typeface="Lato Black" panose="020F0502020204030203" pitchFamily="34" charset="0"/>
                <a:ea typeface="Roboto" panose="02000000000000000000" pitchFamily="2" charset="0"/>
                <a:cs typeface="Lato Black" panose="020F0502020204030203" pitchFamily="34" charset="0"/>
              </a:rPr>
              <a:t> sadness</a:t>
            </a:r>
            <a:r>
              <a:rPr lang="en-US" sz="10922" dirty="0">
                <a:solidFill>
                  <a:schemeClr val="bg1"/>
                </a:solidFill>
                <a:latin typeface="Lato Black" panose="020F0502020204030203" pitchFamily="34" charset="0"/>
                <a:ea typeface="Roboto" panose="02000000000000000000" pitchFamily="2" charset="0"/>
                <a:cs typeface="Lato Black" panose="020F0502020204030203" pitchFamily="34" charset="0"/>
              </a:rPr>
              <a:t> </a:t>
            </a:r>
            <a:r>
              <a:rPr lang="en-US" sz="10922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Lato" panose="020F0502020204030203" pitchFamily="34" charset="0"/>
              </a:rPr>
              <a:t>in samples of </a:t>
            </a:r>
            <a:r>
              <a:rPr lang="en-US" sz="10922" dirty="0">
                <a:solidFill>
                  <a:schemeClr val="bg1"/>
                </a:solidFill>
                <a:latin typeface="Lato Black" panose="020F0502020204030203" pitchFamily="34" charset="0"/>
                <a:ea typeface="Roboto" panose="02000000000000000000" pitchFamily="2" charset="0"/>
                <a:cs typeface="Lato Black" panose="020F0502020204030203" pitchFamily="34" charset="0"/>
              </a:rPr>
              <a:t>written</a:t>
            </a:r>
            <a:r>
              <a:rPr lang="en-US" sz="10922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Lato" panose="020F0502020204030203" pitchFamily="34" charset="0"/>
              </a:rPr>
              <a:t> </a:t>
            </a:r>
            <a:r>
              <a:rPr lang="en-US" sz="10922" b="1" dirty="0">
                <a:solidFill>
                  <a:schemeClr val="bg1"/>
                </a:solidFill>
                <a:latin typeface="Lato Black" panose="020F0502020204030203" pitchFamily="34" charset="0"/>
                <a:ea typeface="Roboto" panose="02000000000000000000" pitchFamily="2" charset="0"/>
                <a:cs typeface="Lato Black" panose="020F0502020204030203" pitchFamily="34" charset="0"/>
              </a:rPr>
              <a:t>language</a:t>
            </a:r>
            <a:r>
              <a:rPr lang="en-US" sz="10922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1" y="6705601"/>
            <a:ext cx="7903028" cy="2682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14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414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414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456747" y="11602657"/>
            <a:ext cx="7188374" cy="1694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7" b="1" dirty="0">
                <a:latin typeface="Lato Black" panose="020F0502020204030203" pitchFamily="34" charset="0"/>
                <a:cs typeface="Lato Black" panose="020F0502020204030203" pitchFamily="34" charset="0"/>
              </a:rPr>
              <a:t>INTRO</a:t>
            </a:r>
            <a:endParaRPr lang="en-US" sz="2607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449034" indent="-449034">
              <a:buFont typeface="Arial" panose="020B0604020202020204" pitchFamily="34" charset="0"/>
              <a:buChar char="•"/>
            </a:pP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IBM Watson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 is a supercomputer able to process naturally written language. It can reportedly read a body of text, and extract from that the emotions that the author was feeling when they wrote it.</a:t>
            </a:r>
          </a:p>
          <a:p>
            <a:pPr marL="449034" indent="-449034">
              <a:buFont typeface="Arial" panose="020B0604020202020204" pitchFamily="34" charset="0"/>
              <a:buChar char="•"/>
            </a:pP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This study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 compared Watson's ratings of emotional tone in text to self-report ratings, using a sample of crew members participating in NASA analog science mission in Antarctica.</a:t>
            </a:r>
          </a:p>
          <a:p>
            <a:pPr marL="449034" indent="-449034">
              <a:buFont typeface="Arial" panose="020B0604020202020204" pitchFamily="34" charset="0"/>
              <a:buChar char="•"/>
            </a:pPr>
            <a:endParaRPr lang="en-US" sz="2607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b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2607" b="1" dirty="0">
                <a:latin typeface="Lato Black" panose="020F0502020204030203" pitchFamily="34" charset="0"/>
                <a:cs typeface="Lato Black" panose="020F0502020204030203" pitchFamily="34" charset="0"/>
              </a:rPr>
              <a:t>METHODS</a:t>
            </a:r>
          </a:p>
          <a:p>
            <a:pPr marL="372527" indent="-372527">
              <a:buFont typeface="Arial" panose="020B0604020202020204" pitchFamily="34" charset="0"/>
              <a:buChar char="•"/>
            </a:pP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Participants: N = 6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 crew members participating in a NASA Science Mission in Antarctica. </a:t>
            </a: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T = 42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 (average) mission days per crew member</a:t>
            </a:r>
          </a:p>
          <a:p>
            <a:pPr marL="372527" indent="-372527">
              <a:buFont typeface="Arial" panose="020B0604020202020204" pitchFamily="34" charset="0"/>
              <a:buChar char="•"/>
            </a:pP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Diaries: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 Crew members </a:t>
            </a: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wrote freeform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daily diaries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 each day . Diaries typically discuss activities from the day, and other crew members.</a:t>
            </a:r>
          </a:p>
          <a:p>
            <a:pPr marL="372527" indent="-372527">
              <a:buFont typeface="Arial" panose="020B0604020202020204" pitchFamily="34" charset="0"/>
              <a:buChar char="•"/>
            </a:pP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Self-Reports: 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Crew members completed self-report measures of psychological distress, happiness, conflict management, and physical activity. </a:t>
            </a:r>
          </a:p>
          <a:p>
            <a:pPr marL="372527" indent="-372527">
              <a:buFont typeface="Arial" panose="020B0604020202020204" pitchFamily="34" charset="0"/>
              <a:buChar char="•"/>
            </a:pP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Using Watson’s Alchemy Language service, </a:t>
            </a: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Watson analyzed diary text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 and reported estimates of Fear, Joy, Sadness, Anger, and Disgust in each diary entry. </a:t>
            </a:r>
          </a:p>
          <a:p>
            <a:pPr marL="372527" indent="-372527">
              <a:buFont typeface="Arial" panose="020B0604020202020204" pitchFamily="34" charset="0"/>
              <a:buChar char="•"/>
            </a:pPr>
            <a:r>
              <a:rPr lang="en-US" sz="2607" b="1" dirty="0">
                <a:latin typeface="Lato" panose="020F0502020204030203" pitchFamily="34" charset="0"/>
                <a:cs typeface="Lato" panose="020F0502020204030203" pitchFamily="34" charset="0"/>
              </a:rPr>
              <a:t>Analysis: </a:t>
            </a: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I tested for significant correlations between Watson's measures of Fear, Joy, Sadness, Anger, and Disgust against a battery of self-report measures of daily attitudes.</a:t>
            </a:r>
          </a:p>
          <a:p>
            <a:endParaRPr lang="en-US" sz="2607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607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607" b="1" dirty="0">
                <a:latin typeface="Lato Black" panose="020F0502020204030203" pitchFamily="34" charset="0"/>
                <a:cs typeface="Lato Black" panose="020F0502020204030203" pitchFamily="34" charset="0"/>
              </a:rPr>
              <a:t>RESULTS</a:t>
            </a:r>
            <a:endParaRPr lang="en-US" sz="2607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449034" indent="-449034">
              <a:buFont typeface="Arial" panose="020B0604020202020204" pitchFamily="34" charset="0"/>
              <a:buChar char="•"/>
            </a:pPr>
            <a:r>
              <a:rPr lang="en-US" sz="2607" dirty="0">
                <a:latin typeface="Lato" panose="020F0502020204030203" pitchFamily="34" charset="0"/>
                <a:cs typeface="Lato" panose="020F0502020204030203" pitchFamily="34" charset="0"/>
              </a:rPr>
              <a:t>Watson’s estimates of happiness and sadness correlate significantly with related self-report measures, but Watson’s estimates of disgust, fear, and anger showed no significant correlations.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44B05-C5D7-4580-8933-5B2F47EB56B0}"/>
              </a:ext>
            </a:extLst>
          </p:cNvPr>
          <p:cNvSpPr txBox="1"/>
          <p:nvPr/>
        </p:nvSpPr>
        <p:spPr>
          <a:xfrm>
            <a:off x="364020" y="7184570"/>
            <a:ext cx="7281101" cy="355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48" dirty="0">
                <a:latin typeface="Arial Black" panose="020B0A04020102020204" pitchFamily="34" charset="0"/>
                <a:cs typeface="Lato Black" panose="020F0502020204030203" pitchFamily="34" charset="0"/>
              </a:rPr>
              <a:t>How Are You Feeling Today, Dave? </a:t>
            </a:r>
            <a:br>
              <a:rPr lang="en-US" sz="3748" dirty="0">
                <a:latin typeface="Arial Black" panose="020B0A04020102020204" pitchFamily="34" charset="0"/>
                <a:cs typeface="Lato Black" panose="020F0502020204030203" pitchFamily="34" charset="0"/>
              </a:rPr>
            </a:br>
            <a:r>
              <a:rPr lang="en-US" sz="3748" b="1" dirty="0">
                <a:latin typeface="Arial" panose="020B0604020202020204" pitchFamily="34" charset="0"/>
                <a:cs typeface="Arial" panose="020B0604020202020204" pitchFamily="34" charset="0"/>
              </a:rPr>
              <a:t>Using IBM’s Watson Supercomputer to Extract Emotions from Natural Language</a:t>
            </a:r>
          </a:p>
        </p:txBody>
      </p:sp>
      <p:pic>
        <p:nvPicPr>
          <p:cNvPr id="11" name="Picture 2" descr="Image result for michigan state logo">
            <a:extLst>
              <a:ext uri="{FF2B5EF4-FFF2-40B4-BE49-F238E27FC236}">
                <a16:creationId xmlns:a16="http://schemas.microsoft.com/office/drawing/2014/main" id="{3711698D-287E-4730-AB85-71FF9255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08" y="30278995"/>
            <a:ext cx="2770035" cy="27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9E57F-C64F-4827-8C49-BB9DBDC073C7}"/>
              </a:ext>
            </a:extLst>
          </p:cNvPr>
          <p:cNvSpPr txBox="1"/>
          <p:nvPr/>
        </p:nvSpPr>
        <p:spPr>
          <a:xfrm>
            <a:off x="498360" y="10808161"/>
            <a:ext cx="6585857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latin typeface="Lato Black" panose="020F0502020204030203" pitchFamily="34" charset="0"/>
                <a:cs typeface="Lato Black" panose="020F0502020204030203" pitchFamily="34" charset="0"/>
              </a:rPr>
              <a:t>     Mike</a:t>
            </a:r>
            <a:r>
              <a:rPr lang="en-US" sz="2933" dirty="0">
                <a:latin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933" dirty="0">
                <a:latin typeface="Lato" panose="020F0502020204030203" pitchFamily="34" charset="0"/>
                <a:cs typeface="Lato" panose="020F0502020204030203" pitchFamily="34" charset="0"/>
              </a:rPr>
              <a:t>A. Morrison</a:t>
            </a:r>
          </a:p>
          <a:p>
            <a:endParaRPr lang="en-US" sz="2933" b="1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0" name="Graphic 18">
            <a:extLst>
              <a:ext uri="{FF2B5EF4-FFF2-40B4-BE49-F238E27FC236}">
                <a16:creationId xmlns:a16="http://schemas.microsoft.com/office/drawing/2014/main" id="{BDF411EE-4753-4C32-9DAF-D5DA024A3893}"/>
              </a:ext>
            </a:extLst>
          </p:cNvPr>
          <p:cNvSpPr/>
          <p:nvPr/>
        </p:nvSpPr>
        <p:spPr>
          <a:xfrm>
            <a:off x="498360" y="10908994"/>
            <a:ext cx="283195" cy="263369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14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9B55A-E5A1-4D21-82AA-7DCB3D235F22}"/>
              </a:ext>
            </a:extLst>
          </p:cNvPr>
          <p:cNvSpPr txBox="1"/>
          <p:nvPr/>
        </p:nvSpPr>
        <p:spPr>
          <a:xfrm>
            <a:off x="32801870" y="13425281"/>
            <a:ext cx="6384653" cy="219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1" b="1" dirty="0">
                <a:latin typeface="Lato" panose="020F0502020204030203" pitchFamily="34" charset="0"/>
                <a:cs typeface="Lato" panose="020F0502020204030203" pitchFamily="34" charset="0"/>
              </a:rPr>
              <a:t>Participants:</a:t>
            </a:r>
            <a:endParaRPr lang="en-US" sz="228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449034" indent="-449034">
              <a:buFont typeface="Arial" panose="020B0604020202020204" pitchFamily="34" charset="0"/>
              <a:buChar char="•"/>
            </a:pPr>
            <a:r>
              <a:rPr lang="en-US" sz="2281" b="1" dirty="0">
                <a:latin typeface="Lato" panose="020F0502020204030203" pitchFamily="34" charset="0"/>
                <a:cs typeface="Lato" panose="020F0502020204030203" pitchFamily="34" charset="0"/>
              </a:rPr>
              <a:t>N = 6</a:t>
            </a:r>
            <a:r>
              <a:rPr lang="en-US" sz="2281" dirty="0">
                <a:latin typeface="Lato" panose="020F0502020204030203" pitchFamily="34" charset="0"/>
                <a:cs typeface="Lato" panose="020F0502020204030203" pitchFamily="34" charset="0"/>
              </a:rPr>
              <a:t> crew members participating in a Science Mission in Antarctica</a:t>
            </a:r>
          </a:p>
          <a:p>
            <a:pPr marL="449034" indent="-449034">
              <a:buFont typeface="Arial" panose="020B0604020202020204" pitchFamily="34" charset="0"/>
              <a:buChar char="•"/>
            </a:pPr>
            <a:r>
              <a:rPr lang="en-US" sz="2281" b="1" dirty="0">
                <a:latin typeface="Lato" panose="020F0502020204030203" pitchFamily="34" charset="0"/>
                <a:cs typeface="Lato" panose="020F0502020204030203" pitchFamily="34" charset="0"/>
              </a:rPr>
              <a:t>T = 42</a:t>
            </a:r>
            <a:r>
              <a:rPr lang="en-US" sz="2281" dirty="0">
                <a:latin typeface="Lato" panose="020F0502020204030203" pitchFamily="34" charset="0"/>
                <a:cs typeface="Lato" panose="020F0502020204030203" pitchFamily="34" charset="0"/>
              </a:rPr>
              <a:t> (average) mission days per crew member</a:t>
            </a:r>
          </a:p>
          <a:p>
            <a:endParaRPr lang="en-US" sz="228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4F77908-D3C0-4717-8512-9BAE2DD873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01870" y="8563746"/>
          <a:ext cx="6974983" cy="3953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5234">
                  <a:extLst>
                    <a:ext uri="{9D8B030D-6E8A-4147-A177-3AD203B41FA5}">
                      <a16:colId xmlns:a16="http://schemas.microsoft.com/office/drawing/2014/main" val="259086504"/>
                    </a:ext>
                  </a:extLst>
                </a:gridCol>
                <a:gridCol w="2273738">
                  <a:extLst>
                    <a:ext uri="{9D8B030D-6E8A-4147-A177-3AD203B41FA5}">
                      <a16:colId xmlns:a16="http://schemas.microsoft.com/office/drawing/2014/main" val="2417330391"/>
                    </a:ext>
                  </a:extLst>
                </a:gridCol>
                <a:gridCol w="2066011">
                  <a:extLst>
                    <a:ext uri="{9D8B030D-6E8A-4147-A177-3AD203B41FA5}">
                      <a16:colId xmlns:a16="http://schemas.microsoft.com/office/drawing/2014/main" val="3960461615"/>
                    </a:ext>
                  </a:extLst>
                </a:gridCol>
              </a:tblGrid>
              <a:tr h="790783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72086" marR="72086" marT="72086" marB="720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Watson </a:t>
                      </a:r>
                      <a:br>
                        <a:rPr lang="en-US" sz="21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100" b="1" dirty="0">
                          <a:solidFill>
                            <a:schemeClr val="tx1"/>
                          </a:solidFill>
                        </a:rPr>
                        <a:t>Happiness</a:t>
                      </a:r>
                    </a:p>
                  </a:txBody>
                  <a:tcPr marL="72086" marR="72086" marT="72086" marB="720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Watson </a:t>
                      </a:r>
                      <a:br>
                        <a:rPr lang="en-US" sz="21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100" b="1" dirty="0">
                          <a:solidFill>
                            <a:schemeClr val="tx1"/>
                          </a:solidFill>
                        </a:rPr>
                        <a:t>Sadness</a:t>
                      </a:r>
                    </a:p>
                  </a:txBody>
                  <a:tcPr marL="72086" marR="72086" marT="72086" marB="7208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143348"/>
                  </a:ext>
                </a:extLst>
              </a:tr>
              <a:tr h="790783">
                <a:tc>
                  <a:txBody>
                    <a:bodyPr/>
                    <a:lstStyle/>
                    <a:p>
                      <a:pPr marL="0" marR="0" lvl="0" indent="0" algn="l" defTabSz="3840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Self-report</a:t>
                      </a:r>
                      <a:br>
                        <a:rPr lang="en-US" sz="21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100" b="1" dirty="0">
                          <a:solidFill>
                            <a:schemeClr val="tx1"/>
                          </a:solidFill>
                        </a:rPr>
                        <a:t>Happiness</a:t>
                      </a:r>
                    </a:p>
                  </a:txBody>
                  <a:tcPr marL="72086" marR="72086" marT="72086" marB="7208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.21**</a:t>
                      </a:r>
                    </a:p>
                  </a:txBody>
                  <a:tcPr marL="72086" marR="72086" marT="72086" marB="72086"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-.22**</a:t>
                      </a:r>
                    </a:p>
                  </a:txBody>
                  <a:tcPr marL="72086" marR="72086" marT="72086" marB="72086" anchor="ctr"/>
                </a:tc>
                <a:extLst>
                  <a:ext uri="{0D108BD9-81ED-4DB2-BD59-A6C34878D82A}">
                    <a16:rowId xmlns:a16="http://schemas.microsoft.com/office/drawing/2014/main" val="988135880"/>
                  </a:ext>
                </a:extLst>
              </a:tr>
              <a:tr h="790783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Self-report</a:t>
                      </a:r>
                      <a:br>
                        <a:rPr lang="en-US" sz="21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100" b="1" dirty="0">
                          <a:solidFill>
                            <a:schemeClr val="tx1"/>
                          </a:solidFill>
                        </a:rPr>
                        <a:t>Distress</a:t>
                      </a:r>
                    </a:p>
                  </a:txBody>
                  <a:tcPr marL="72086" marR="72086" marT="72086" marB="7208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 marL="72086" marR="72086" marT="72086" marB="72086"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.19*</a:t>
                      </a:r>
                    </a:p>
                  </a:txBody>
                  <a:tcPr marL="72086" marR="72086" marT="72086" marB="72086" anchor="ctr"/>
                </a:tc>
                <a:extLst>
                  <a:ext uri="{0D108BD9-81ED-4DB2-BD59-A6C34878D82A}">
                    <a16:rowId xmlns:a16="http://schemas.microsoft.com/office/drawing/2014/main" val="1872621514"/>
                  </a:ext>
                </a:extLst>
              </a:tr>
              <a:tr h="790783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Self-report</a:t>
                      </a:r>
                      <a:br>
                        <a:rPr lang="en-US" sz="21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100" b="1" dirty="0">
                          <a:solidFill>
                            <a:schemeClr val="tx1"/>
                          </a:solidFill>
                        </a:rPr>
                        <a:t>Conflict Management</a:t>
                      </a:r>
                    </a:p>
                  </a:txBody>
                  <a:tcPr marL="72086" marR="72086" marT="72086" marB="7208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 marL="72086" marR="72086" marT="72086" marB="72086"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-.24*</a:t>
                      </a:r>
                    </a:p>
                  </a:txBody>
                  <a:tcPr marL="72086" marR="72086" marT="72086" marB="72086" anchor="ctr"/>
                </a:tc>
                <a:extLst>
                  <a:ext uri="{0D108BD9-81ED-4DB2-BD59-A6C34878D82A}">
                    <a16:rowId xmlns:a16="http://schemas.microsoft.com/office/drawing/2014/main" val="2147764529"/>
                  </a:ext>
                </a:extLst>
              </a:tr>
              <a:tr h="790783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Self-report</a:t>
                      </a:r>
                    </a:p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</a:rPr>
                        <a:t>Physical Activity</a:t>
                      </a:r>
                    </a:p>
                  </a:txBody>
                  <a:tcPr marL="72086" marR="72086" marT="72086" marB="7208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.19**</a:t>
                      </a:r>
                    </a:p>
                  </a:txBody>
                  <a:tcPr marL="72086" marR="72086" marT="72086" marB="72086"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-.25**</a:t>
                      </a:r>
                    </a:p>
                  </a:txBody>
                  <a:tcPr marL="72086" marR="72086" marT="72086" marB="72086" anchor="ctr"/>
                </a:tc>
                <a:extLst>
                  <a:ext uri="{0D108BD9-81ED-4DB2-BD59-A6C34878D82A}">
                    <a16:rowId xmlns:a16="http://schemas.microsoft.com/office/drawing/2014/main" val="410450738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2A2A347-C5D4-448A-A016-6B99743DB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1870" y="16077956"/>
            <a:ext cx="6914937" cy="5864257"/>
          </a:xfrm>
          <a:prstGeom prst="rect">
            <a:avLst/>
          </a:prstGeom>
        </p:spPr>
      </p:pic>
      <p:pic>
        <p:nvPicPr>
          <p:cNvPr id="2056" name="Picture 8" descr="Image result for ibm watson logo transparent">
            <a:extLst>
              <a:ext uri="{FF2B5EF4-FFF2-40B4-BE49-F238E27FC236}">
                <a16:creationId xmlns:a16="http://schemas.microsoft.com/office/drawing/2014/main" id="{D2A64901-6441-48B8-982C-851B1A45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410" y="7568227"/>
            <a:ext cx="4662467" cy="43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C2ECB3-4531-40DC-A3A9-94E0832751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674" y="22523464"/>
            <a:ext cx="7151939" cy="715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2596</TotalTime>
  <Words>760</Words>
  <Application>Microsoft Office PowerPoint</Application>
  <PresentationFormat>Custom</PresentationFormat>
  <Paragraphs>117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Lato</vt:lpstr>
      <vt:lpstr>Lato Black</vt:lpstr>
      <vt:lpstr>Office Theme</vt:lpstr>
      <vt:lpstr>The ranking task can provide additional information regarding a suspect’s likelihood of guilt or innocence.</vt:lpstr>
      <vt:lpstr>Color Palette</vt:lpstr>
      <vt:lpstr>FAQ</vt:lpstr>
      <vt:lpstr>IBM Watson can accurately detect joy and sadness in samples of written language.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mccormick</cp:lastModifiedBy>
  <cp:revision>99</cp:revision>
  <dcterms:created xsi:type="dcterms:W3CDTF">2018-09-16T19:13:41Z</dcterms:created>
  <dcterms:modified xsi:type="dcterms:W3CDTF">2019-05-03T03:35:39Z</dcterms:modified>
</cp:coreProperties>
</file>