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86" r:id="rId8"/>
    <p:sldId id="287" r:id="rId9"/>
    <p:sldId id="261" r:id="rId10"/>
    <p:sldId id="288" r:id="rId11"/>
    <p:sldId id="289" r:id="rId12"/>
    <p:sldId id="290" r:id="rId13"/>
    <p:sldId id="291" r:id="rId14"/>
    <p:sldId id="292" r:id="rId15"/>
    <p:sldId id="293" r:id="rId16"/>
    <p:sldId id="294" r:id="rId17"/>
    <p:sldId id="295" r:id="rId18"/>
    <p:sldId id="297" r:id="rId19"/>
    <p:sldId id="298" r:id="rId20"/>
    <p:sldId id="299" r:id="rId21"/>
    <p:sldId id="30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6/5/2020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SRS Presentation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060273"/>
            <a:ext cx="7077456" cy="1697059"/>
          </a:xfrm>
        </p:spPr>
        <p:txBody>
          <a:bodyPr>
            <a:normAutofit fontScale="25000" lnSpcReduction="20000"/>
          </a:bodyPr>
          <a:lstStyle/>
          <a:p>
            <a:pPr algn="ctr"/>
            <a:r>
              <a:rPr lang="en-US" sz="9600" dirty="0"/>
              <a:t>Marwan </a:t>
            </a:r>
            <a:r>
              <a:rPr lang="en-US" sz="9600" dirty="0" err="1"/>
              <a:t>Nassef</a:t>
            </a:r>
            <a:endParaRPr lang="en-US" sz="9600" dirty="0"/>
          </a:p>
          <a:p>
            <a:pPr algn="ctr"/>
            <a:r>
              <a:rPr lang="en-US" sz="9600" dirty="0"/>
              <a:t>Karim Salama</a:t>
            </a:r>
          </a:p>
          <a:p>
            <a:pPr algn="ctr"/>
            <a:r>
              <a:rPr lang="en-US" sz="9600" dirty="0"/>
              <a:t>Mohamed El </a:t>
            </a:r>
            <a:r>
              <a:rPr lang="en-US" sz="9600" dirty="0" err="1"/>
              <a:t>Maachi</a:t>
            </a:r>
            <a:endParaRPr lang="en-US" sz="9600" dirty="0"/>
          </a:p>
          <a:p>
            <a:pPr algn="ctr"/>
            <a:r>
              <a:rPr lang="en-US" sz="9600" dirty="0"/>
              <a:t>Medhat </a:t>
            </a:r>
            <a:r>
              <a:rPr lang="en-US" sz="9600" dirty="0" err="1"/>
              <a:t>Meebed</a:t>
            </a:r>
            <a:endParaRPr lang="en-US" sz="9600" dirty="0"/>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System Architecture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45993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System Architecture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pic>
        <p:nvPicPr>
          <p:cNvPr id="11" name="Picture 10" descr="A close up of text on a white background&#10;&#10;Description automatically generated">
            <a:extLst>
              <a:ext uri="{FF2B5EF4-FFF2-40B4-BE49-F238E27FC236}">
                <a16:creationId xmlns:a16="http://schemas.microsoft.com/office/drawing/2014/main" id="{47E9BA82-92BF-4CA1-BF20-0867B0152F99}"/>
              </a:ext>
            </a:extLst>
          </p:cNvPr>
          <p:cNvPicPr>
            <a:picLocks noChangeAspect="1"/>
          </p:cNvPicPr>
          <p:nvPr/>
        </p:nvPicPr>
        <p:blipFill>
          <a:blip r:embed="rId2"/>
          <a:stretch>
            <a:fillRect/>
          </a:stretch>
        </p:blipFill>
        <p:spPr>
          <a:xfrm>
            <a:off x="3842181" y="1370372"/>
            <a:ext cx="4879788" cy="4806591"/>
          </a:xfrm>
          <a:prstGeom prst="rect">
            <a:avLst/>
          </a:prstGeom>
          <a:noFill/>
        </p:spPr>
      </p:pic>
      <p:pic>
        <p:nvPicPr>
          <p:cNvPr id="14" name="Picture 13" descr="A picture containing drawing&#10;&#10;Description automatically generated">
            <a:extLst>
              <a:ext uri="{FF2B5EF4-FFF2-40B4-BE49-F238E27FC236}">
                <a16:creationId xmlns:a16="http://schemas.microsoft.com/office/drawing/2014/main" id="{F95FE7E3-C945-4FA2-8A2F-CE17A5ED7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63" y="3785720"/>
            <a:ext cx="2333625" cy="733425"/>
          </a:xfrm>
          <a:prstGeom prst="rect">
            <a:avLst/>
          </a:prstGeom>
        </p:spPr>
      </p:pic>
    </p:spTree>
    <p:extLst>
      <p:ext uri="{BB962C8B-B14F-4D97-AF65-F5344CB8AC3E}">
        <p14:creationId xmlns:p14="http://schemas.microsoft.com/office/powerpoint/2010/main" val="372590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Key Abstractions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8810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Key Abstractions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941177"/>
            <a:ext cx="7344833" cy="3929535"/>
          </a:xfrm>
        </p:spPr>
        <p:txBody>
          <a:bodyPr/>
          <a:lstStyle/>
          <a:p>
            <a:pPr algn="just"/>
            <a:r>
              <a:rPr lang="en-US" sz="2800" dirty="0"/>
              <a:t>User</a:t>
            </a:r>
          </a:p>
          <a:p>
            <a:pPr algn="just"/>
            <a:r>
              <a:rPr lang="en-US" sz="2800" dirty="0"/>
              <a:t>Channel</a:t>
            </a:r>
          </a:p>
          <a:p>
            <a:pPr algn="just"/>
            <a:r>
              <a:rPr lang="en-US" sz="2800" dirty="0"/>
              <a:t>Video</a:t>
            </a:r>
          </a:p>
          <a:p>
            <a:pPr algn="just"/>
            <a:r>
              <a:rPr lang="en-US" sz="2800" dirty="0"/>
              <a:t>Blocked-Words</a:t>
            </a:r>
          </a:p>
          <a:p>
            <a:pPr algn="just"/>
            <a:r>
              <a:rPr lang="en-US" sz="2800" dirty="0"/>
              <a:t>Ads</a:t>
            </a:r>
          </a:p>
          <a:p>
            <a:pPr algn="just"/>
            <a:r>
              <a:rPr lang="en-US" sz="2800" dirty="0"/>
              <a:t>Comment</a:t>
            </a:r>
          </a:p>
          <a:p>
            <a:pPr algn="just"/>
            <a:r>
              <a:rPr lang="en-US" sz="2800" dirty="0"/>
              <a:t>Role</a:t>
            </a:r>
          </a:p>
          <a:p>
            <a:pPr algn="just"/>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72932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Sequence/VOPC diagram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44591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Sequence/VOPC  Ban Streamer -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pic>
        <p:nvPicPr>
          <p:cNvPr id="3" name="Picture 2">
            <a:extLst>
              <a:ext uri="{FF2B5EF4-FFF2-40B4-BE49-F238E27FC236}">
                <a16:creationId xmlns:a16="http://schemas.microsoft.com/office/drawing/2014/main" id="{EB3CFD9C-F11F-4A68-819E-598B65582E88}"/>
              </a:ext>
            </a:extLst>
          </p:cNvPr>
          <p:cNvPicPr>
            <a:picLocks noChangeAspect="1"/>
          </p:cNvPicPr>
          <p:nvPr/>
        </p:nvPicPr>
        <p:blipFill>
          <a:blip r:embed="rId2"/>
          <a:stretch>
            <a:fillRect/>
          </a:stretch>
        </p:blipFill>
        <p:spPr>
          <a:xfrm>
            <a:off x="484188" y="2360613"/>
            <a:ext cx="4875213" cy="3282950"/>
          </a:xfrm>
          <a:prstGeom prst="rect">
            <a:avLst/>
          </a:prstGeom>
        </p:spPr>
      </p:pic>
      <p:pic>
        <p:nvPicPr>
          <p:cNvPr id="5" name="Picture 4">
            <a:extLst>
              <a:ext uri="{FF2B5EF4-FFF2-40B4-BE49-F238E27FC236}">
                <a16:creationId xmlns:a16="http://schemas.microsoft.com/office/drawing/2014/main" id="{CF5FFCD6-499B-40B1-869B-21FB62C0B6CA}"/>
              </a:ext>
            </a:extLst>
          </p:cNvPr>
          <p:cNvPicPr>
            <a:picLocks noChangeAspect="1"/>
          </p:cNvPicPr>
          <p:nvPr/>
        </p:nvPicPr>
        <p:blipFill>
          <a:blip r:embed="rId3"/>
          <a:stretch>
            <a:fillRect/>
          </a:stretch>
        </p:blipFill>
        <p:spPr>
          <a:xfrm>
            <a:off x="5441950" y="2360613"/>
            <a:ext cx="6175375" cy="3282950"/>
          </a:xfrm>
          <a:prstGeom prst="rect">
            <a:avLst/>
          </a:prstGeom>
        </p:spPr>
      </p:pic>
    </p:spTree>
    <p:extLst>
      <p:ext uri="{BB962C8B-B14F-4D97-AF65-F5344CB8AC3E}">
        <p14:creationId xmlns:p14="http://schemas.microsoft.com/office/powerpoint/2010/main" val="96631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Sequence/VOPC  Ban Streamer -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16</a:t>
            </a:fld>
            <a:endParaRPr lang="en-US"/>
          </a:p>
        </p:txBody>
      </p:sp>
      <p:pic>
        <p:nvPicPr>
          <p:cNvPr id="6" name="Picture 5">
            <a:extLst>
              <a:ext uri="{FF2B5EF4-FFF2-40B4-BE49-F238E27FC236}">
                <a16:creationId xmlns:a16="http://schemas.microsoft.com/office/drawing/2014/main" id="{A4A82FAD-EFF1-4D9E-805F-F8E855798468}"/>
              </a:ext>
            </a:extLst>
          </p:cNvPr>
          <p:cNvPicPr>
            <a:picLocks noChangeAspect="1"/>
          </p:cNvPicPr>
          <p:nvPr/>
        </p:nvPicPr>
        <p:blipFill>
          <a:blip r:embed="rId2"/>
          <a:stretch>
            <a:fillRect/>
          </a:stretch>
        </p:blipFill>
        <p:spPr>
          <a:xfrm>
            <a:off x="106016" y="1930277"/>
            <a:ext cx="4744279" cy="2997445"/>
          </a:xfrm>
          <a:prstGeom prst="rect">
            <a:avLst/>
          </a:prstGeom>
        </p:spPr>
      </p:pic>
      <p:pic>
        <p:nvPicPr>
          <p:cNvPr id="8" name="Picture 7">
            <a:extLst>
              <a:ext uri="{FF2B5EF4-FFF2-40B4-BE49-F238E27FC236}">
                <a16:creationId xmlns:a16="http://schemas.microsoft.com/office/drawing/2014/main" id="{4549F052-D319-4BBE-9564-8F295F76AC47}"/>
              </a:ext>
            </a:extLst>
          </p:cNvPr>
          <p:cNvPicPr>
            <a:picLocks noChangeAspect="1"/>
          </p:cNvPicPr>
          <p:nvPr/>
        </p:nvPicPr>
        <p:blipFill>
          <a:blip r:embed="rId3"/>
          <a:stretch>
            <a:fillRect/>
          </a:stretch>
        </p:blipFill>
        <p:spPr>
          <a:xfrm>
            <a:off x="4990219" y="1930277"/>
            <a:ext cx="7201782" cy="2997445"/>
          </a:xfrm>
          <a:prstGeom prst="rect">
            <a:avLst/>
          </a:prstGeom>
        </p:spPr>
      </p:pic>
    </p:spTree>
    <p:extLst>
      <p:ext uri="{BB962C8B-B14F-4D97-AF65-F5344CB8AC3E}">
        <p14:creationId xmlns:p14="http://schemas.microsoft.com/office/powerpoint/2010/main" val="19388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a:bodyPr>
          <a:lstStyle/>
          <a:p>
            <a:r>
              <a:rPr lang="en-US" dirty="0"/>
              <a:t>Domain diagram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6497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Domain model</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18</a:t>
            </a:fld>
            <a:endParaRPr lang="en-US"/>
          </a:p>
        </p:txBody>
      </p:sp>
      <p:pic>
        <p:nvPicPr>
          <p:cNvPr id="3" name="Picture 2">
            <a:extLst>
              <a:ext uri="{FF2B5EF4-FFF2-40B4-BE49-F238E27FC236}">
                <a16:creationId xmlns:a16="http://schemas.microsoft.com/office/drawing/2014/main" id="{DEA4B414-B168-4793-BB4A-62B58F78065A}"/>
              </a:ext>
            </a:extLst>
          </p:cNvPr>
          <p:cNvPicPr>
            <a:picLocks noChangeAspect="1"/>
          </p:cNvPicPr>
          <p:nvPr/>
        </p:nvPicPr>
        <p:blipFill>
          <a:blip r:embed="rId2"/>
          <a:stretch>
            <a:fillRect/>
          </a:stretch>
        </p:blipFill>
        <p:spPr>
          <a:xfrm>
            <a:off x="2508250" y="1317626"/>
            <a:ext cx="6419930" cy="4858092"/>
          </a:xfrm>
          <a:prstGeom prst="rect">
            <a:avLst/>
          </a:prstGeom>
        </p:spPr>
      </p:pic>
    </p:spTree>
    <p:extLst>
      <p:ext uri="{BB962C8B-B14F-4D97-AF65-F5344CB8AC3E}">
        <p14:creationId xmlns:p14="http://schemas.microsoft.com/office/powerpoint/2010/main" val="34269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dirty="0"/>
              <a:t>Thank You</a:t>
            </a:r>
            <a:br>
              <a:rPr lang="en-US" dirty="0"/>
            </a:br>
            <a:r>
              <a:rPr lang="ar-AE" dirty="0"/>
              <a:t>شكرا</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Media Streaming</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rmAutofit/>
          </a:bodyPr>
          <a:lstStyle/>
          <a:p>
            <a:r>
              <a:rPr lang="en-US" sz="2000"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 Problem scenario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2378"/>
            <a:ext cx="7344833" cy="5297822"/>
          </a:xfrm>
        </p:spPr>
        <p:txBody>
          <a:bodyPr/>
          <a:lstStyle/>
          <a:p>
            <a:pPr algn="just"/>
            <a:r>
              <a:rPr lang="en-US" sz="1800" dirty="0"/>
              <a:t>Streaming Media may be defined as listening or viewing media in real-time as it comes across the World Wide Web. With streaming technology, users can watch and listen to media while it is being sent to their browser, instead of waiting for it to completely download and then playing it. Before streaming technology was available, a user might wait an hour (or more!) to completely</a:t>
            </a:r>
          </a:p>
          <a:p>
            <a:pPr algn="just"/>
            <a:r>
              <a:rPr lang="en-US" sz="1800" dirty="0"/>
              <a:t>In general, media files are huge. For example, five minutes of uncompressed video would require almost one gigabyte of space! So, when the audio and video is prepared for streaming, the media file is compressed to make the file size smaller. When a user requests the file, the compressed file is sent from the video server in a steady stream and is decompressed by a streaming media player on the user's computer to play automatically in real-time. A user can jump to any location in the video or audio presentation. Streaming media generally tries to keep pace with the user's connection speed to reduce interruptions and stalling. Though general network congestion is unavoidable, the streaming server attempts to compensate by maintaining a constant connectio</a:t>
            </a:r>
            <a:r>
              <a:rPr lang="en-US" dirty="0"/>
              <a:t>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 Problem scenario cont.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941178"/>
            <a:ext cx="7344833" cy="3697622"/>
          </a:xfrm>
        </p:spPr>
        <p:txBody>
          <a:bodyPr/>
          <a:lstStyle/>
          <a:p>
            <a:pPr algn="just"/>
            <a:r>
              <a:rPr lang="en-US" sz="1800" dirty="0"/>
              <a:t>A client end-user can use their media player to start playing digital video or digital audio content before the entire file has been transmitted. Distinguishing delivery method from the media distributed applies specifically to telecommunications networks, as most of the delivery systems are either inherently streaming (e.g. radio, television, streaming apps) or inherently no streaming (e.g. books, video cassettes, audio CDs)</a:t>
            </a:r>
          </a:p>
          <a:p>
            <a:pPr algn="just"/>
            <a:r>
              <a:rPr lang="en-US" sz="1800" dirty="0"/>
              <a:t>Streaming technology allows users to receive live or pre-recorded audio and video, as well as "illustrated audio" (sound synchronized to still pictures). To access streaming media, the user must have a player capable of displaying the presentation</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24733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Use-Case Diagram</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02379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a:t>Use-case Diagram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6</a:t>
            </a:fld>
            <a:endParaRPr lang="en-US" dirty="0"/>
          </a:p>
        </p:txBody>
      </p:sp>
      <p:pic>
        <p:nvPicPr>
          <p:cNvPr id="21" name="Picture 20">
            <a:extLst>
              <a:ext uri="{FF2B5EF4-FFF2-40B4-BE49-F238E27FC236}">
                <a16:creationId xmlns:a16="http://schemas.microsoft.com/office/drawing/2014/main" id="{55D07C7C-4EB0-41F1-A1CB-1770C665F63F}"/>
              </a:ext>
            </a:extLst>
          </p:cNvPr>
          <p:cNvPicPr>
            <a:picLocks noChangeAspect="1"/>
          </p:cNvPicPr>
          <p:nvPr/>
        </p:nvPicPr>
        <p:blipFill>
          <a:blip r:embed="rId2"/>
          <a:stretch>
            <a:fillRect/>
          </a:stretch>
        </p:blipFill>
        <p:spPr>
          <a:xfrm>
            <a:off x="5963479" y="1414801"/>
            <a:ext cx="5049078" cy="4592500"/>
          </a:xfrm>
          <a:prstGeom prst="rect">
            <a:avLst/>
          </a:prstGeom>
        </p:spPr>
      </p:pic>
      <p:pic>
        <p:nvPicPr>
          <p:cNvPr id="22" name="Picture 21">
            <a:extLst>
              <a:ext uri="{FF2B5EF4-FFF2-40B4-BE49-F238E27FC236}">
                <a16:creationId xmlns:a16="http://schemas.microsoft.com/office/drawing/2014/main" id="{C0C5ED1C-9BA3-403B-B83F-612B20585614}"/>
              </a:ext>
            </a:extLst>
          </p:cNvPr>
          <p:cNvPicPr>
            <a:picLocks noChangeAspect="1"/>
          </p:cNvPicPr>
          <p:nvPr/>
        </p:nvPicPr>
        <p:blipFill>
          <a:blip r:embed="rId3"/>
          <a:stretch>
            <a:fillRect/>
          </a:stretch>
        </p:blipFill>
        <p:spPr>
          <a:xfrm>
            <a:off x="444500" y="1414800"/>
            <a:ext cx="4856370" cy="4592500"/>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Use-Case Description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noAutofit/>
          </a:bodyPr>
          <a:lstStyle/>
          <a:p>
            <a:r>
              <a:rPr lang="en-US" sz="2000" dirty="0"/>
              <a:t>Media Streaming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02386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Use-Case Description – Ban Streamer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8</a:t>
            </a:fld>
            <a:endParaRPr lang="en-US" dirty="0"/>
          </a:p>
        </p:txBody>
      </p:sp>
      <p:pic>
        <p:nvPicPr>
          <p:cNvPr id="8" name="Picture 7">
            <a:extLst>
              <a:ext uri="{FF2B5EF4-FFF2-40B4-BE49-F238E27FC236}">
                <a16:creationId xmlns:a16="http://schemas.microsoft.com/office/drawing/2014/main" id="{21BAF7B7-283F-4765-AC26-DE4FC15018F5}"/>
              </a:ext>
            </a:extLst>
          </p:cNvPr>
          <p:cNvPicPr>
            <a:picLocks noChangeAspect="1"/>
          </p:cNvPicPr>
          <p:nvPr/>
        </p:nvPicPr>
        <p:blipFill>
          <a:blip r:embed="rId2"/>
          <a:stretch>
            <a:fillRect/>
          </a:stretch>
        </p:blipFill>
        <p:spPr>
          <a:xfrm>
            <a:off x="444499" y="1781175"/>
            <a:ext cx="7021533" cy="1834222"/>
          </a:xfrm>
          <a:prstGeom prst="rect">
            <a:avLst/>
          </a:prstGeom>
        </p:spPr>
      </p:pic>
      <p:pic>
        <p:nvPicPr>
          <p:cNvPr id="9" name="Picture 8">
            <a:extLst>
              <a:ext uri="{FF2B5EF4-FFF2-40B4-BE49-F238E27FC236}">
                <a16:creationId xmlns:a16="http://schemas.microsoft.com/office/drawing/2014/main" id="{6FEFB932-F750-4652-947B-43E8DFC52C75}"/>
              </a:ext>
            </a:extLst>
          </p:cNvPr>
          <p:cNvPicPr>
            <a:picLocks noChangeAspect="1"/>
          </p:cNvPicPr>
          <p:nvPr/>
        </p:nvPicPr>
        <p:blipFill>
          <a:blip r:embed="rId3"/>
          <a:stretch>
            <a:fillRect/>
          </a:stretch>
        </p:blipFill>
        <p:spPr>
          <a:xfrm>
            <a:off x="444499" y="3615397"/>
            <a:ext cx="7021533" cy="2869809"/>
          </a:xfrm>
          <a:prstGeom prst="rect">
            <a:avLst/>
          </a:prstGeom>
        </p:spPr>
      </p:pic>
    </p:spTree>
    <p:extLst>
      <p:ext uri="{BB962C8B-B14F-4D97-AF65-F5344CB8AC3E}">
        <p14:creationId xmlns:p14="http://schemas.microsoft.com/office/powerpoint/2010/main" val="44074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09489" y="542925"/>
            <a:ext cx="11349111" cy="535531"/>
          </a:xfrm>
        </p:spPr>
        <p:txBody>
          <a:bodyPr/>
          <a:lstStyle/>
          <a:p>
            <a:r>
              <a:rPr lang="en-US" dirty="0"/>
              <a:t>Use-Case Description – view statistics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9</a:t>
            </a:fld>
            <a:endParaRPr lang="en-US" dirty="0"/>
          </a:p>
        </p:txBody>
      </p:sp>
      <p:pic>
        <p:nvPicPr>
          <p:cNvPr id="5" name="Picture 4">
            <a:extLst>
              <a:ext uri="{FF2B5EF4-FFF2-40B4-BE49-F238E27FC236}">
                <a16:creationId xmlns:a16="http://schemas.microsoft.com/office/drawing/2014/main" id="{89D84BE1-FF1B-4285-9E0A-3C0381F9CCA6}"/>
              </a:ext>
            </a:extLst>
          </p:cNvPr>
          <p:cNvPicPr>
            <a:picLocks noChangeAspect="1"/>
          </p:cNvPicPr>
          <p:nvPr/>
        </p:nvPicPr>
        <p:blipFill>
          <a:blip r:embed="rId2"/>
          <a:stretch>
            <a:fillRect/>
          </a:stretch>
        </p:blipFill>
        <p:spPr>
          <a:xfrm>
            <a:off x="407963" y="1410106"/>
            <a:ext cx="7170034" cy="4573319"/>
          </a:xfrm>
          <a:prstGeom prst="rect">
            <a:avLst/>
          </a:prstGeom>
        </p:spPr>
      </p:pic>
    </p:spTree>
    <p:extLst>
      <p:ext uri="{BB962C8B-B14F-4D97-AF65-F5344CB8AC3E}">
        <p14:creationId xmlns:p14="http://schemas.microsoft.com/office/powerpoint/2010/main" val="307891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434</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Trade Gothic LT Pro</vt:lpstr>
      <vt:lpstr>Trebuchet MS</vt:lpstr>
      <vt:lpstr>Office Theme</vt:lpstr>
      <vt:lpstr>SRS Presentation</vt:lpstr>
      <vt:lpstr>Media Streaming</vt:lpstr>
      <vt:lpstr> Problem scenario</vt:lpstr>
      <vt:lpstr> Problem scenario cont.</vt:lpstr>
      <vt:lpstr>Use-Case Diagram</vt:lpstr>
      <vt:lpstr>Use-case Diagram</vt:lpstr>
      <vt:lpstr>Use-Case Description</vt:lpstr>
      <vt:lpstr>Use-Case Description – Ban Streamer</vt:lpstr>
      <vt:lpstr>Use-Case Description – view statistics</vt:lpstr>
      <vt:lpstr>System Architecture</vt:lpstr>
      <vt:lpstr>System Architecture</vt:lpstr>
      <vt:lpstr>Key Abstractions</vt:lpstr>
      <vt:lpstr>Key Abstractions</vt:lpstr>
      <vt:lpstr>Sequence/VOPC diagram</vt:lpstr>
      <vt:lpstr>Sequence/VOPC  Ban Streamer - Diagram</vt:lpstr>
      <vt:lpstr>Sequence/VOPC  Ban Streamer - Diagram</vt:lpstr>
      <vt:lpstr>Domain diagram</vt:lpstr>
      <vt:lpstr>Domain model</vt:lpstr>
      <vt:lpstr>Thank You شكرا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2020-06-05T09:23:09Z</dcterms:created>
  <dcterms:modified xsi:type="dcterms:W3CDTF">2020-06-05T09:39:01Z</dcterms:modified>
</cp:coreProperties>
</file>