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0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5977" y="705394"/>
            <a:ext cx="428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smtClean="0">
                <a:latin typeface="Georgia" panose="02040502050405020303" pitchFamily="18" charset="0"/>
              </a:rPr>
              <a:t>Курсовой проект</a:t>
            </a:r>
            <a:endParaRPr lang="en-US" sz="4000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20594" y="3879668"/>
            <a:ext cx="3592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Georgia" panose="02040502050405020303" pitchFamily="18" charset="0"/>
              </a:rPr>
              <a:t>Выполнила: студентка 2 курса, ФИТ, ПОИТ, 6 группа</a:t>
            </a:r>
          </a:p>
          <a:p>
            <a:r>
              <a:rPr lang="ru-RU" dirty="0" err="1" smtClean="0">
                <a:latin typeface="Georgia" panose="02040502050405020303" pitchFamily="18" charset="0"/>
              </a:rPr>
              <a:t>Прутенская</a:t>
            </a:r>
            <a:r>
              <a:rPr lang="ru-RU" dirty="0" smtClean="0">
                <a:latin typeface="Georgia" panose="02040502050405020303" pitchFamily="18" charset="0"/>
              </a:rPr>
              <a:t> Е. А.</a:t>
            </a:r>
          </a:p>
          <a:p>
            <a:r>
              <a:rPr lang="ru-RU" dirty="0" smtClean="0">
                <a:latin typeface="Georgia" panose="02040502050405020303" pitchFamily="18" charset="0"/>
              </a:rPr>
              <a:t>Руководитель:</a:t>
            </a:r>
          </a:p>
          <a:p>
            <a:r>
              <a:rPr lang="ru-RU" dirty="0" err="1" smtClean="0">
                <a:latin typeface="Georgia" panose="02040502050405020303" pitchFamily="18" charset="0"/>
              </a:rPr>
              <a:t>Рауба</a:t>
            </a:r>
            <a:r>
              <a:rPr lang="ru-RU" dirty="0" smtClean="0">
                <a:latin typeface="Georgia" panose="02040502050405020303" pitchFamily="18" charset="0"/>
              </a:rPr>
              <a:t> А. А.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13016" y="1998618"/>
            <a:ext cx="59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Georgia" panose="02040502050405020303" pitchFamily="18" charset="0"/>
              </a:rPr>
              <a:t>Р</a:t>
            </a:r>
            <a:r>
              <a:rPr lang="ru-RU" sz="2800" dirty="0" smtClean="0">
                <a:latin typeface="Georgia" panose="02040502050405020303" pitchFamily="18" charset="0"/>
              </a:rPr>
              <a:t>азработка транслятора </a:t>
            </a:r>
            <a:r>
              <a:rPr lang="en-US" sz="2800" dirty="0" smtClean="0">
                <a:latin typeface="Georgia" panose="02040502050405020303" pitchFamily="18" charset="0"/>
              </a:rPr>
              <a:t>PEA-2018</a:t>
            </a:r>
            <a:endParaRPr lang="en-US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3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67619" y="8597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В ходе выполнения трансляции выводится 2 файла: файл for_log.txt и файл с транслированным кодом (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for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_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out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asm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).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09" y="1773555"/>
            <a:ext cx="3143250" cy="2914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7493" y="1783080"/>
            <a:ext cx="2181225" cy="29051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619" y="3278712"/>
            <a:ext cx="5238750" cy="310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466790" y="723203"/>
            <a:ext cx="5607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eorgia" panose="02040502050405020303" pitchFamily="18" charset="0"/>
                <a:cs typeface="Times New Roman" panose="02020603050405020304" pitchFamily="18" charset="0"/>
              </a:rPr>
              <a:t>Лексический анализатор</a:t>
            </a:r>
            <a:endParaRPr lang="en-US" sz="3600" dirty="0">
              <a:latin typeface="Georgia" panose="020405020504050203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29" y="1482018"/>
            <a:ext cx="5841886" cy="488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7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78961" y="1324094"/>
            <a:ext cx="9257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eorgia" panose="02040502050405020303" pitchFamily="18" charset="0"/>
                <a:ea typeface="Calibri" panose="020F0502020204030204" pitchFamily="34" charset="0"/>
              </a:rPr>
              <a:t>Перечень ключевых слов языка </a:t>
            </a:r>
            <a:r>
              <a:rPr lang="en-US" sz="3600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PEA</a:t>
            </a:r>
            <a:r>
              <a:rPr lang="ru-RU" sz="3600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-2018</a:t>
            </a:r>
            <a:endParaRPr lang="en-US" sz="3600" dirty="0">
              <a:latin typeface="Georgia" panose="02040502050405020303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989060"/>
              </p:ext>
            </p:extLst>
          </p:nvPr>
        </p:nvGraphicFramePr>
        <p:xfrm>
          <a:off x="2523308" y="2860768"/>
          <a:ext cx="7615646" cy="33134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7443">
                  <a:extLst>
                    <a:ext uri="{9D8B030D-6E8A-4147-A177-3AD203B41FA5}">
                      <a16:colId xmlns:a16="http://schemas.microsoft.com/office/drawing/2014/main" val="93170833"/>
                    </a:ext>
                  </a:extLst>
                </a:gridCol>
                <a:gridCol w="3808203">
                  <a:extLst>
                    <a:ext uri="{9D8B030D-6E8A-4147-A177-3AD203B41FA5}">
                      <a16:colId xmlns:a16="http://schemas.microsoft.com/office/drawing/2014/main" val="390828641"/>
                    </a:ext>
                  </a:extLst>
                </a:gridCol>
              </a:tblGrid>
              <a:tr h="331345"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Ключевое слово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1400"/>
                        </a:spcBef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Соответствующая лексема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8323682"/>
                  </a:ext>
                </a:extLst>
              </a:tr>
              <a:tr h="331345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funinteger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6244918"/>
                  </a:ext>
                </a:extLst>
              </a:tr>
              <a:tr h="331345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funstring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324869"/>
                  </a:ext>
                </a:extLst>
              </a:tr>
              <a:tr h="331345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parint</a:t>
                      </a:r>
                      <a:r>
                        <a:rPr lang="en-US" sz="1400">
                          <a:effectLst/>
                        </a:rPr>
                        <a:t>eger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9080229"/>
                  </a:ext>
                </a:extLst>
              </a:tr>
              <a:tr h="331345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parstr</a:t>
                      </a:r>
                      <a:r>
                        <a:rPr lang="en-US" sz="1400">
                          <a:effectLst/>
                        </a:rPr>
                        <a:t>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986703"/>
                  </a:ext>
                </a:extLst>
              </a:tr>
              <a:tr h="331345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varinteger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2503245"/>
                  </a:ext>
                </a:extLst>
              </a:tr>
              <a:tr h="331345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varstring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999828"/>
                  </a:ext>
                </a:extLst>
              </a:tr>
              <a:tr h="331345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begin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2490029"/>
                  </a:ext>
                </a:extLst>
              </a:tr>
              <a:tr h="331345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recovery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6559752"/>
                  </a:ext>
                </a:extLst>
              </a:tr>
              <a:tr h="331345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935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7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13313" y="140498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49580" algn="just">
              <a:spcBef>
                <a:spcPts val="1400"/>
              </a:spcBef>
              <a:spcAft>
                <a:spcPts val="0"/>
              </a:spcAft>
            </a:pPr>
            <a:r>
              <a:rPr lang="ru-RU" dirty="0"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разбора идентификаторов и литералов используются, соответствующим образом настроенные, входные данные для недетерминированного конечного автомата.</a:t>
            </a:r>
            <a:endParaRPr lang="en-US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38" y="3042421"/>
            <a:ext cx="7949351" cy="19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6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625731"/>
              </p:ext>
            </p:extLst>
          </p:nvPr>
        </p:nvGraphicFramePr>
        <p:xfrm>
          <a:off x="1802673" y="1239214"/>
          <a:ext cx="8516983" cy="5618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970050">
                  <a:extLst>
                    <a:ext uri="{9D8B030D-6E8A-4147-A177-3AD203B41FA5}">
                      <a16:colId xmlns:a16="http://schemas.microsoft.com/office/drawing/2014/main" val="1025692300"/>
                    </a:ext>
                  </a:extLst>
                </a:gridCol>
                <a:gridCol w="4546933">
                  <a:extLst>
                    <a:ext uri="{9D8B030D-6E8A-4147-A177-3AD203B41FA5}">
                      <a16:colId xmlns:a16="http://schemas.microsoft.com/office/drawing/2014/main" val="2036166337"/>
                    </a:ext>
                  </a:extLst>
                </a:gridCol>
              </a:tblGrid>
              <a:tr h="158264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Структуры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93" marR="34593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Комментарий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93" marR="34593" marT="0" marB="0"/>
                </a:tc>
                <a:extLst>
                  <a:ext uri="{0D108BD9-81ED-4DB2-BD59-A6C34878D82A}">
                    <a16:rowId xmlns:a16="http://schemas.microsoft.com/office/drawing/2014/main" val="3331549078"/>
                  </a:ext>
                </a:extLst>
              </a:tr>
              <a:tr h="973279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struct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LexTable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{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int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maxsize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int</a:t>
                      </a:r>
                      <a:r>
                        <a:rPr lang="en-US" sz="1050" dirty="0">
                          <a:effectLst/>
                        </a:rPr>
                        <a:t> size;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</a:rPr>
                        <a:t>Entry</a:t>
                      </a:r>
                      <a:r>
                        <a:rPr lang="ru-RU" sz="1050" dirty="0">
                          <a:effectLst/>
                        </a:rPr>
                        <a:t>* </a:t>
                      </a:r>
                      <a:r>
                        <a:rPr lang="ru-RU" sz="1050" dirty="0" err="1">
                          <a:effectLst/>
                        </a:rPr>
                        <a:t>table</a:t>
                      </a:r>
                      <a:r>
                        <a:rPr lang="ru-RU" sz="1050" dirty="0">
                          <a:effectLst/>
                        </a:rPr>
                        <a:t>;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};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93" marR="34593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таблица лексем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максимальный размер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текущий размер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указатель на массив лексем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93" marR="34593" marT="0" marB="0"/>
                </a:tc>
                <a:extLst>
                  <a:ext uri="{0D108BD9-81ED-4DB2-BD59-A6C34878D82A}">
                    <a16:rowId xmlns:a16="http://schemas.microsoft.com/office/drawing/2014/main" val="3506838421"/>
                  </a:ext>
                </a:extLst>
              </a:tr>
              <a:tr h="1201734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struct</a:t>
                      </a:r>
                      <a:r>
                        <a:rPr lang="en-US" sz="1050" dirty="0">
                          <a:effectLst/>
                        </a:rPr>
                        <a:t> Entry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{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char </a:t>
                      </a:r>
                      <a:r>
                        <a:rPr lang="en-US" sz="1050" dirty="0" err="1">
                          <a:effectLst/>
                        </a:rPr>
                        <a:t>lexema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int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sn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int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number_in_id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int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number_in_input</a:t>
                      </a:r>
                      <a:r>
                        <a:rPr lang="en-US" sz="1050" dirty="0">
                          <a:effectLst/>
                        </a:rPr>
                        <a:t>;};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93" marR="34593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одна лексема, элемент таблицы лексем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лексема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номер строки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номер в таблице идентификаторов (только для идентификаторов и литералов)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номер в таблице входных символов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93" marR="34593" marT="0" marB="0"/>
                </a:tc>
                <a:extLst>
                  <a:ext uri="{0D108BD9-81ED-4DB2-BD59-A6C34878D82A}">
                    <a16:rowId xmlns:a16="http://schemas.microsoft.com/office/drawing/2014/main" val="3141679178"/>
                  </a:ext>
                </a:extLst>
              </a:tr>
              <a:tr h="1351949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struct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IdTable</a:t>
                      </a:r>
                      <a:r>
                        <a:rPr lang="en-US" sz="1050" dirty="0">
                          <a:effectLst/>
                        </a:rPr>
                        <a:t> {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int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maxsize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int</a:t>
                      </a:r>
                      <a:r>
                        <a:rPr lang="en-US" sz="1050" dirty="0">
                          <a:effectLst/>
                        </a:rPr>
                        <a:t> size;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Entry* table;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int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kol_literals</a:t>
                      </a:r>
                      <a:r>
                        <a:rPr lang="en-US" sz="1050" dirty="0">
                          <a:effectLst/>
                        </a:rPr>
                        <a:t> = 0;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int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kol_variables</a:t>
                      </a:r>
                      <a:r>
                        <a:rPr lang="en-US" sz="1050" dirty="0">
                          <a:effectLst/>
                        </a:rPr>
                        <a:t> = 0;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int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kol_functions</a:t>
                      </a:r>
                      <a:r>
                        <a:rPr lang="en-US" sz="1050" dirty="0">
                          <a:effectLst/>
                        </a:rPr>
                        <a:t> = 0;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</a:rPr>
                        <a:t>int</a:t>
                      </a:r>
                      <a:r>
                        <a:rPr lang="ru-RU" sz="1050" dirty="0">
                          <a:effectLst/>
                        </a:rPr>
                        <a:t> </a:t>
                      </a:r>
                      <a:r>
                        <a:rPr lang="ru-RU" sz="1050" dirty="0" err="1">
                          <a:effectLst/>
                        </a:rPr>
                        <a:t>kol_parametrs</a:t>
                      </a:r>
                      <a:r>
                        <a:rPr lang="ru-RU" sz="1050" dirty="0">
                          <a:effectLst/>
                        </a:rPr>
                        <a:t> = 0;	};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93" marR="34593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таблица идентификаторов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максимальный размер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текущий размер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указатель на массив идентификаторов 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количество литералов в таблице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количество переменных в таблице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количество функций в таблице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количество параметров в таблице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93" marR="34593" marT="0" marB="0"/>
                </a:tc>
                <a:extLst>
                  <a:ext uri="{0D108BD9-81ED-4DB2-BD59-A6C34878D82A}">
                    <a16:rowId xmlns:a16="http://schemas.microsoft.com/office/drawing/2014/main" val="814810021"/>
                  </a:ext>
                </a:extLst>
              </a:tr>
              <a:tr h="1931804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struct</a:t>
                      </a:r>
                      <a:r>
                        <a:rPr lang="en-US" sz="1050" dirty="0">
                          <a:effectLst/>
                        </a:rPr>
                        <a:t> Entry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{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int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idxfirstLE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int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iddatatype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int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idtype</a:t>
                      </a:r>
                      <a:r>
                        <a:rPr lang="en-US" sz="1050" dirty="0">
                          <a:effectLst/>
                        </a:rPr>
                        <a:t>;	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string id;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union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{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 err="1">
                          <a:effectLst/>
                        </a:rPr>
                        <a:t>int</a:t>
                      </a:r>
                      <a:r>
                        <a:rPr lang="en-US" sz="1050" dirty="0">
                          <a:effectLst/>
                        </a:rPr>
                        <a:t> </a:t>
                      </a:r>
                      <a:r>
                        <a:rPr lang="en-US" sz="1050" dirty="0" err="1">
                          <a:effectLst/>
                        </a:rPr>
                        <a:t>vint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string </a:t>
                      </a:r>
                      <a:r>
                        <a:rPr lang="en-US" sz="1050" dirty="0" err="1">
                          <a:effectLst/>
                        </a:rPr>
                        <a:t>vstr</a:t>
                      </a:r>
                      <a:r>
                        <a:rPr lang="en-US" sz="1050" dirty="0">
                          <a:effectLst/>
                        </a:rPr>
                        <a:t>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</a:rPr>
                        <a:t>} value;</a:t>
                      </a: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 err="1">
                          <a:effectLst/>
                        </a:rPr>
                        <a:t>string</a:t>
                      </a:r>
                      <a:r>
                        <a:rPr lang="ru-RU" sz="1050" dirty="0">
                          <a:effectLst/>
                        </a:rPr>
                        <a:t> </a:t>
                      </a:r>
                      <a:r>
                        <a:rPr lang="ru-RU" sz="1050" dirty="0" err="1">
                          <a:effectLst/>
                        </a:rPr>
                        <a:t>visibility_area</a:t>
                      </a:r>
                      <a:r>
                        <a:rPr lang="ru-RU" sz="1050" dirty="0">
                          <a:effectLst/>
                        </a:rPr>
                        <a:t>;};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93" marR="34593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идентификатор, один элемент таблицы идентификаторов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номер строки первого упоминания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тип данных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тип идентификатора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имя идентификатора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значение: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целочисленное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строка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 </a:t>
                      </a:r>
                      <a:endParaRPr lang="en-US" sz="1050" dirty="0">
                        <a:effectLst/>
                      </a:endParaRPr>
                    </a:p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050" dirty="0">
                          <a:effectLst/>
                        </a:rPr>
                        <a:t>область видимости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93" marR="34593" marT="0" marB="0"/>
                </a:tc>
                <a:extLst>
                  <a:ext uri="{0D108BD9-81ED-4DB2-BD59-A6C34878D82A}">
                    <a16:rowId xmlns:a16="http://schemas.microsoft.com/office/drawing/2014/main" val="879564482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3754176" y="501134"/>
            <a:ext cx="6447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eorgia" panose="02040502050405020303" pitchFamily="18" charset="0"/>
                <a:ea typeface="Calibri" panose="020F0502020204030204" pitchFamily="34" charset="0"/>
              </a:rPr>
              <a:t>Основные структуры данных</a:t>
            </a:r>
            <a:endParaRPr lang="en-US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27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01558" y="464012"/>
            <a:ext cx="3632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eorgia" panose="02040502050405020303" pitchFamily="18" charset="0"/>
                <a:cs typeface="Times New Roman" panose="02020603050405020304" pitchFamily="18" charset="0"/>
              </a:rPr>
              <a:t>Таблица лексем</a:t>
            </a:r>
            <a:endParaRPr lang="en-US" sz="3600" dirty="0">
              <a:latin typeface="Georgia" panose="020405020504050203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67" y="1110343"/>
            <a:ext cx="3971108" cy="52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17673" y="775088"/>
            <a:ext cx="60035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eorgia" panose="02040502050405020303" pitchFamily="18" charset="0"/>
                <a:cs typeface="Times New Roman" panose="02020603050405020304" pitchFamily="18" charset="0"/>
              </a:rPr>
              <a:t>Таблица идентификаторов</a:t>
            </a:r>
            <a:endParaRPr lang="en-US" sz="3600" dirty="0">
              <a:latin typeface="Georgia" panose="020405020504050203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45" y="2173095"/>
            <a:ext cx="2400300" cy="53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9640" y="1670455"/>
            <a:ext cx="16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Литералы: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35187" y="1620423"/>
            <a:ext cx="276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Переменные:</a:t>
            </a:r>
            <a:endParaRPr lang="en-US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57" y="2096784"/>
            <a:ext cx="2609850" cy="1104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05394" y="3617484"/>
            <a:ext cx="190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Параметры:</a:t>
            </a:r>
            <a:endParaRPr lang="en-US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224" y="3986816"/>
            <a:ext cx="1914525" cy="21526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35187" y="3986816"/>
            <a:ext cx="242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Функции:</a:t>
            </a:r>
            <a:endParaRPr lang="en-US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187" y="4624991"/>
            <a:ext cx="189547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66180" y="1115088"/>
            <a:ext cx="634500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eorgia" panose="02040502050405020303" pitchFamily="18" charset="0"/>
                <a:cs typeface="Times New Roman" panose="02020603050405020304" pitchFamily="18" charset="0"/>
              </a:rPr>
              <a:t>Синтаксический анализатор</a:t>
            </a:r>
            <a:endParaRPr lang="en-US" sz="3600" dirty="0">
              <a:latin typeface="Georgia" panose="02040502050405020303" pitchFamily="18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548" y="2992164"/>
            <a:ext cx="8612273" cy="167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037235" y="527260"/>
            <a:ext cx="43604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eorgia" panose="02040502050405020303" pitchFamily="18" charset="0"/>
                <a:cs typeface="Times New Roman" panose="02020603050405020304" pitchFamily="18" charset="0"/>
              </a:rPr>
              <a:t>Грамматика языка </a:t>
            </a:r>
            <a:endParaRPr lang="en-US" sz="3600" dirty="0">
              <a:latin typeface="Georgia" panose="02040502050405020303" pitchFamily="18" charset="0"/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37442"/>
              </p:ext>
            </p:extLst>
          </p:nvPr>
        </p:nvGraphicFramePr>
        <p:xfrm>
          <a:off x="1097280" y="1332416"/>
          <a:ext cx="9966960" cy="534830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56548">
                  <a:extLst>
                    <a:ext uri="{9D8B030D-6E8A-4147-A177-3AD203B41FA5}">
                      <a16:colId xmlns:a16="http://schemas.microsoft.com/office/drawing/2014/main" val="2166508828"/>
                    </a:ext>
                  </a:extLst>
                </a:gridCol>
                <a:gridCol w="3726932">
                  <a:extLst>
                    <a:ext uri="{9D8B030D-6E8A-4147-A177-3AD203B41FA5}">
                      <a16:colId xmlns:a16="http://schemas.microsoft.com/office/drawing/2014/main" val="4124472145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4171089847"/>
                    </a:ext>
                  </a:extLst>
                </a:gridCol>
                <a:gridCol w="3905794">
                  <a:extLst>
                    <a:ext uri="{9D8B030D-6E8A-4147-A177-3AD203B41FA5}">
                      <a16:colId xmlns:a16="http://schemas.microsoft.com/office/drawing/2014/main" val="3337571473"/>
                    </a:ext>
                  </a:extLst>
                </a:gridCol>
              </a:tblGrid>
              <a:tr h="594487">
                <a:tc>
                  <a:txBody>
                    <a:bodyPr/>
                    <a:lstStyle/>
                    <a:p>
                      <a:r>
                        <a:rPr lang="ru-RU" dirty="0" smtClean="0"/>
                        <a:t>Нетер</a:t>
                      </a:r>
                      <a:r>
                        <a:rPr lang="en-US" dirty="0" smtClean="0"/>
                        <a:t>-</a:t>
                      </a:r>
                      <a:r>
                        <a:rPr lang="ru-RU" dirty="0" err="1" smtClean="0"/>
                        <a:t>минал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перехода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Нетер</a:t>
                      </a:r>
                      <a:r>
                        <a:rPr lang="en-US" dirty="0" smtClean="0"/>
                        <a:t>-</a:t>
                      </a:r>
                      <a:r>
                        <a:rPr lang="ru-RU" dirty="0" err="1" smtClean="0"/>
                        <a:t>минал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Правило перехода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34285"/>
                  </a:ext>
                </a:extLst>
              </a:tr>
              <a:tr h="1104048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(pi, pi);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(pi, pi, pi);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(pi);S 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){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BG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570363"/>
                  </a:ext>
                </a:extLst>
              </a:tr>
              <a:tr h="263273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xi;	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xi; B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=V; B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=V;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oi;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oi; B 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	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ivV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ivV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(V)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(V)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vV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(A)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spcAft>
                          <a:spcPts val="0"/>
                        </a:spcAft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(A)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vV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070290"/>
                  </a:ext>
                </a:extLst>
              </a:tr>
              <a:tr h="684869">
                <a:tc>
                  <a:txBody>
                    <a:bodyPr/>
                    <a:lstStyle/>
                    <a:p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</a:t>
                      </a:r>
                    </a:p>
                    <a:p>
                      <a:pPr indent="0"/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Pi,P</a:t>
                      </a:r>
                      <a:endParaRPr lang="ru-RU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1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40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9" y="3187337"/>
            <a:ext cx="4767807" cy="367066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8233956" y="223140"/>
            <a:ext cx="315685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000000"/>
                </a:solidFill>
                <a:latin typeface="Georgia" panose="02040502050405020303" pitchFamily="18" charset="0"/>
              </a:rPr>
              <a:t>Дерево </a:t>
            </a:r>
            <a:r>
              <a:rPr lang="ru-RU" sz="16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разбора</a:t>
            </a:r>
            <a:endParaRPr lang="en-US" sz="1600" dirty="0" smtClean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algn="ctr"/>
            <a:endParaRPr lang="ru-RU" sz="160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r>
              <a:rPr lang="it-IT" sz="1200" dirty="0">
                <a:solidFill>
                  <a:srgbClr val="000000"/>
                </a:solidFill>
                <a:latin typeface="Consolas" panose="020B0609020204030204" pitchFamily="49" charset="0"/>
              </a:rPr>
              <a:t>0         : S-&gt;si(P);si(P);si(P);S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         : P-&gt;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pi,P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6         : P-&gt;pi  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13        : P-&gt;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pi,P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16        : P-&gt;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pi,P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19        : P-&gt;pi  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26        : P-&gt;pi  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30        : S-&gt;fi(P){BG}S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33        : P-&gt;pi  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37        : B-&gt;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xi;B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40        : B-&gt;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xi;B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43        : B-&gt;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=V;B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45        : V-&gt;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(A)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47        : A-&gt;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50        : B-&gt;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=V;B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52        : V-&gt;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ivV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54        : V-&gt;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56        : B-&gt;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=V;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58        : V-&gt;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(A)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60        : A-&gt;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i,A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62        : A-&gt;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i,A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64        : A-&gt;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67        : G-&gt;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71        : S-&gt;b{B}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73        : B-&gt;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xi;B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76        : B-&gt;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=V;B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78        : V-&gt;l   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80        : B-&gt;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=V;B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82        : V-&gt;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(A)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84        : A-&gt;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87        : B-&gt;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oi;B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90        : B-&gt;o; </a:t>
            </a:r>
            <a:endParaRPr lang="en-US" sz="12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692" y="1110343"/>
            <a:ext cx="5669280" cy="265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2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98126" y="770709"/>
            <a:ext cx="194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Georgia" panose="02040502050405020303" pitchFamily="18" charset="0"/>
              </a:rPr>
              <a:t>Задачи: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4640" y="1652172"/>
            <a:ext cx="81512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Georgia" panose="02040502050405020303" pitchFamily="18" charset="0"/>
              </a:rPr>
              <a:t>разработка спецификации для языка </a:t>
            </a:r>
            <a:r>
              <a:rPr lang="en-US" sz="2400" dirty="0">
                <a:latin typeface="Georgia" panose="02040502050405020303" pitchFamily="18" charset="0"/>
              </a:rPr>
              <a:t>PEA</a:t>
            </a:r>
            <a:r>
              <a:rPr lang="ru-RU" sz="2400" dirty="0" smtClean="0">
                <a:latin typeface="Georgia" panose="02040502050405020303" pitchFamily="18" charset="0"/>
              </a:rPr>
              <a:t>-2018;</a:t>
            </a:r>
            <a:endParaRPr lang="en-US" sz="2400" dirty="0">
              <a:latin typeface="Georgia" panose="02040502050405020303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Georgia" panose="02040502050405020303" pitchFamily="18" charset="0"/>
              </a:rPr>
              <a:t>разработка структуры </a:t>
            </a:r>
            <a:r>
              <a:rPr lang="ru-RU" sz="2400" dirty="0" smtClean="0">
                <a:latin typeface="Georgia" panose="02040502050405020303" pitchFamily="18" charset="0"/>
              </a:rPr>
              <a:t>транслятора;</a:t>
            </a:r>
            <a:endParaRPr lang="en-US" sz="2400" dirty="0">
              <a:latin typeface="Georgia" panose="02040502050405020303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Georgia" panose="02040502050405020303" pitchFamily="18" charset="0"/>
              </a:rPr>
              <a:t>разработка лексического </a:t>
            </a:r>
            <a:r>
              <a:rPr lang="ru-RU" sz="2400" dirty="0" smtClean="0">
                <a:latin typeface="Georgia" panose="02040502050405020303" pitchFamily="18" charset="0"/>
              </a:rPr>
              <a:t>анализатора;</a:t>
            </a:r>
            <a:endParaRPr lang="en-US" sz="2400" dirty="0">
              <a:latin typeface="Georgia" panose="02040502050405020303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Georgia" panose="02040502050405020303" pitchFamily="18" charset="0"/>
              </a:rPr>
              <a:t>разработка синтаксического </a:t>
            </a:r>
            <a:r>
              <a:rPr lang="ru-RU" sz="2400" dirty="0" smtClean="0">
                <a:latin typeface="Georgia" panose="02040502050405020303" pitchFamily="18" charset="0"/>
              </a:rPr>
              <a:t>анализатора;</a:t>
            </a:r>
            <a:endParaRPr lang="en-US" sz="2400" dirty="0">
              <a:latin typeface="Georgia" panose="02040502050405020303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Georgia" panose="02040502050405020303" pitchFamily="18" charset="0"/>
              </a:rPr>
              <a:t>разработка семантического </a:t>
            </a:r>
            <a:r>
              <a:rPr lang="ru-RU" sz="2400" dirty="0" smtClean="0">
                <a:latin typeface="Georgia" panose="02040502050405020303" pitchFamily="18" charset="0"/>
              </a:rPr>
              <a:t>анализатора;</a:t>
            </a:r>
            <a:endParaRPr lang="en-US" sz="2400" dirty="0">
              <a:latin typeface="Georgia" panose="02040502050405020303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Georgia" panose="02040502050405020303" pitchFamily="18" charset="0"/>
              </a:rPr>
              <a:t>разбор арифметических </a:t>
            </a:r>
            <a:r>
              <a:rPr lang="ru-RU" sz="2400" dirty="0" smtClean="0">
                <a:latin typeface="Georgia" panose="02040502050405020303" pitchFamily="18" charset="0"/>
              </a:rPr>
              <a:t>выражений;</a:t>
            </a:r>
            <a:endParaRPr lang="en-US" sz="2400" dirty="0">
              <a:latin typeface="Georgia" panose="02040502050405020303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Georgia" panose="02040502050405020303" pitchFamily="18" charset="0"/>
              </a:rPr>
              <a:t>разработка генератора </a:t>
            </a:r>
            <a:r>
              <a:rPr lang="ru-RU" sz="2400" dirty="0" smtClean="0">
                <a:latin typeface="Georgia" panose="02040502050405020303" pitchFamily="18" charset="0"/>
              </a:rPr>
              <a:t>кода;</a:t>
            </a:r>
            <a:endParaRPr lang="en-US" sz="2400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Georgia" panose="02040502050405020303" pitchFamily="18" charset="0"/>
              </a:rPr>
              <a:t>тестирование </a:t>
            </a:r>
            <a:r>
              <a:rPr lang="ru-RU" sz="2400" dirty="0" smtClean="0">
                <a:latin typeface="Georgia" panose="02040502050405020303" pitchFamily="18" charset="0"/>
              </a:rPr>
              <a:t>транслятора.</a:t>
            </a:r>
            <a:endParaRPr lang="en-US" sz="2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82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98881" y="762391"/>
            <a:ext cx="6151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eorgia" panose="02040502050405020303" pitchFamily="18" charset="0"/>
                <a:cs typeface="Times New Roman" panose="02020603050405020304" pitchFamily="18" charset="0"/>
              </a:rPr>
              <a:t>Семантический анализатор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41863" y="1663065"/>
            <a:ext cx="8503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наличие строго одной точки входа;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проверка на использование необъявленной локальной переменной;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проверка на использование необъявленной функции;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проверка на количество параметров функции;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проверка на передаваемые в функцию значения (тип данных);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проверка на количество параметров, передаваемых в функцию;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проверка на использование двух и более одинаковых имен переменных в одной области видимости;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проверка на допустимое значение для литерала;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проверка возвращаемого функцией идентификатора (по типу);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проверка на дублирование имен функций;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проверка на использование арифметических операций для строк;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проверка на соответствие типов данных в выражении;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проверка на попытку вызвать рекурсию;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проверка на неверное использование зарезервированного слова.</a:t>
            </a:r>
            <a:endParaRPr lang="ru-RU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04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386284" y="552047"/>
            <a:ext cx="5495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eorgia" panose="02040502050405020303" pitchFamily="18" charset="0"/>
                <a:ea typeface="Calibri" panose="020F0502020204030204" pitchFamily="34" charset="0"/>
              </a:rPr>
              <a:t>Вычисление выражений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966884" y="1284906"/>
            <a:ext cx="2680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Georgia" panose="02040502050405020303" pitchFamily="18" charset="0"/>
                <a:ea typeface="Calibri" panose="020F0502020204030204" pitchFamily="34" charset="0"/>
              </a:rPr>
              <a:t>Польская запись 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" y="2063931"/>
            <a:ext cx="188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Georgia" panose="02040502050405020303" pitchFamily="18" charset="0"/>
              </a:rPr>
              <a:t>Пример: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080" y="2821577"/>
            <a:ext cx="1724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Georgia" panose="02040502050405020303" pitchFamily="18" charset="0"/>
              </a:rPr>
              <a:t>Исходные выражения:</a:t>
            </a:r>
            <a:endParaRPr lang="en-US" dirty="0" smtClean="0">
              <a:latin typeface="Georgia" panose="02040502050405020303" pitchFamily="18" charset="0"/>
            </a:endParaRPr>
          </a:p>
          <a:p>
            <a:r>
              <a:rPr lang="en-US" dirty="0" err="1" smtClean="0"/>
              <a:t>a+b</a:t>
            </a:r>
            <a:endParaRPr lang="en-US" dirty="0" smtClean="0"/>
          </a:p>
          <a:p>
            <a:r>
              <a:rPr lang="en-US" dirty="0" err="1" smtClean="0"/>
              <a:t>a+b</a:t>
            </a:r>
            <a:r>
              <a:rPr lang="en-US" dirty="0" smtClean="0"/>
              <a:t>*c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)*c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40080" y="4834200"/>
            <a:ext cx="2259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Georgia" panose="02040502050405020303" pitchFamily="18" charset="0"/>
              </a:rPr>
              <a:t>Обратная польская запись:</a:t>
            </a:r>
          </a:p>
          <a:p>
            <a:r>
              <a:rPr lang="en-US" dirty="0" smtClean="0"/>
              <a:t>ab+</a:t>
            </a:r>
          </a:p>
          <a:p>
            <a:r>
              <a:rPr lang="en-US" dirty="0" err="1" smtClean="0"/>
              <a:t>abc</a:t>
            </a:r>
            <a:r>
              <a:rPr lang="en-US" dirty="0" smtClean="0"/>
              <a:t>*+</a:t>
            </a:r>
          </a:p>
          <a:p>
            <a:r>
              <a:rPr lang="en-US" dirty="0" err="1" smtClean="0"/>
              <a:t>ab+c</a:t>
            </a:r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23360" y="2063931"/>
            <a:ext cx="325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Georgia" panose="02040502050405020303" pitchFamily="18" charset="0"/>
              </a:rPr>
              <a:t>Пример из кода: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23360" y="2821577"/>
            <a:ext cx="8072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Georgia" panose="02040502050405020303" pitchFamily="18" charset="0"/>
              </a:rPr>
              <a:t>Исходное выражение (из первого контрольного примера):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 err="1" smtClean="0"/>
              <a:t>ggg</a:t>
            </a:r>
            <a:r>
              <a:rPr lang="en-US" dirty="0" smtClean="0"/>
              <a:t>=5+lenstr(</a:t>
            </a:r>
            <a:r>
              <a:rPr lang="en-US" dirty="0" err="1" smtClean="0"/>
              <a:t>testingSumming</a:t>
            </a:r>
            <a:r>
              <a:rPr lang="en-US" dirty="0"/>
              <a:t>)*5*(</a:t>
            </a:r>
            <a:r>
              <a:rPr lang="en-US" dirty="0" err="1"/>
              <a:t>lenstr</a:t>
            </a:r>
            <a:r>
              <a:rPr lang="en-US" dirty="0"/>
              <a:t>(a)/</a:t>
            </a:r>
            <a:r>
              <a:rPr lang="en-US" dirty="0" err="1"/>
              <a:t>lenstr</a:t>
            </a:r>
            <a:r>
              <a:rPr lang="en-US" dirty="0"/>
              <a:t>(b)+c-d/(</a:t>
            </a:r>
            <a:r>
              <a:rPr lang="en-US" dirty="0" err="1"/>
              <a:t>c+d-lenstr</a:t>
            </a:r>
            <a:r>
              <a:rPr lang="en-US" dirty="0"/>
              <a:t>(a)*100));</a:t>
            </a:r>
          </a:p>
          <a:p>
            <a:r>
              <a:rPr lang="ru-RU" dirty="0">
                <a:latin typeface="Georgia" panose="02040502050405020303" pitchFamily="18" charset="0"/>
              </a:rPr>
              <a:t>Цепочка лексем для исходного выражения: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 err="1"/>
              <a:t>i</a:t>
            </a:r>
            <a:r>
              <a:rPr lang="en-US" dirty="0"/>
              <a:t>=lvi(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dirty="0" err="1"/>
              <a:t>vlv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)vi(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dirty="0" err="1"/>
              <a:t>viviv</a:t>
            </a:r>
            <a:r>
              <a:rPr lang="en-US" dirty="0"/>
              <a:t>(</a:t>
            </a:r>
            <a:r>
              <a:rPr lang="en-US" dirty="0" err="1"/>
              <a:t>ivivi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en-US" dirty="0" err="1"/>
              <a:t>vl</a:t>
            </a:r>
            <a:r>
              <a:rPr lang="en-US" dirty="0"/>
              <a:t>));</a:t>
            </a:r>
          </a:p>
          <a:p>
            <a:r>
              <a:rPr lang="ru-RU" dirty="0">
                <a:latin typeface="Georgia" panose="02040502050405020303" pitchFamily="18" charset="0"/>
              </a:rPr>
              <a:t>Исходное выражения после преобразования к обратной польской записи: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 err="1"/>
              <a:t>ggg</a:t>
            </a:r>
            <a:r>
              <a:rPr lang="en-US" dirty="0"/>
              <a:t> = 5 </a:t>
            </a:r>
            <a:r>
              <a:rPr lang="en-US" dirty="0" err="1"/>
              <a:t>lenstr</a:t>
            </a:r>
            <a:r>
              <a:rPr lang="en-US" dirty="0"/>
              <a:t>[</a:t>
            </a:r>
            <a:r>
              <a:rPr lang="en-US" dirty="0" err="1"/>
              <a:t>testingSumming</a:t>
            </a:r>
            <a:r>
              <a:rPr lang="en-US" dirty="0"/>
              <a:t>] 5*</a:t>
            </a:r>
            <a:r>
              <a:rPr lang="en-US" dirty="0" err="1"/>
              <a:t>lenstr</a:t>
            </a:r>
            <a:r>
              <a:rPr lang="en-US" dirty="0"/>
              <a:t>[a] </a:t>
            </a:r>
            <a:r>
              <a:rPr lang="en-US" dirty="0" err="1"/>
              <a:t>lenstr</a:t>
            </a:r>
            <a:r>
              <a:rPr lang="en-US" dirty="0"/>
              <a:t>[b]/ c + d  c d + </a:t>
            </a:r>
            <a:r>
              <a:rPr lang="en-US" dirty="0" err="1"/>
              <a:t>lenstr</a:t>
            </a:r>
            <a:r>
              <a:rPr lang="en-US" dirty="0"/>
              <a:t>[a] 100*-/-*+  ; </a:t>
            </a:r>
          </a:p>
          <a:p>
            <a:r>
              <a:rPr lang="ru-RU" dirty="0">
                <a:latin typeface="Georgia" panose="02040502050405020303" pitchFamily="18" charset="0"/>
              </a:rPr>
              <a:t>Цепочка лексем после преобразования выражения к обратной польской записи: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it-IT" dirty="0"/>
              <a:t>i=li[i]lvi[i]i[i]viviiivi[i]lvvvvvv;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98072" y="475008"/>
            <a:ext cx="35958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Генерация кода</a:t>
            </a:r>
            <a:endParaRPr lang="en-US" sz="3600" dirty="0">
              <a:latin typeface="Georgia" panose="020405020504050203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234" y="1424333"/>
            <a:ext cx="4133532" cy="400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4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551698"/>
              </p:ext>
            </p:extLst>
          </p:nvPr>
        </p:nvGraphicFramePr>
        <p:xfrm>
          <a:off x="2325188" y="1058090"/>
          <a:ext cx="7641772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886">
                  <a:extLst>
                    <a:ext uri="{9D8B030D-6E8A-4147-A177-3AD203B41FA5}">
                      <a16:colId xmlns:a16="http://schemas.microsoft.com/office/drawing/2014/main" val="3662632326"/>
                    </a:ext>
                  </a:extLst>
                </a:gridCol>
                <a:gridCol w="3820886">
                  <a:extLst>
                    <a:ext uri="{9D8B030D-6E8A-4147-A177-3AD203B41FA5}">
                      <a16:colId xmlns:a16="http://schemas.microsoft.com/office/drawing/2014/main" val="4208600621"/>
                    </a:ext>
                  </a:extLst>
                </a:gridCol>
              </a:tblGrid>
              <a:tr h="151593"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Выражение</a:t>
                      </a:r>
                      <a:r>
                        <a:rPr lang="ru-RU" sz="2000" b="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таблице лексем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Генерируемый код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168960857"/>
                  </a:ext>
                </a:extLst>
              </a:tr>
              <a:tr h="151593"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oi[object(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)];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object \n call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write_int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63908057"/>
                  </a:ext>
                </a:extLst>
              </a:tr>
              <a:tr h="15159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i[object(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)];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offset object \n call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write_str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49000732"/>
                  </a:ext>
                </a:extLst>
              </a:tr>
              <a:tr h="151593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[object(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)];	</a:t>
                      </a:r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object \n ret 0</a:t>
                      </a: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23236690"/>
                  </a:ext>
                </a:extLst>
              </a:tr>
              <a:tr h="1784133">
                <a:tc gridSpan="2">
                  <a:txBody>
                    <a:bodyPr/>
                    <a:lstStyle/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Исходное</a:t>
                      </a:r>
                      <a:r>
                        <a:rPr lang="ru-RU" sz="2000" b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выражение:</a:t>
                      </a:r>
                    </a:p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i[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object1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(int)]=i[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object2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(int)]+i[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object3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(int)]; 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Выражение после преобразования к обратной</a:t>
                      </a:r>
                      <a:r>
                        <a:rPr lang="ru-RU" sz="2000" b="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польской записи: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i[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object1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(int)]=i[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object2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(int)]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i[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object3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(int)]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object2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//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i[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object2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(int)]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object3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//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i[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object3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(int)];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ecx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       // Взятие верхних двух значений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edx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       // из стека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edx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// выполнение действия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ERROR_SIZE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//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Флаг переполнения в регистре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ecx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</a:t>
                      </a: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// возврат получившегося значения в стек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object1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			// i[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object1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(int)]</a:t>
                      </a:r>
                    </a:p>
                    <a:p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24706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4573744" y="411759"/>
            <a:ext cx="35958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eorgia" panose="02040502050405020303" pitchFamily="18" charset="0"/>
                <a:cs typeface="Times New Roman" panose="02020603050405020304" pitchFamily="18" charset="0"/>
              </a:rPr>
              <a:t>Генерация кода</a:t>
            </a:r>
            <a:endParaRPr lang="en-US" sz="3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0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509273"/>
              </p:ext>
            </p:extLst>
          </p:nvPr>
        </p:nvGraphicFramePr>
        <p:xfrm>
          <a:off x="2227217" y="1188085"/>
          <a:ext cx="8128000" cy="509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958115490"/>
                    </a:ext>
                  </a:extLst>
                </a:gridCol>
              </a:tblGrid>
              <a:tr h="254597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.data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name_buffer_for_NULL_string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 201 dup(0)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buffer_string_for_return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byte 201 dup(0)</a:t>
                      </a:r>
                    </a:p>
                    <a:p>
                      <a:pPr marL="0" indent="0">
                        <a:buNone/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len_funthirdf_11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SDWORD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first_funthirdf_12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SDWORD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a_main_14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 201 dup(0)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03703"/>
                  </a:ext>
                </a:extLst>
              </a:tr>
              <a:tr h="2545977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it-IT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consolename db </a:t>
                      </a:r>
                      <a:r>
                        <a:rPr lang="it-IT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‘PEA-2018',</a:t>
                      </a:r>
                      <a:r>
                        <a:rPr lang="it-IT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ZAP_registers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___ byte 'ERROR on size of variable', 0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ERROR_DIV_NULL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byte 'ERROR IN DIVISION(NULL)', 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ERROR_function_strsub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'ERROR IN function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strsub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',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ERROR_function_concat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 'ERROR IN function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concat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',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marL="0" indent="0">
                        <a:buNone/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LIT1 byte 'HELLO', 0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0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07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11322"/>
              </p:ext>
            </p:extLst>
          </p:nvPr>
        </p:nvGraphicFramePr>
        <p:xfrm>
          <a:off x="1430383" y="731520"/>
          <a:ext cx="9686109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9330">
                  <a:extLst>
                    <a:ext uri="{9D8B030D-6E8A-4147-A177-3AD203B41FA5}">
                      <a16:colId xmlns:a16="http://schemas.microsoft.com/office/drawing/2014/main" val="3037187006"/>
                    </a:ext>
                  </a:extLst>
                </a:gridCol>
                <a:gridCol w="5526779">
                  <a:extLst>
                    <a:ext uri="{9D8B030D-6E8A-4147-A177-3AD203B41FA5}">
                      <a16:colId xmlns:a16="http://schemas.microsoft.com/office/drawing/2014/main" val="1843235224"/>
                    </a:ext>
                  </a:extLst>
                </a:gridCol>
              </a:tblGrid>
              <a:tr h="326728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Лексемы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Генерируемое выражение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414015"/>
                  </a:ext>
                </a:extLst>
              </a:tr>
              <a:tr h="326728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si(pi,pi);</a:t>
                      </a:r>
                      <a:r>
                        <a:rPr lang="it-IT" sz="18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si(pi,pi,pi);</a:t>
                      </a:r>
                      <a:r>
                        <a:rPr lang="it-IT" sz="18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it-IT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si(pi);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Функции находятся в стандартной библиотеке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961779"/>
                  </a:ext>
                </a:extLst>
              </a:tr>
              <a:tr h="571775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fi(pi) {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PROC uses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ebx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edx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a_funthirdf_10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SDWORD</a:t>
                      </a:r>
                      <a:endParaRPr lang="it-IT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965973"/>
                  </a:ext>
                </a:extLst>
              </a:tr>
              <a:tr h="326728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it-IT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len_funthirdf_11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763995"/>
                  </a:ext>
                </a:extLst>
              </a:tr>
              <a:tr h="326728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it-IT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first_funthirdf_12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50288"/>
                  </a:ext>
                </a:extLst>
              </a:tr>
              <a:tr h="1061868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i=i[i];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a_funthirdf_10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lenstr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eax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len_funthirdf_11</a:t>
                      </a:r>
                      <a:endParaRPr lang="it-IT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87662"/>
                  </a:ext>
                </a:extLst>
              </a:tr>
              <a:tr h="253214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i=iiv;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len_funthirdf_11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len_funthirdf_11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ecx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eax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ecx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fi-FI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jz EXIT_div_on_NULL</a:t>
                      </a:r>
                    </a:p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cdq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IDIV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ecx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eax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first_funthirdf_12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4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69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975541"/>
              </p:ext>
            </p:extLst>
          </p:nvPr>
        </p:nvGraphicFramePr>
        <p:xfrm>
          <a:off x="2096589" y="1097280"/>
          <a:ext cx="81280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79640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9260733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Лексемы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Генерируемое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выражение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549765"/>
                  </a:ext>
                </a:extLst>
              </a:tr>
              <a:tr h="3657600">
                <a:tc>
                  <a:txBody>
                    <a:bodyPr/>
                    <a:lstStyle/>
                    <a:p>
                      <a:r>
                        <a:rPr lang="it-IT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i=i[iii]; 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offset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buffer_string_for_return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len_funthirdf_11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first_funthirdf_12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a_funthirdf_10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strsub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-1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EXITstrsuberror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a_funthirdf_10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offset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buffer_string_for_return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copystring_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offset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buffer_string_for_return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a_funthirdf_10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copystring_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382624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it-IT" sz="18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	- &gt; 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it-IT" sz="18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a_funthirdf_10</a:t>
                      </a:r>
                      <a:endParaRPr 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copystring_</a:t>
                      </a:r>
                    </a:p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EXIT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EXIT:</a:t>
                      </a:r>
                    </a:p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 0</a:t>
                      </a:r>
                    </a:p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ENDP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46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66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773007"/>
              </p:ext>
            </p:extLst>
          </p:nvPr>
        </p:nvGraphicFramePr>
        <p:xfrm>
          <a:off x="1691640" y="1018267"/>
          <a:ext cx="9176152" cy="5689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076">
                  <a:extLst>
                    <a:ext uri="{9D8B030D-6E8A-4147-A177-3AD203B41FA5}">
                      <a16:colId xmlns:a16="http://schemas.microsoft.com/office/drawing/2014/main" val="1852010395"/>
                    </a:ext>
                  </a:extLst>
                </a:gridCol>
                <a:gridCol w="4588076">
                  <a:extLst>
                    <a:ext uri="{9D8B030D-6E8A-4147-A177-3AD203B41FA5}">
                      <a16:colId xmlns:a16="http://schemas.microsoft.com/office/drawing/2014/main" val="2775988210"/>
                    </a:ext>
                  </a:extLst>
                </a:gridCol>
              </a:tblGrid>
              <a:tr h="38618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Лексемы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Генерируемое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выражение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7172"/>
                  </a:ext>
                </a:extLst>
              </a:tr>
              <a:tr h="5303520"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it-IT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endParaRPr lang="it-IT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it-IT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i=l;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i=i[i];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it-IT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it-IT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PROC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offset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consolename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SetConsoleTitleA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offset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a_main_14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offset LIT1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copystring_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offset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a_main_14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thirdf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offset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a_main_14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offset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buffer_string_for_return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copystring_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offset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a_main_14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write_str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jmp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EXIT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 ; 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ошибок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EXIT: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0</a:t>
                      </a:r>
                    </a:p>
                    <a:p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call</a:t>
                      </a:r>
                      <a:r>
                        <a:rPr lang="ru-RU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ExitProcess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ENDP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11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54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26080" y="2625634"/>
            <a:ext cx="74719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>
                <a:latin typeface="Georgia" panose="02040502050405020303" pitchFamily="18" charset="0"/>
              </a:rPr>
              <a:t>Спасибо за внимание!</a:t>
            </a:r>
            <a:endParaRPr lang="en-US" sz="4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65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8150" y="496388"/>
            <a:ext cx="6583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Georgia" panose="02040502050405020303" pitchFamily="18" charset="0"/>
              </a:rPr>
              <a:t>Спецификация языка </a:t>
            </a:r>
            <a:r>
              <a:rPr lang="ru-RU" sz="3600" dirty="0" smtClean="0">
                <a:latin typeface="Georgia" panose="02040502050405020303" pitchFamily="18" charset="0"/>
              </a:rPr>
              <a:t>программирования 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8354" y="2219097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Georgia" panose="02040502050405020303" pitchFamily="18" charset="0"/>
              </a:rPr>
              <a:t>универсальный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4327" y="2254807"/>
            <a:ext cx="2495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Georgia" panose="02040502050405020303" pitchFamily="18" charset="0"/>
              </a:rPr>
              <a:t>функциональный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277981" y="3633696"/>
            <a:ext cx="32023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 smtClean="0">
                <a:latin typeface="Georgia" panose="02040502050405020303" pitchFamily="18" charset="0"/>
              </a:rPr>
              <a:t>строготипизированный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81942" y="3325920"/>
            <a:ext cx="2411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latin typeface="Georgia" panose="02040502050405020303" pitchFamily="18" charset="0"/>
              </a:rPr>
              <a:t>не </a:t>
            </a:r>
            <a:r>
              <a:rPr lang="ru-RU" sz="2000" dirty="0">
                <a:latin typeface="Georgia" panose="02040502050405020303" pitchFamily="18" charset="0"/>
              </a:rPr>
              <a:t>объектно-ориентированный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11457" y="2439473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Georgia" panose="02040502050405020303" pitchFamily="18" charset="0"/>
              </a:rPr>
              <a:t>PEA-2018</a:t>
            </a:r>
            <a:endParaRPr lang="en-US" sz="2400" dirty="0">
              <a:latin typeface="Georgia" panose="02040502050405020303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66651" y="5293677"/>
            <a:ext cx="5178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2 </a:t>
            </a: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типа данных: строковый, целочисленный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66651" y="5663009"/>
            <a:ext cx="63113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Georgia" panose="02040502050405020303" pitchFamily="18" charset="0"/>
              </a:rPr>
              <a:t>Данный язык программирования предназначен для выполнения арифметических действий и операций над строками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966651" y="46534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Georgia" panose="02040502050405020303" pitchFamily="18" charset="0"/>
                <a:cs typeface="Times New Roman" panose="02020603050405020304" pitchFamily="18" charset="0"/>
              </a:rPr>
              <a:t>Поддерживает </a:t>
            </a:r>
            <a:r>
              <a:rPr lang="ru-RU" dirty="0">
                <a:latin typeface="Georgia" panose="02040502050405020303" pitchFamily="18" charset="0"/>
                <a:cs typeface="Times New Roman" panose="02020603050405020304" pitchFamily="18" charset="0"/>
              </a:rPr>
              <a:t>базовые операции используемых языков программирования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9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898121" y="513771"/>
            <a:ext cx="43957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sz="3600" dirty="0" smtClean="0">
                <a:latin typeface="Georgia" panose="02040502050405020303" pitchFamily="18" charset="0"/>
                <a:ea typeface="Calibri" panose="020F0502020204030204" pitchFamily="34" charset="0"/>
              </a:rPr>
              <a:t>Область </a:t>
            </a:r>
            <a:r>
              <a:rPr lang="ru-RU" sz="3600" dirty="0">
                <a:latin typeface="Georgia" panose="02040502050405020303" pitchFamily="18" charset="0"/>
                <a:ea typeface="Calibri" panose="020F0502020204030204" pitchFamily="34" charset="0"/>
              </a:rPr>
              <a:t>видимости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52278" y="1672751"/>
            <a:ext cx="11630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 smtClean="0">
                <a:latin typeface="Georgia" panose="02040502050405020303" pitchFamily="18" charset="0"/>
              </a:rPr>
              <a:t>Тип </a:t>
            </a:r>
            <a:r>
              <a:rPr lang="ru-RU" sz="2000" dirty="0">
                <a:latin typeface="Georgia" panose="02040502050405020303" pitchFamily="18" charset="0"/>
              </a:rPr>
              <a:t>идентификатора может определяться 4 типами: функция, литерал, параметр, переменная.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18040" y="3007274"/>
            <a:ext cx="5428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Все идентификаторы имеют область видимости.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28652" y="36508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переменная (параметр, литерал) объявляется внутри главной функции, то областью видимости является “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  <a:endParaRPr lang="en-US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450496" y="471113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Остальные переменные (параметры, литералы) получают в качестве области видимости имя функции, в которой объявлены, с префиксом “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”. </a:t>
            </a:r>
            <a:endParaRPr lang="en-US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3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70751" y="481986"/>
            <a:ext cx="4471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eorgia" panose="02040502050405020303" pitchFamily="18" charset="0"/>
                <a:ea typeface="Calibri" panose="020F0502020204030204" pitchFamily="34" charset="0"/>
              </a:rPr>
              <a:t>Конструкции языка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011984" y="1185543"/>
            <a:ext cx="6988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Основными конструкциями языка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PEA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-2018 являются блоки главной и пользовательских функций.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10028" y="2369123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Объявление </a:t>
            </a: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функций: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28" y="3181763"/>
            <a:ext cx="4170872" cy="182118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6637488" y="2369123"/>
            <a:ext cx="4161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Объявление главной функции 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begin</a:t>
            </a:r>
            <a:r>
              <a:rPr lang="ru-RU" dirty="0" smtClean="0">
                <a:solidFill>
                  <a:srgbClr val="000000"/>
                </a:solidFill>
                <a:latin typeface="Georgia" panose="02040502050405020303" pitchFamily="18" charset="0"/>
                <a:ea typeface="Times New Roman" panose="02020603050405020304" pitchFamily="18" charset="0"/>
              </a:rPr>
              <a:t>: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488" y="3181763"/>
            <a:ext cx="1821180" cy="1821180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253249" y="5076919"/>
            <a:ext cx="559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Из главной функции запрещен возврат значения.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37321" y="5219650"/>
            <a:ext cx="51162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Ограничением для функций является максимальное число параметров, которое равно десяти.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04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235643" y="683121"/>
            <a:ext cx="3786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eorgia" panose="02040502050405020303" pitchFamily="18" charset="0"/>
                <a:ea typeface="Calibri" panose="020F0502020204030204" pitchFamily="34" charset="0"/>
              </a:rPr>
              <a:t>Операции языка</a:t>
            </a:r>
            <a:endParaRPr lang="en-US" sz="3600" dirty="0">
              <a:latin typeface="Georgia" panose="02040502050405020303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42263"/>
              </p:ext>
            </p:extLst>
          </p:nvPr>
        </p:nvGraphicFramePr>
        <p:xfrm>
          <a:off x="1556657" y="2103119"/>
          <a:ext cx="9366070" cy="2181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4524">
                  <a:extLst>
                    <a:ext uri="{9D8B030D-6E8A-4147-A177-3AD203B41FA5}">
                      <a16:colId xmlns:a16="http://schemas.microsoft.com/office/drawing/2014/main" val="2718812953"/>
                    </a:ext>
                  </a:extLst>
                </a:gridCol>
                <a:gridCol w="5032920">
                  <a:extLst>
                    <a:ext uri="{9D8B030D-6E8A-4147-A177-3AD203B41FA5}">
                      <a16:colId xmlns:a16="http://schemas.microsoft.com/office/drawing/2014/main" val="1716088854"/>
                    </a:ext>
                  </a:extLst>
                </a:gridCol>
                <a:gridCol w="2748626">
                  <a:extLst>
                    <a:ext uri="{9D8B030D-6E8A-4147-A177-3AD203B41FA5}">
                      <a16:colId xmlns:a16="http://schemas.microsoft.com/office/drawing/2014/main" val="1025742458"/>
                    </a:ext>
                  </a:extLst>
                </a:gridCol>
              </a:tblGrid>
              <a:tr h="436300">
                <a:tc>
                  <a:txBody>
                    <a:bodyPr/>
                    <a:lstStyle/>
                    <a:p>
                      <a:pPr indent="450215" algn="l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Операция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Описание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Приоритет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1443077"/>
                  </a:ext>
                </a:extLst>
              </a:tr>
              <a:tr h="43630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+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Сложение двух целочисленных значений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3980019"/>
                  </a:ext>
                </a:extLst>
              </a:tr>
              <a:tr h="43630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Разность двух целочисленных значений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648784"/>
                  </a:ext>
                </a:extLst>
              </a:tr>
              <a:tr h="43630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Умножение дух целочисленных значений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329038"/>
                  </a:ext>
                </a:extLst>
              </a:tr>
              <a:tr h="436300"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/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Целочисленное деление двух целых чисел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50215" algn="just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4946583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556657" y="5058286"/>
            <a:ext cx="4652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Выражение в скобках имеет приоритет 3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68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157526" y="827705"/>
            <a:ext cx="56813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eorgia" panose="02040502050405020303" pitchFamily="18" charset="0"/>
                <a:ea typeface="Calibri" panose="020F0502020204030204" pitchFamily="34" charset="0"/>
              </a:rPr>
              <a:t>Стандартная библиотека 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20241" y="2090055"/>
            <a:ext cx="74327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Стандартная библиотека для языка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PEA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-2018 состоит из 3 функций:</a:t>
            </a:r>
            <a:endParaRPr lang="en-US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lenstr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(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данная функция возвращает длину строки;</a:t>
            </a:r>
            <a:endParaRPr lang="en-US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concat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– данная функция возвращает указатель на строку, которая состоит из суммы 2 поданных в функцию строк;</a:t>
            </a:r>
            <a:endParaRPr lang="en-US" dirty="0">
              <a:latin typeface="Georgia" panose="020405020504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str</a:t>
            </a:r>
            <a:r>
              <a:rPr lang="en-US" dirty="0" smtClean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strsub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 STR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 START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 END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) – данная функция возвращает указатель на строку, которая содержит подстроку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STR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, начиная с элемента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START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и заканчивая элементом с номером 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END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  <a:ea typeface="Calibri" panose="020F0502020204030204" pitchFamily="34" charset="0"/>
              </a:rPr>
              <a:t>.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58842" y="723203"/>
            <a:ext cx="4926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eorgia" panose="02040502050405020303" pitchFamily="18" charset="0"/>
                <a:ea typeface="Calibri" panose="020F0502020204030204" pitchFamily="34" charset="0"/>
              </a:rPr>
              <a:t>Контрольный пример</a:t>
            </a:r>
            <a:endParaRPr lang="en-US" sz="3600" dirty="0">
              <a:latin typeface="Georgia" panose="02040502050405020303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94865" y="163710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funstring</a:t>
            </a:r>
            <a:r>
              <a:rPr lang="en-US" dirty="0"/>
              <a:t> hello(</a:t>
            </a:r>
            <a:r>
              <a:rPr lang="en-US" dirty="0" err="1"/>
              <a:t>parstring</a:t>
            </a:r>
            <a:r>
              <a:rPr lang="en-US" dirty="0"/>
              <a:t> a)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varinteger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;</a:t>
            </a:r>
          </a:p>
          <a:p>
            <a:r>
              <a:rPr lang="en-US" dirty="0" err="1"/>
              <a:t>varinteger</a:t>
            </a:r>
            <a:r>
              <a:rPr lang="en-US" dirty="0"/>
              <a:t> </a:t>
            </a:r>
            <a:r>
              <a:rPr lang="en-US" dirty="0"/>
              <a:t>first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err="1"/>
              <a:t>len</a:t>
            </a:r>
            <a:r>
              <a:rPr lang="en-US" dirty="0"/>
              <a:t>=</a:t>
            </a:r>
            <a:r>
              <a:rPr lang="en-US" dirty="0" err="1"/>
              <a:t>lenstr</a:t>
            </a:r>
            <a:r>
              <a:rPr lang="en-US" dirty="0"/>
              <a:t>(a); </a:t>
            </a:r>
          </a:p>
          <a:p>
            <a:r>
              <a:rPr lang="en-US" dirty="0"/>
              <a:t>first=</a:t>
            </a:r>
            <a:r>
              <a:rPr lang="en-US" dirty="0" err="1"/>
              <a:t>len</a:t>
            </a:r>
            <a:r>
              <a:rPr lang="en-US" dirty="0"/>
              <a:t>/</a:t>
            </a:r>
            <a:r>
              <a:rPr lang="en-US" dirty="0" err="1"/>
              <a:t>len</a:t>
            </a:r>
            <a:r>
              <a:rPr lang="en-US" dirty="0"/>
              <a:t>;</a:t>
            </a:r>
          </a:p>
          <a:p>
            <a:r>
              <a:rPr lang="en-US" dirty="0"/>
              <a:t>a=</a:t>
            </a:r>
            <a:r>
              <a:rPr lang="en-US" dirty="0" err="1"/>
              <a:t>strsub</a:t>
            </a:r>
            <a:r>
              <a:rPr lang="en-US" dirty="0"/>
              <a:t> (a, first, </a:t>
            </a:r>
            <a:r>
              <a:rPr lang="en-US" dirty="0" err="1"/>
              <a:t>len</a:t>
            </a:r>
            <a:r>
              <a:rPr lang="en-US" dirty="0"/>
              <a:t>);</a:t>
            </a:r>
          </a:p>
          <a:p>
            <a:r>
              <a:rPr lang="en-US" dirty="0"/>
              <a:t>recovery a;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varstring</a:t>
            </a:r>
            <a:r>
              <a:rPr lang="en-US" dirty="0"/>
              <a:t> a;</a:t>
            </a:r>
          </a:p>
          <a:p>
            <a:r>
              <a:rPr lang="en-US" dirty="0"/>
              <a:t>a="Hello world";</a:t>
            </a:r>
          </a:p>
          <a:p>
            <a:r>
              <a:rPr lang="en-US" dirty="0"/>
              <a:t>a=hello(a);</a:t>
            </a:r>
          </a:p>
          <a:p>
            <a:r>
              <a:rPr lang="en-US" dirty="0"/>
              <a:t>output a;</a:t>
            </a:r>
          </a:p>
          <a:p>
            <a:r>
              <a:rPr lang="en-US" dirty="0"/>
              <a:t>output;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7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002759" y="588611"/>
            <a:ext cx="51892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>
                <a:latin typeface="Georgia" panose="02040502050405020303" pitchFamily="18" charset="0"/>
                <a:ea typeface="Calibri" panose="020F0502020204030204" pitchFamily="34" charset="0"/>
              </a:rPr>
              <a:t>Структура транслятора</a:t>
            </a:r>
            <a:endParaRPr lang="en-US" sz="3600" dirty="0">
              <a:latin typeface="Georgia" panose="02040502050405020303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55" y="313509"/>
            <a:ext cx="6675120" cy="654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0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2380</TotalTime>
  <Words>1358</Words>
  <Application>Microsoft Office PowerPoint</Application>
  <PresentationFormat>Широкоэкранный</PresentationFormat>
  <Paragraphs>396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Georgia</vt:lpstr>
      <vt:lpstr>Times New Roman</vt:lpstr>
      <vt:lpstr>След самолета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33</cp:revision>
  <dcterms:created xsi:type="dcterms:W3CDTF">2018-12-17T22:00:42Z</dcterms:created>
  <dcterms:modified xsi:type="dcterms:W3CDTF">2018-12-19T13:41:07Z</dcterms:modified>
</cp:coreProperties>
</file>