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38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4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8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1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2.png" ContentType="image/png"/>
  <Override PartName="/ppt/media/image9.png" ContentType="image/png"/>
  <Override PartName="/ppt/media/image10.png" ContentType="image/png"/>
  <Override PartName="/ppt/media/image2.wmf" ContentType="image/x-wmf"/>
  <Override PartName="/ppt/media/image13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8.png" ContentType="image/png"/>
  <Override PartName="/ppt/media/image7.jpeg" ContentType="image/jpe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43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40.xml.rels" ContentType="application/vnd.openxmlformats-package.relationships+xml"/>
  <Override PartName="/ppt/slides/_rels/slide15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26.xml.rels" ContentType="application/vnd.openxmlformats-package.relationships+xml"/>
  <Override PartName="/ppt/slides/_rels/slide43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4.xml.rels" ContentType="application/vnd.openxmlformats-package.relationships+xml"/>
  <Override PartName="/ppt/slides/_rels/slide21.xml.rels" ContentType="application/vnd.openxmlformats-package.relationships+xml"/>
  <Override PartName="/ppt/slides/_rels/slide30.xml.rels" ContentType="application/vnd.openxmlformats-package.relationships+xml"/>
  <Override PartName="/ppt/slides/_rels/slide13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33.xml.rels" ContentType="application/vnd.openxmlformats-package.relationships+xml"/>
  <Override PartName="/ppt/slides/_rels/slide16.xml.rels" ContentType="application/vnd.openxmlformats-package.relationships+xml"/>
  <Override PartName="/ppt/slides/_rels/slide4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slide25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3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/>
  <p:notesSz cx="7023100" cy="9309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chemeClr val="dk1"/>
                </a:solidFill>
                <a:latin typeface="Times New Roman"/>
              </a:rPr>
              <a:t>Click to move the slide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79B1CCE-0489-4333-8E0B-CB72E84DC80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Num" idx="41"/>
          </p:nvPr>
        </p:nvSpPr>
        <p:spPr>
          <a:xfrm>
            <a:off x="3978000" y="8841960"/>
            <a:ext cx="3043080" cy="465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3240" rIns="9324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AC85D90-6ECF-4A53-B24E-4622B29C6C0A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ldImg"/>
          </p:nvPr>
        </p:nvSpPr>
        <p:spPr>
          <a:xfrm>
            <a:off x="1184400" y="698400"/>
            <a:ext cx="4654080" cy="349056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987480" y="3220920"/>
            <a:ext cx="7905240" cy="3050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93240" rIns="93240" tIns="46800" bIns="468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184400" y="698400"/>
            <a:ext cx="4654080" cy="349056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8160" cy="418860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800" bIns="4680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Horizontal line in box is median (Q2)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Top and bottom of plot are always Q1 and Q3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Whiskers can mean several things: usually these are the minimum and maximum of all of the data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Values outside this range are pkptted as outliers (circles)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42"/>
          </p:nvPr>
        </p:nvSpPr>
        <p:spPr>
          <a:xfrm>
            <a:off x="3978000" y="8841960"/>
            <a:ext cx="3043080" cy="465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3240" rIns="9324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8D2A88C-A6AB-4A97-B2EC-9F7CD31D685D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Num" idx="43"/>
          </p:nvPr>
        </p:nvSpPr>
        <p:spPr>
          <a:xfrm>
            <a:off x="3978000" y="8841960"/>
            <a:ext cx="3043080" cy="465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3240" rIns="9324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95944C-58E6-4832-87AC-99294A5251EA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ldImg"/>
          </p:nvPr>
        </p:nvSpPr>
        <p:spPr>
          <a:xfrm>
            <a:off x="1184400" y="698400"/>
            <a:ext cx="4654080" cy="349056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987480" y="3220920"/>
            <a:ext cx="7905240" cy="3050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93240" rIns="93240" tIns="46800" bIns="468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184400" y="698400"/>
            <a:ext cx="4654080" cy="349056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8160" cy="418860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800" bIns="4680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36 42 100 28 17 12 9 4 1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44"/>
          </p:nvPr>
        </p:nvSpPr>
        <p:spPr>
          <a:xfrm>
            <a:off x="3978000" y="8841960"/>
            <a:ext cx="3043080" cy="465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3240" rIns="9324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795D1B5-ACE5-4015-81D5-B5065E5705DE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184400" y="698400"/>
            <a:ext cx="4654080" cy="349056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8160" cy="418860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800" bIns="468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45"/>
          </p:nvPr>
        </p:nvSpPr>
        <p:spPr>
          <a:xfrm>
            <a:off x="3978000" y="8841960"/>
            <a:ext cx="3043080" cy="465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3240" rIns="9324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4EFB6FB-4ED4-4472-9721-7D6E640F1781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184400" y="698400"/>
            <a:ext cx="4654080" cy="349056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8160" cy="418860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800" bIns="468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46"/>
          </p:nvPr>
        </p:nvSpPr>
        <p:spPr>
          <a:xfrm>
            <a:off x="3978000" y="8841960"/>
            <a:ext cx="3043080" cy="465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3240" rIns="9324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83D1CD7-9A97-42BF-8A23-CBCD2C092DA3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Num" idx="47"/>
          </p:nvPr>
        </p:nvSpPr>
        <p:spPr>
          <a:xfrm>
            <a:off x="3978000" y="8841960"/>
            <a:ext cx="3043080" cy="465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3240" rIns="9324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30C1348-9C2B-4990-958F-694C91ECE7CE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ldImg"/>
          </p:nvPr>
        </p:nvSpPr>
        <p:spPr>
          <a:xfrm>
            <a:off x="1184400" y="698400"/>
            <a:ext cx="4654080" cy="349056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987480" y="3220920"/>
            <a:ext cx="7905240" cy="3050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93240" rIns="93240" tIns="46800" bIns="468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Num" idx="48"/>
          </p:nvPr>
        </p:nvSpPr>
        <p:spPr>
          <a:xfrm>
            <a:off x="3978000" y="8841960"/>
            <a:ext cx="3043080" cy="465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3240" rIns="9324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40C2BEE-A30C-483C-B1D5-481A5432BEEC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ldImg"/>
          </p:nvPr>
        </p:nvSpPr>
        <p:spPr>
          <a:xfrm>
            <a:off x="1184400" y="698400"/>
            <a:ext cx="4654080" cy="349056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987480" y="3220920"/>
            <a:ext cx="7905240" cy="3050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93240" rIns="93240" tIns="46800" bIns="468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Num" idx="49"/>
          </p:nvPr>
        </p:nvSpPr>
        <p:spPr>
          <a:xfrm>
            <a:off x="3978000" y="8841960"/>
            <a:ext cx="3043080" cy="465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3240" rIns="9324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92C127F-13A9-4891-882E-649BE419BA26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Img"/>
          </p:nvPr>
        </p:nvSpPr>
        <p:spPr>
          <a:xfrm>
            <a:off x="1184400" y="698400"/>
            <a:ext cx="4654080" cy="349056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987480" y="3220920"/>
            <a:ext cx="7905240" cy="3050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93240" rIns="93240" tIns="46800" bIns="468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Num" idx="50"/>
          </p:nvPr>
        </p:nvSpPr>
        <p:spPr>
          <a:xfrm>
            <a:off x="3978000" y="8841960"/>
            <a:ext cx="3043080" cy="465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3240" rIns="9324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5B229BF-3881-4F9F-9F8C-66CC98E0EA3B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Img"/>
          </p:nvPr>
        </p:nvSpPr>
        <p:spPr>
          <a:xfrm>
            <a:off x="1184400" y="698400"/>
            <a:ext cx="4654080" cy="349056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987480" y="3220920"/>
            <a:ext cx="7905240" cy="3050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93240" rIns="93240" tIns="46800" bIns="468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Num" idx="39"/>
          </p:nvPr>
        </p:nvSpPr>
        <p:spPr>
          <a:xfrm>
            <a:off x="3978000" y="8841960"/>
            <a:ext cx="3043080" cy="465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3240" rIns="9324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F18A726-F67E-4EF9-B07C-EB6C8E1E6CFA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ldImg"/>
          </p:nvPr>
        </p:nvSpPr>
        <p:spPr>
          <a:xfrm>
            <a:off x="1184400" y="698400"/>
            <a:ext cx="4654080" cy="349056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987480" y="3220920"/>
            <a:ext cx="7905240" cy="3050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93240" rIns="93240" tIns="46800" bIns="468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184400" y="698400"/>
            <a:ext cx="4654080" cy="349056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8160" cy="418860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max(c(1,2,NA,5))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max(c(1,2,Inf,5))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max(c(1,2,NA,5), na.rm = TRUE)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str(airquality)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is.na(airquality$Ozone)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which(!complete.cases(airquality))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which(is.na(airquality), arr.ind = TRUE)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40"/>
          </p:nvPr>
        </p:nvSpPr>
        <p:spPr>
          <a:xfrm>
            <a:off x="3978000" y="8841960"/>
            <a:ext cx="3043080" cy="465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3240" rIns="9324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BF8307D-DB3D-4FE7-A734-3E71C3A2847F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2B2888-425F-4B19-9163-9C063EDA33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9BA975-7A3F-4732-B621-277BD090FF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BB6D16-4D8B-46BA-B534-AD77EA5942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911164-5D5B-4ABC-BD83-6526948AE7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C1471E-7AC2-433A-BD9E-8782A2E317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CC8137-493B-4673-80EA-1FAF9A33FC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1227F6-5208-4AAA-A8D8-08F5BBB933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A5774E-FDBF-4A5A-B456-2A46953EE5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A9FFC9-F111-48EE-A430-40E9008B59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197324-DF18-4E0B-AA82-965EB00BA4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230A0E-35DF-4E9B-8FAB-210E43F47C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A893CD-C081-4107-A469-2A1A64A30B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title style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AA7900-21AE-45A0-AA76-C4EB02113DF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68418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CPSC 375</a:t>
            </a:r>
            <a:br>
              <a:rPr sz="4400"/>
            </a:b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 to Data Science and Big Data Analytics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Dr. Anand Panangadan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apanangadan@fullerton.edu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3422" lnSpcReduction="20000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Numerical vs Categorical Variables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Numerical variables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Values can be 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ordered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, i.e., there is a natural ordering between the values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E.g., Age (younger/old), Weight (lighter/heavier)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Can calculate averages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Also called 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Ordinal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variables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Categorical variables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There is no natural ordering between the values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E.g., Marital status: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Single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Married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Divorced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E.g., Color: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red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blue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green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, …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E.g., Species: iris$Species: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setosa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versicolor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virginica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Cannot called averages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Also called 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Nominal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variables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9DEA3B0-8A34-440F-83F6-D8CBE4334394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rPr>
              <a:t>10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Single Variable Visualization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Numerical variable: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Histogram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Box plot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Categorical variable: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Bar graph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D0B73EA-9535-4E09-A0AD-D4144D4BC9AC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Single Variable Visualization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249200"/>
            <a:ext cx="7772040" cy="167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Histogram: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Shows center, variability, skewness, modality, outliers, or strange patterns.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Bin width and position matter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Beware of real zeros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5E09AEB-6BA7-44EA-94AE-9DA3EB99C752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rPr>
              <a:t>12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1" name="Picture 6" descr="Histogram with wide bins"/>
          <p:cNvPicPr/>
          <p:nvPr/>
        </p:nvPicPr>
        <p:blipFill>
          <a:blip r:embed="rId1"/>
          <a:stretch/>
        </p:blipFill>
        <p:spPr>
          <a:xfrm>
            <a:off x="0" y="3276720"/>
            <a:ext cx="3352320" cy="268092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7" descr="Histogram with medium wide bins"/>
          <p:cNvPicPr/>
          <p:nvPr/>
        </p:nvPicPr>
        <p:blipFill>
          <a:blip r:embed="rId2"/>
          <a:stretch/>
        </p:blipFill>
        <p:spPr>
          <a:xfrm>
            <a:off x="3048120" y="3276720"/>
            <a:ext cx="3403080" cy="272376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8" descr="Histogram with narrow bins"/>
          <p:cNvPicPr/>
          <p:nvPr/>
        </p:nvPicPr>
        <p:blipFill>
          <a:blip r:embed="rId3"/>
          <a:stretch/>
        </p:blipFill>
        <p:spPr>
          <a:xfrm>
            <a:off x="5924520" y="3352680"/>
            <a:ext cx="3219120" cy="257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 code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ggplot(data=airquality)+geom_histogram(mapping = aes(x=Ozone))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C3252E-4058-4ADD-B480-5C0A530A7DD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Issues with Histograms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417680"/>
            <a:ext cx="8229240" cy="432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For small data sets, histograms can be misleading. 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Small changes in the data, bins, or anchor can deceive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For large data sets, histograms can be quite effective at illustrating general properties of the distribution.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Histograms only work with one variable at a time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1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F7C7C2F-5C43-45FB-8C1A-0343BE710A17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rPr>
              <a:t>13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Classwork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Consider the data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iris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5144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Create a histogram of Petal.Length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5144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Try different values of binwidth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5144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Save final plot as a PNG file and add it to your Google Doc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2CED474-4568-459C-9150-E6A97F762B8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Boxplots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3885840" cy="464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Shows a lot of information about a variable in one plot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Median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Inter-quartile range (IQR)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Outliers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Range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Skewness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Negatives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Overplotting 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Hard to tell shape of distribution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no standard implementation in software (many options for whiskers, outliers)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E5277C1-CF8C-436B-9539-18A0DCB76E9F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rPr>
              <a:t>15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6" name="Picture 3" descr="A box plot"/>
          <p:cNvPicPr/>
          <p:nvPr/>
        </p:nvPicPr>
        <p:blipFill>
          <a:blip r:embed="rId1"/>
          <a:stretch/>
        </p:blipFill>
        <p:spPr>
          <a:xfrm>
            <a:off x="4908600" y="1219320"/>
            <a:ext cx="3985920" cy="49525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1"/>
          <p:cNvSpPr/>
          <p:nvPr/>
        </p:nvSpPr>
        <p:spPr>
          <a:xfrm>
            <a:off x="8110440" y="2971800"/>
            <a:ext cx="1033200" cy="363960"/>
          </a:xfrm>
          <a:prstGeom prst="rect">
            <a:avLst/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“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Hinges”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Straight Arrow Connector 3"/>
          <p:cNvCxnSpPr>
            <a:stCxn id="107" idx="1"/>
          </p:cNvCxnSpPr>
          <p:nvPr/>
        </p:nvCxnSpPr>
        <p:spPr>
          <a:xfrm flipH="1" flipV="1">
            <a:off x="7619760" y="3047760"/>
            <a:ext cx="491040" cy="106200"/>
          </a:xfrm>
          <a:prstGeom prst="straightConnector1">
            <a:avLst/>
          </a:prstGeom>
          <a:ln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109" name="Straight Arrow Connector 9"/>
          <p:cNvCxnSpPr>
            <a:stCxn id="107" idx="1"/>
          </p:cNvCxnSpPr>
          <p:nvPr/>
        </p:nvCxnSpPr>
        <p:spPr>
          <a:xfrm flipH="1">
            <a:off x="7619760" y="3153600"/>
            <a:ext cx="491040" cy="457200"/>
          </a:xfrm>
          <a:prstGeom prst="straightConnector1">
            <a:avLst/>
          </a:prstGeom>
          <a:ln>
            <a:solidFill>
              <a:srgbClr val="4a7ebb"/>
            </a:solidFill>
            <a:round/>
            <a:tailEnd len="med" type="triangle" w="med"/>
          </a:ln>
        </p:spPr>
      </p:cxnSp>
      <p:sp>
        <p:nvSpPr>
          <p:cNvPr id="110" name="TextBox 15"/>
          <p:cNvSpPr/>
          <p:nvPr/>
        </p:nvSpPr>
        <p:spPr>
          <a:xfrm>
            <a:off x="4154400" y="3214800"/>
            <a:ext cx="1249560" cy="363960"/>
          </a:xfrm>
          <a:prstGeom prst="rect">
            <a:avLst/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“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Whiskers”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1" name="Straight Arrow Connector 16"/>
          <p:cNvCxnSpPr>
            <a:stCxn id="110" idx="3"/>
          </p:cNvCxnSpPr>
          <p:nvPr/>
        </p:nvCxnSpPr>
        <p:spPr>
          <a:xfrm flipV="1">
            <a:off x="5403960" y="2354040"/>
            <a:ext cx="1301760" cy="1042920"/>
          </a:xfrm>
          <a:prstGeom prst="straightConnector1">
            <a:avLst/>
          </a:prstGeom>
          <a:ln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112" name="Straight Arrow Connector 17"/>
          <p:cNvCxnSpPr>
            <a:stCxn id="110" idx="3"/>
          </p:cNvCxnSpPr>
          <p:nvPr/>
        </p:nvCxnSpPr>
        <p:spPr>
          <a:xfrm>
            <a:off x="5403960" y="3396600"/>
            <a:ext cx="1301760" cy="870840"/>
          </a:xfrm>
          <a:prstGeom prst="straightConnector1">
            <a:avLst/>
          </a:prstGeom>
          <a:ln>
            <a:solidFill>
              <a:srgbClr val="4a7ebb"/>
            </a:solidFill>
            <a:round/>
            <a:tailEnd len="med" type="triangle" w="med"/>
          </a:ln>
        </p:spPr>
      </p:cxnSp>
      <p:sp>
        <p:nvSpPr>
          <p:cNvPr id="113" name="TextBox 22"/>
          <p:cNvSpPr/>
          <p:nvPr/>
        </p:nvSpPr>
        <p:spPr>
          <a:xfrm>
            <a:off x="4576680" y="4938480"/>
            <a:ext cx="918720" cy="363960"/>
          </a:xfrm>
          <a:prstGeom prst="rect">
            <a:avLst/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Outliers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4" name="Straight Arrow Connector 23"/>
          <p:cNvCxnSpPr>
            <a:stCxn id="113" idx="3"/>
          </p:cNvCxnSpPr>
          <p:nvPr/>
        </p:nvCxnSpPr>
        <p:spPr>
          <a:xfrm flipV="1">
            <a:off x="5495400" y="4572000"/>
            <a:ext cx="1492560" cy="548640"/>
          </a:xfrm>
          <a:prstGeom prst="straightConnector1">
            <a:avLst/>
          </a:prstGeom>
          <a:ln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115" name="Straight Arrow Connector 24"/>
          <p:cNvCxnSpPr>
            <a:stCxn id="113" idx="3"/>
          </p:cNvCxnSpPr>
          <p:nvPr/>
        </p:nvCxnSpPr>
        <p:spPr>
          <a:xfrm>
            <a:off x="5495400" y="5120280"/>
            <a:ext cx="1492560" cy="307800"/>
          </a:xfrm>
          <a:prstGeom prst="straightConnector1">
            <a:avLst/>
          </a:prstGeom>
          <a:ln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116" name="Straight Arrow Connector 27"/>
          <p:cNvCxnSpPr>
            <a:stCxn id="113" idx="3"/>
          </p:cNvCxnSpPr>
          <p:nvPr/>
        </p:nvCxnSpPr>
        <p:spPr>
          <a:xfrm flipV="1">
            <a:off x="5495400" y="4753800"/>
            <a:ext cx="1492560" cy="366840"/>
          </a:xfrm>
          <a:prstGeom prst="straightConnector1">
            <a:avLst/>
          </a:prstGeom>
          <a:ln>
            <a:solidFill>
              <a:srgbClr val="4a7ebb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 </a:t>
            </a:r>
            <a:r>
              <a:rPr b="1" lang="en-US" sz="3200" spc="-1" strike="noStrike">
                <a:solidFill>
                  <a:srgbClr val="ff0000"/>
                </a:solidFill>
                <a:latin typeface="Calibri"/>
              </a:rPr>
              <a:t>boxplot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is a graphical display of the </a:t>
            </a: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five-number summary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Making Boxplots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/>
          </p:nvPr>
        </p:nvSpPr>
        <p:spPr>
          <a:xfrm>
            <a:off x="609480" y="1417680"/>
            <a:ext cx="4482000" cy="387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9052" lnSpcReduction="10000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Median (50% value)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Quartiles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1</a:t>
            </a:r>
            <a:r>
              <a:rPr b="0" lang="en-US" sz="2800" spc="-1" strike="noStrike" baseline="30000">
                <a:solidFill>
                  <a:schemeClr val="dk1"/>
                </a:solidFill>
                <a:latin typeface="Calibri"/>
              </a:rPr>
              <a:t>st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and 3</a:t>
            </a:r>
            <a:r>
              <a:rPr b="0" lang="en-US" sz="2800" spc="-1" strike="noStrike" baseline="30000">
                <a:solidFill>
                  <a:schemeClr val="dk1"/>
                </a:solidFill>
                <a:latin typeface="Calibri"/>
              </a:rPr>
              <a:t>rd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quartiles: 25% and 75% values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Extremes: maximum and minimum of the expected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valid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points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The Five-Number Summary</a:t>
            </a:r>
            <a:endParaRPr b="0" lang="en-US" sz="3600" spc="-1" strike="noStrike">
              <a:solidFill>
                <a:schemeClr val="dk1"/>
              </a:solidFill>
              <a:latin typeface="Times New Roman"/>
            </a:endParaRPr>
          </a:p>
        </p:txBody>
      </p:sp>
      <p:graphicFrame>
        <p:nvGraphicFramePr>
          <p:cNvPr id="121" name="Group 31"/>
          <p:cNvGraphicFramePr/>
          <p:nvPr/>
        </p:nvGraphicFramePr>
        <p:xfrm>
          <a:off x="5562720" y="1674360"/>
          <a:ext cx="3047760" cy="3657240"/>
        </p:xfrm>
        <a:graphic>
          <a:graphicData uri="http://schemas.openxmlformats.org/drawingml/2006/table">
            <a:tbl>
              <a:tblPr/>
              <a:tblGrid>
                <a:gridCol w="1523880"/>
                <a:gridCol w="1523880"/>
              </a:tblGrid>
              <a:tr h="60948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Statistic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98b855"/>
                      </a:solidFill>
                      <a:prstDash val="solid"/>
                    </a:lnL>
                    <a:lnR w="9360">
                      <a:solidFill>
                        <a:srgbClr val="98b855"/>
                      </a:solidFill>
                      <a:prstDash val="solid"/>
                    </a:lnR>
                    <a:lnT w="9360">
                      <a:solidFill>
                        <a:srgbClr val="98b855"/>
                      </a:solidFill>
                      <a:prstDash val="solid"/>
                    </a:lnT>
                    <a:lnB w="252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Value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98b855"/>
                      </a:solidFill>
                      <a:prstDash val="solid"/>
                    </a:lnL>
                    <a:lnR w="9360">
                      <a:solidFill>
                        <a:srgbClr val="98b855"/>
                      </a:solidFill>
                      <a:prstDash val="solid"/>
                    </a:lnR>
                    <a:lnT w="9360">
                      <a:solidFill>
                        <a:srgbClr val="98b855"/>
                      </a:solidFill>
                      <a:prstDash val="solid"/>
                    </a:lnT>
                    <a:lnB w="252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</a:tr>
              <a:tr h="60948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Max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98b855"/>
                      </a:solidFill>
                      <a:prstDash val="solid"/>
                    </a:lnL>
                    <a:lnR w="9360">
                      <a:solidFill>
                        <a:srgbClr val="98b855"/>
                      </a:solidFill>
                      <a:prstDash val="solid"/>
                    </a:lnR>
                    <a:lnT w="9360">
                      <a:solidFill>
                        <a:srgbClr val="98b855"/>
                      </a:solidFill>
                      <a:prstDash val="solid"/>
                    </a:lnT>
                    <a:lnB w="9360">
                      <a:solidFill>
                        <a:srgbClr val="98b855"/>
                      </a:solidFill>
                      <a:prstDash val="solid"/>
                    </a:lnB>
                    <a:solidFill>
                      <a:srgbClr val="e3fbc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8.67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98b855"/>
                      </a:solidFill>
                      <a:prstDash val="solid"/>
                    </a:lnL>
                    <a:lnR w="9360">
                      <a:solidFill>
                        <a:srgbClr val="98b855"/>
                      </a:solidFill>
                      <a:prstDash val="solid"/>
                    </a:lnR>
                    <a:lnT w="9360">
                      <a:solidFill>
                        <a:srgbClr val="98b855"/>
                      </a:solidFill>
                      <a:prstDash val="solid"/>
                    </a:lnT>
                    <a:lnB w="9360">
                      <a:solidFill>
                        <a:srgbClr val="98b855"/>
                      </a:solidFill>
                      <a:prstDash val="solid"/>
                    </a:lnB>
                    <a:solidFill>
                      <a:srgbClr val="e3fbc2"/>
                    </a:solidFill>
                  </a:tcPr>
                </a:tc>
              </a:tr>
              <a:tr h="60948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Q3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98b855"/>
                      </a:solidFill>
                      <a:prstDash val="solid"/>
                    </a:lnL>
                    <a:lnR w="9360">
                      <a:solidFill>
                        <a:srgbClr val="98b855"/>
                      </a:solidFill>
                      <a:prstDash val="solid"/>
                    </a:lnR>
                    <a:lnT w="9360">
                      <a:solidFill>
                        <a:srgbClr val="98b855"/>
                      </a:solidFill>
                      <a:prstDash val="solid"/>
                    </a:lnT>
                    <a:lnB w="9360">
                      <a:solidFill>
                        <a:srgbClr val="98b855"/>
                      </a:solidFill>
                      <a:prstDash val="solid"/>
                    </a:lnB>
                    <a:solidFill>
                      <a:srgbClr val="e3fbc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2.93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98b855"/>
                      </a:solidFill>
                      <a:prstDash val="solid"/>
                    </a:lnL>
                    <a:lnR w="9360">
                      <a:solidFill>
                        <a:srgbClr val="98b855"/>
                      </a:solidFill>
                      <a:prstDash val="solid"/>
                    </a:lnR>
                    <a:lnT w="9360">
                      <a:solidFill>
                        <a:srgbClr val="98b855"/>
                      </a:solidFill>
                      <a:prstDash val="solid"/>
                    </a:lnT>
                    <a:lnB w="9360">
                      <a:solidFill>
                        <a:srgbClr val="98b855"/>
                      </a:solidFill>
                      <a:prstDash val="solid"/>
                    </a:lnB>
                    <a:solidFill>
                      <a:srgbClr val="e3fbc2"/>
                    </a:solidFill>
                  </a:tcPr>
                </a:tc>
              </a:tr>
              <a:tr h="60948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Median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98b855"/>
                      </a:solidFill>
                      <a:prstDash val="solid"/>
                    </a:lnL>
                    <a:lnR w="9360">
                      <a:solidFill>
                        <a:srgbClr val="98b855"/>
                      </a:solidFill>
                      <a:prstDash val="solid"/>
                    </a:lnR>
                    <a:lnT w="9360">
                      <a:solidFill>
                        <a:srgbClr val="98b855"/>
                      </a:solidFill>
                      <a:prstDash val="solid"/>
                    </a:lnT>
                    <a:lnB w="9360">
                      <a:solidFill>
                        <a:srgbClr val="98b855"/>
                      </a:solidFill>
                      <a:prstDash val="solid"/>
                    </a:lnB>
                    <a:solidFill>
                      <a:srgbClr val="e3fbc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1.90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98b855"/>
                      </a:solidFill>
                      <a:prstDash val="solid"/>
                    </a:lnL>
                    <a:lnR w="9360">
                      <a:solidFill>
                        <a:srgbClr val="98b855"/>
                      </a:solidFill>
                      <a:prstDash val="solid"/>
                    </a:lnR>
                    <a:lnT w="9360">
                      <a:solidFill>
                        <a:srgbClr val="98b855"/>
                      </a:solidFill>
                      <a:prstDash val="solid"/>
                    </a:lnT>
                    <a:lnB w="9360">
                      <a:solidFill>
                        <a:srgbClr val="98b855"/>
                      </a:solidFill>
                      <a:prstDash val="solid"/>
                    </a:lnB>
                    <a:solidFill>
                      <a:srgbClr val="e3fbc2"/>
                    </a:solidFill>
                  </a:tcPr>
                </a:tc>
              </a:tr>
              <a:tr h="60948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Q1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98b855"/>
                      </a:solidFill>
                      <a:prstDash val="solid"/>
                    </a:lnL>
                    <a:lnR w="9360">
                      <a:solidFill>
                        <a:srgbClr val="98b855"/>
                      </a:solidFill>
                      <a:prstDash val="solid"/>
                    </a:lnR>
                    <a:lnT w="9360">
                      <a:solidFill>
                        <a:srgbClr val="98b855"/>
                      </a:solidFill>
                      <a:prstDash val="solid"/>
                    </a:lnT>
                    <a:lnB w="9360">
                      <a:solidFill>
                        <a:srgbClr val="98b855"/>
                      </a:solidFill>
                      <a:prstDash val="solid"/>
                    </a:lnB>
                    <a:solidFill>
                      <a:srgbClr val="e3fbc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1.15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98b855"/>
                      </a:solidFill>
                      <a:prstDash val="solid"/>
                    </a:lnL>
                    <a:lnR w="9360">
                      <a:solidFill>
                        <a:srgbClr val="98b855"/>
                      </a:solidFill>
                      <a:prstDash val="solid"/>
                    </a:lnR>
                    <a:lnT w="9360">
                      <a:solidFill>
                        <a:srgbClr val="98b855"/>
                      </a:solidFill>
                      <a:prstDash val="solid"/>
                    </a:lnT>
                    <a:lnB w="9360">
                      <a:solidFill>
                        <a:srgbClr val="98b855"/>
                      </a:solidFill>
                      <a:prstDash val="solid"/>
                    </a:lnB>
                    <a:solidFill>
                      <a:srgbClr val="e3fbc2"/>
                    </a:solidFill>
                  </a:tcPr>
                </a:tc>
              </a:tr>
              <a:tr h="60948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Min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98b855"/>
                      </a:solidFill>
                      <a:prstDash val="solid"/>
                    </a:lnL>
                    <a:lnR w="9360">
                      <a:solidFill>
                        <a:srgbClr val="98b855"/>
                      </a:solidFill>
                      <a:prstDash val="solid"/>
                    </a:lnR>
                    <a:lnT w="9360">
                      <a:solidFill>
                        <a:srgbClr val="98b855"/>
                      </a:solidFill>
                      <a:prstDash val="solid"/>
                    </a:lnT>
                    <a:lnB w="9360">
                      <a:solidFill>
                        <a:srgbClr val="98b855"/>
                      </a:solidFill>
                      <a:prstDash val="solid"/>
                    </a:lnB>
                    <a:solidFill>
                      <a:srgbClr val="e3fbc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0.20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98b855"/>
                      </a:solidFill>
                      <a:prstDash val="solid"/>
                    </a:lnL>
                    <a:lnR w="9360">
                      <a:solidFill>
                        <a:srgbClr val="98b855"/>
                      </a:solidFill>
                      <a:prstDash val="solid"/>
                    </a:lnR>
                    <a:lnT w="9360">
                      <a:solidFill>
                        <a:srgbClr val="98b855"/>
                      </a:solidFill>
                      <a:prstDash val="solid"/>
                    </a:lnT>
                    <a:lnB w="9360">
                      <a:solidFill>
                        <a:srgbClr val="98b855"/>
                      </a:solidFill>
                      <a:prstDash val="solid"/>
                    </a:lnB>
                    <a:solidFill>
                      <a:srgbClr val="e3fbc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Skewness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11280" y="1295280"/>
            <a:ext cx="7772040" cy="472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1143000" indent="-228600" defTabSz="91440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1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E3FB6FC-E8A7-4E16-B8FE-146E1C1E7FEA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rPr>
              <a:t>19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5" name="Picture 2" descr="symmetric, skewed right, skewed left"/>
          <p:cNvPicPr/>
          <p:nvPr/>
        </p:nvPicPr>
        <p:blipFill>
          <a:blip r:embed="rId1"/>
          <a:stretch/>
        </p:blipFill>
        <p:spPr>
          <a:xfrm>
            <a:off x="1211400" y="2133720"/>
            <a:ext cx="7171920" cy="259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What we will cover today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Exploratory Data Analysis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 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469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rmAutofit fontScale="59099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Helvetica Neue Light"/>
              </a:rPr>
              <a:t>Identifying Outliers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27" name="TextBox 7"/>
          <p:cNvSpPr/>
          <p:nvPr/>
        </p:nvSpPr>
        <p:spPr>
          <a:xfrm>
            <a:off x="457200" y="981000"/>
            <a:ext cx="78181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In addition to serving as a measure of spread, the interquartile range (</a:t>
            </a:r>
            <a:r>
              <a:rPr b="0" i="1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IQR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) is used as part of a rule of thumb for identifying outliers.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Box 4"/>
          <p:cNvSpPr/>
          <p:nvPr/>
        </p:nvSpPr>
        <p:spPr>
          <a:xfrm>
            <a:off x="749160" y="2031840"/>
            <a:ext cx="7400520" cy="1004400"/>
          </a:xfrm>
          <a:prstGeom prst="rect">
            <a:avLst/>
          </a:prstGeom>
          <a:solidFill>
            <a:srgbClr val="d7e9c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Arial"/>
                <a:ea typeface="ＭＳ Ｐゴシック"/>
              </a:rPr>
              <a:t>The 1.5 x</a:t>
            </a:r>
            <a:r>
              <a:rPr b="1" i="1" lang="en-US" sz="2000" spc="-1" strike="noStrike">
                <a:solidFill>
                  <a:srgbClr val="800000"/>
                </a:solidFill>
                <a:latin typeface="Arial"/>
                <a:ea typeface="ＭＳ Ｐゴシック"/>
              </a:rPr>
              <a:t> IQR </a:t>
            </a:r>
            <a:r>
              <a:rPr b="1" lang="en-US" sz="2000" spc="-1" strike="noStrike">
                <a:solidFill>
                  <a:srgbClr val="800000"/>
                </a:solidFill>
                <a:latin typeface="Arial"/>
                <a:ea typeface="ＭＳ Ｐゴシック"/>
              </a:rPr>
              <a:t>Rule for Outliers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Call an observation an outlier if it falls more than 1.5 x </a:t>
            </a:r>
            <a:r>
              <a:rPr b="0" i="1" lang="en-US" sz="20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IQR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 above the third quartile or below the first quartile.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Box 7"/>
          <p:cNvSpPr/>
          <p:nvPr/>
        </p:nvSpPr>
        <p:spPr>
          <a:xfrm>
            <a:off x="540720" y="3505320"/>
            <a:ext cx="7818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Interquartile range (</a:t>
            </a:r>
            <a:r>
              <a:rPr b="0" i="1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IQR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) = 0.75 quantile – 0.25 quantile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Box 7"/>
          <p:cNvSpPr/>
          <p:nvPr/>
        </p:nvSpPr>
        <p:spPr>
          <a:xfrm>
            <a:off x="540720" y="4333680"/>
            <a:ext cx="7818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Only a rule of thumb – not every identified data point is an outlier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699120" y="2248200"/>
            <a:ext cx="3948480" cy="387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867"/>
          </a:bodyPr>
          <a:p>
            <a:pPr marL="457200" indent="-45720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Draw a single vertical axis spanning the range of the data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Mark the median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Draw “hinges” at the lower and upper quartiles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Then connect them with vertical lines to form the “box”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Constructing Boxplots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pic>
        <p:nvPicPr>
          <p:cNvPr id="133" name="Picture 6" descr="Constructing a box plot"/>
          <p:cNvPicPr/>
          <p:nvPr/>
        </p:nvPicPr>
        <p:blipFill>
          <a:blip r:embed="rId1"/>
          <a:stretch/>
        </p:blipFill>
        <p:spPr>
          <a:xfrm>
            <a:off x="5334120" y="2057400"/>
            <a:ext cx="2574720" cy="426672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699120" y="1295280"/>
            <a:ext cx="4253400" cy="487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09480" indent="-609480" defTabSz="914400">
              <a:lnSpc>
                <a:spcPct val="90000"/>
              </a:lnSpc>
              <a:spcBef>
                <a:spcPts val="439"/>
              </a:spcBef>
              <a:buClr>
                <a:srgbClr val="0000ff"/>
              </a:buClr>
              <a:buFont typeface="OpenSymbol"/>
              <a:buAutoNum type="arabicPeriod" startAt="2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Draw “fences” around the main part of the data.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lvl="1" marL="990720" indent="-533520" defTabSz="9144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upper fence is 1.5*(IQR) above the upper quartile.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990720" indent="-533520" defTabSz="9144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lower fence is 1.5*(IQR) below the lower quartile.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990720" indent="-533520" defTabSz="9144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Note: the fences only help with constructing the boxplot and should not appear in the final display.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600" spc="-1" strike="noStrike">
                <a:solidFill>
                  <a:schemeClr val="dk1"/>
                </a:solidFill>
                <a:latin typeface="Calibri"/>
              </a:rPr>
              <a:t>Constructing Boxplots (cont.)</a:t>
            </a:r>
            <a:endParaRPr b="0" lang="en-US" sz="4600" spc="-1" strike="noStrike">
              <a:solidFill>
                <a:schemeClr val="dk1"/>
              </a:solidFill>
              <a:latin typeface="Times New Roman"/>
            </a:endParaRPr>
          </a:p>
        </p:txBody>
      </p:sp>
      <p:pic>
        <p:nvPicPr>
          <p:cNvPr id="136" name="Picture 6" descr="Constructing a box plot"/>
          <p:cNvPicPr/>
          <p:nvPr/>
        </p:nvPicPr>
        <p:blipFill>
          <a:blip r:embed="rId1"/>
          <a:stretch/>
        </p:blipFill>
        <p:spPr>
          <a:xfrm>
            <a:off x="5181480" y="1333080"/>
            <a:ext cx="2977920" cy="419076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685800" y="1600200"/>
            <a:ext cx="3567600" cy="430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3430"/>
          </a:bodyPr>
          <a:p>
            <a:pPr marL="609480" indent="-609480" defTabSz="914400">
              <a:lnSpc>
                <a:spcPct val="90000"/>
              </a:lnSpc>
              <a:spcBef>
                <a:spcPts val="641"/>
              </a:spcBef>
              <a:buClr>
                <a:srgbClr val="0000ff"/>
              </a:buClr>
              <a:buFont typeface="OpenSymbol"/>
              <a:buAutoNum type="arabicPeriod" startAt="3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Use the fences to grow “whiskers.”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990720" indent="-533520" defTabSz="9144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Draw lines from the ends of the box up and down to the 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most extreme data values </a:t>
            </a:r>
            <a:r>
              <a:rPr b="0" i="1" lang="en-US" sz="2800" spc="-1" strike="noStrike">
                <a:solidFill>
                  <a:srgbClr val="ff0000"/>
                </a:solidFill>
                <a:latin typeface="Calibri"/>
              </a:rPr>
              <a:t>found within the fences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990720" indent="-533520" defTabSz="9144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a data value falls outside one of the fences, we do 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not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connect it with a whisker.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600" spc="-1" strike="noStrike">
                <a:solidFill>
                  <a:schemeClr val="dk1"/>
                </a:solidFill>
                <a:latin typeface="Calibri"/>
              </a:rPr>
              <a:t>Constructing Boxplots (cont.)</a:t>
            </a:r>
            <a:endParaRPr b="0" lang="en-US" sz="4600" spc="-1" strike="noStrike">
              <a:solidFill>
                <a:schemeClr val="dk1"/>
              </a:solidFill>
              <a:latin typeface="Times New Roman"/>
            </a:endParaRPr>
          </a:p>
        </p:txBody>
      </p:sp>
      <p:pic>
        <p:nvPicPr>
          <p:cNvPr id="139" name="Picture 6" descr="Constructing a box plot"/>
          <p:cNvPicPr/>
          <p:nvPr/>
        </p:nvPicPr>
        <p:blipFill>
          <a:blip r:embed="rId1"/>
          <a:stretch/>
        </p:blipFill>
        <p:spPr>
          <a:xfrm>
            <a:off x="5105520" y="2094840"/>
            <a:ext cx="3039840" cy="421776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/>
          </p:nvPr>
        </p:nvSpPr>
        <p:spPr>
          <a:xfrm>
            <a:off x="699120" y="2248200"/>
            <a:ext cx="3643920" cy="387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3430"/>
          </a:bodyPr>
          <a:p>
            <a:pPr marL="533520" indent="-533520" defTabSz="914400">
              <a:lnSpc>
                <a:spcPct val="100000"/>
              </a:lnSpc>
              <a:spcBef>
                <a:spcPts val="641"/>
              </a:spcBef>
              <a:buClr>
                <a:srgbClr val="0000ff"/>
              </a:buClr>
              <a:buFont typeface="OpenSymbol"/>
              <a:buAutoNum type="arabicPeriod" startAt="4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Add the </a:t>
            </a:r>
            <a:r>
              <a:rPr b="1" lang="en-US" sz="3200" spc="-1" strike="noStrike">
                <a:solidFill>
                  <a:srgbClr val="ff0000"/>
                </a:solidFill>
                <a:latin typeface="Calibri"/>
              </a:rPr>
              <a:t>outliers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by displaying any data values beyond the fences with special symbols.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We often use a different symbol for “far outliers” that are farther than 3 IQRs from the quartiles.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600" spc="-1" strike="noStrike">
                <a:solidFill>
                  <a:schemeClr val="dk1"/>
                </a:solidFill>
                <a:latin typeface="Calibri"/>
              </a:rPr>
              <a:t>Constructing Boxplots (cont.)</a:t>
            </a:r>
            <a:endParaRPr b="0" lang="en-US" sz="4600" spc="-1" strike="noStrike">
              <a:solidFill>
                <a:schemeClr val="dk1"/>
              </a:solidFill>
              <a:latin typeface="Times New Roman"/>
            </a:endParaRPr>
          </a:p>
        </p:txBody>
      </p:sp>
      <p:pic>
        <p:nvPicPr>
          <p:cNvPr id="142" name="Picture 6" descr="Constructing a box plot"/>
          <p:cNvPicPr/>
          <p:nvPr/>
        </p:nvPicPr>
        <p:blipFill>
          <a:blip r:embed="rId1"/>
          <a:stretch/>
        </p:blipFill>
        <p:spPr>
          <a:xfrm>
            <a:off x="5029200" y="2057400"/>
            <a:ext cx="3036600" cy="441936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Demonstration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Construct a boxplot of 9 values: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36, 42, 100, 28, 17, 12, 9, 4, 1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EC1ED7-4501-4CC9-940F-646FA1755D2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Boxplot in ggplot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740" lnSpcReduction="10000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geom_boxplot()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Hinges are at the 25% and 75% quartiles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The upper whisker extends from the hinge to the highest value that is within 1.5 * IQR of the hinge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The lower whisker extends from the hinge to the lowest value within 1.5 * IQR of the hinge.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Data beyond the end of the whiskers are outliers and plotted as points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BAAAD5-A9EE-433B-9194-0667428394D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Boxplots of iris variables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ggplot(data=iris) + geom_boxplot(mapping=aes(y=Sepal.Width))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2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525F69-79E7-4CD6-997B-29305B2C3F7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Classwork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Construct a boxplot of the </a:t>
            </a: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Ozone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column in the </a:t>
            </a: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airquality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dataset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Create the boxplot using 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ggplot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Save plot as PNG file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Verify that outliers match what you get using the IQR “rule-of-thumb”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Hint: use </a:t>
            </a:r>
            <a:r>
              <a:rPr b="0" lang="en-US" sz="2400" spc="-1" strike="noStrike">
                <a:solidFill>
                  <a:srgbClr val="7030a0"/>
                </a:solidFill>
                <a:latin typeface="Consolas"/>
              </a:rPr>
              <a:t>IQR()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and </a:t>
            </a:r>
            <a:r>
              <a:rPr b="0" lang="en-US" sz="2400" spc="-1" strike="noStrike">
                <a:solidFill>
                  <a:srgbClr val="7030a0"/>
                </a:solidFill>
                <a:latin typeface="Consolas"/>
              </a:rPr>
              <a:t>quantile()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functions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A1C7517-2E96-4155-B60A-A15940100AE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Classwork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Construct a boxplot of these 9 values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8,11,17,36,25,24,1,20,64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Create the boxplot using ggplot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Save plot as PNG file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73380A-B796-4BE9-BF34-5BB4BA5ECE9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Exploratory Data Analysis (EDA)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First step to building a model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Data-driven (model-free)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Goal:  get a general sense of the data 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Getting your hands “dirty” with the data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Interactive and visual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Humans are good at pattern recognition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7971232-5E9B-44EC-9B16-AAC384E7B96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Boxplots vs Histograms</a:t>
            </a:r>
            <a:endParaRPr b="0" lang="en-US" sz="3600" spc="-1" strike="noStrike">
              <a:solidFill>
                <a:schemeClr val="dk1"/>
              </a:solidFill>
              <a:latin typeface="Times New Roman"/>
            </a:endParaRPr>
          </a:p>
        </p:txBody>
      </p:sp>
      <p:pic>
        <p:nvPicPr>
          <p:cNvPr id="159" name="Picture 6" descr="A histogram"/>
          <p:cNvPicPr/>
          <p:nvPr/>
        </p:nvPicPr>
        <p:blipFill>
          <a:blip r:embed="rId1"/>
          <a:stretch/>
        </p:blipFill>
        <p:spPr>
          <a:xfrm>
            <a:off x="4267080" y="2819520"/>
            <a:ext cx="3895560" cy="287172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160" name="Picture 5" descr="A boxplot"/>
          <p:cNvPicPr/>
          <p:nvPr/>
        </p:nvPicPr>
        <p:blipFill>
          <a:blip r:embed="rId2"/>
          <a:stretch/>
        </p:blipFill>
        <p:spPr>
          <a:xfrm>
            <a:off x="1066680" y="2819520"/>
            <a:ext cx="1925640" cy="280332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Classwork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342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Explore the airquality dataset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How many variables, size of the data, …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Is this Big Data?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Summary statistics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Is there missing data? Which variables are most affected?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Visualize each variable individually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Are there outliers?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Store results in a Google Doc on the shared folder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Should any variable(s) be converted to a factor?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Which ones?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2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E571DE0-1920-46AB-A523-10E82564FFB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Pairs of Variables Visualization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It is almost always more interesting to compare groups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Two numerical variables: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Scatterplot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One numerical variable, one categorical variable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Box plot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Two categorical variables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Bar graph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D475F1D-A415-4864-A48F-06E6F0BC56B1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Two Numerical Variables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746712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For two numeric variables, the scatterplot is the obvious choice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C89781-085D-4DEC-A6FC-EEFBB1ABA637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0" name="Picture 5" descr="Scatterplot"/>
          <p:cNvPicPr/>
          <p:nvPr/>
        </p:nvPicPr>
        <p:blipFill>
          <a:blip r:embed="rId1"/>
          <a:stretch/>
        </p:blipFill>
        <p:spPr>
          <a:xfrm>
            <a:off x="2590920" y="2438280"/>
            <a:ext cx="4160520" cy="385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8"/>
          <p:cNvGrpSpPr/>
          <p:nvPr/>
        </p:nvGrpSpPr>
        <p:grpSpPr>
          <a:xfrm>
            <a:off x="2590920" y="3352680"/>
            <a:ext cx="6150960" cy="3090600"/>
            <a:chOff x="2590920" y="3352680"/>
            <a:chExt cx="6150960" cy="3090600"/>
          </a:xfrm>
        </p:grpSpPr>
        <p:pic>
          <p:nvPicPr>
            <p:cNvPr id="172" name="Picture 5" descr=""/>
            <p:cNvPicPr/>
            <p:nvPr/>
          </p:nvPicPr>
          <p:blipFill>
            <a:blip r:embed="rId1"/>
            <a:stretch/>
          </p:blipFill>
          <p:spPr>
            <a:xfrm>
              <a:off x="2590920" y="3352680"/>
              <a:ext cx="4160520" cy="3090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AutoShape 6"/>
            <p:cNvSpPr/>
            <p:nvPr/>
          </p:nvSpPr>
          <p:spPr>
            <a:xfrm>
              <a:off x="5257800" y="5186520"/>
              <a:ext cx="1066320" cy="733320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  <a:ea typeface="MS PGothic"/>
              </a:endParaRPr>
            </a:p>
          </p:txBody>
        </p:sp>
        <p:sp>
          <p:nvSpPr>
            <p:cNvPr id="174" name="Line 7"/>
            <p:cNvSpPr/>
            <p:nvPr/>
          </p:nvSpPr>
          <p:spPr>
            <a:xfrm>
              <a:off x="6324480" y="5553360"/>
              <a:ext cx="11430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75" name="Text Box 12"/>
            <p:cNvSpPr/>
            <p:nvPr/>
          </p:nvSpPr>
          <p:spPr>
            <a:xfrm>
              <a:off x="7543800" y="5492160"/>
              <a:ext cx="11980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Lucida Bright"/>
                  <a:ea typeface="MS PGothic"/>
                </a:rPr>
                <a:t>outliers?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Scatterplots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standard tool to display relation between 2 variables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e.g. y-axis = response, x-axis = suspected indicator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5181480" y="1524960"/>
            <a:ext cx="3809520" cy="472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Questions to answer: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x,y related?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linear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quadratic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other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variance(y) depend on x?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outliers present?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sldNum" idx="2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E7D971E-DE38-45AD-9443-3980BA021360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Text Box 5"/>
          <p:cNvSpPr/>
          <p:nvPr/>
        </p:nvSpPr>
        <p:spPr>
          <a:xfrm>
            <a:off x="5103720" y="208296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chemeClr val="dk1"/>
              </a:solidFill>
              <a:latin typeface="Times New Roman"/>
              <a:ea typeface="MS P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Scatterplots of iris variables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Is there a relationship between variables?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C0B1316-B115-4EFF-86A9-89B17C67A0D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 lnSpcReduction="10000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Scatter Plot: No apparent relationship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7C3BDE8-DC4E-49D3-81D1-332A3DA8D1A9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rPr>
              <a:t>36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6" name="Picture 3" descr="Scatterplot with no apparent relationship between variables"/>
          <p:cNvPicPr/>
          <p:nvPr/>
        </p:nvPicPr>
        <p:blipFill>
          <a:blip r:embed="rId1"/>
          <a:stretch/>
        </p:blipFill>
        <p:spPr>
          <a:xfrm>
            <a:off x="1409760" y="1371600"/>
            <a:ext cx="5829120" cy="429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Scatter Plot: Linear relationship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3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512620-BC96-4AD8-97E8-B6DECBA74A3D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rPr>
              <a:t>36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9" name="Picture 3" descr="Scatterplot with linear relationship between variables"/>
          <p:cNvPicPr/>
          <p:nvPr/>
        </p:nvPicPr>
        <p:blipFill>
          <a:blip r:embed="rId1"/>
          <a:stretch/>
        </p:blipFill>
        <p:spPr>
          <a:xfrm>
            <a:off x="1295280" y="1371600"/>
            <a:ext cx="6095520" cy="449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Scatter Plot: Quadratic relationship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1970BA5-984F-42FE-BFA9-10B11BD1CD05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rPr>
              <a:t>36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2" name="Picture 3" descr="Scatterplot with quadratic relationship between variables"/>
          <p:cNvPicPr/>
          <p:nvPr/>
        </p:nvPicPr>
        <p:blipFill>
          <a:blip r:embed="rId1"/>
          <a:stretch/>
        </p:blipFill>
        <p:spPr>
          <a:xfrm>
            <a:off x="1295280" y="1219320"/>
            <a:ext cx="6248160" cy="447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One numerical variable, one categorical variable</a:t>
            </a:r>
            <a:endParaRPr b="0" lang="en-US" sz="32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ggplot(data=iris) + geom_boxplot(mapping=aes(y=Sepal.Width, x=Species))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Categorical variable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Factor in 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Takes one of a small set of values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Box plot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x-axis is categorical variable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y-axis is numerical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422D92-D715-45A8-81D5-50B300667FF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Why EDA?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9053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To gain intuition about the data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Sanity checking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Is the data as expected?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Are the ranges of variables as expected?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detect outliers     (e.g. assess data quality)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test assumptions (e.g. normal distributions or skewed?)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identify useful raw data &amp; transforms (e.g. log(x))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Is there missing data?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What is the scale of the data?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Is it Big Data?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4D1B2F-5BAB-4C69-884B-1D042470EC7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Two categorical variables</a:t>
            </a:r>
            <a:endParaRPr b="0" lang="en-US" sz="32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57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865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Stacked/dodged bar graph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ourier New"/>
              </a:rPr>
              <a:t>&gt; ggplot(data=mpg)+ geom_bar(mapping = aes(x=class, fill=drv))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ourier New"/>
              </a:rPr>
              <a:t>&gt; ggplot(data=mpg)+ geom_bar(mapping = aes(x=class, fill=drv), position = "dodge")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98" name="Picture 6" descr="The bars are placed next to each other"/>
          <p:cNvPicPr/>
          <p:nvPr/>
        </p:nvPicPr>
        <p:blipFill>
          <a:blip r:embed="rId1"/>
          <a:stretch/>
        </p:blipFill>
        <p:spPr>
          <a:xfrm>
            <a:off x="5029200" y="3933720"/>
            <a:ext cx="3849840" cy="2816640"/>
          </a:xfrm>
          <a:prstGeom prst="rect">
            <a:avLst/>
          </a:prstGeom>
          <a:ln w="0">
            <a:noFill/>
          </a:ln>
        </p:spPr>
      </p:pic>
      <p:pic>
        <p:nvPicPr>
          <p:cNvPr id="199" name="Picture 7" descr="The bars are stacked over each other"/>
          <p:cNvPicPr/>
          <p:nvPr/>
        </p:nvPicPr>
        <p:blipFill>
          <a:blip r:embed="rId2"/>
          <a:stretch/>
        </p:blipFill>
        <p:spPr>
          <a:xfrm>
            <a:off x="5029200" y="1145520"/>
            <a:ext cx="3849840" cy="281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Classwork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417680"/>
            <a:ext cx="8229240" cy="470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305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Explore the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airquality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dataset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How many variables, size of the data, …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Is this Big Data?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Summary statistics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Is there missing data? Which variables are most affected?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Visualize each variable individually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Are there outliers?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Should any variable(s) be converted to a factor?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Which ones?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Convert these to a factor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Visualize any 5 pairs of variables of the airquality dataset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Choose the appropriate plot for each pair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Store work in a Google Doc on the shared folder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3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F1739B-A579-4CE2-A674-6364D2A27F6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Classwork (contd.)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9370CE-F205-498D-9457-604317C53EA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3580920" cy="7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55917" lnSpcReduction="10000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More than two variables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2895120" cy="502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Pairwise scatterplots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3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9A67BE6-58B4-4DF2-99BF-71D9AC50F80B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9" name="Picture 4" descr="Scatterplots between all pairs of variables"/>
          <p:cNvPicPr/>
          <p:nvPr/>
        </p:nvPicPr>
        <p:blipFill>
          <a:blip r:embed="rId1"/>
          <a:stretch/>
        </p:blipFill>
        <p:spPr>
          <a:xfrm>
            <a:off x="4140360" y="114480"/>
            <a:ext cx="5003280" cy="674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Summary Statistics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2804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Summarize numerical variable values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mean, median, …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apply() function in R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apply(data, dimension, function)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Dimension: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1: rows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2: cols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Function: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Mean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median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3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E29175-DEF0-4311-AAFC-19081AFF3CC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9329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Generate summary statistics of iris variables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ourier New"/>
              </a:rPr>
              <a:t>mean(iris) # doesn’t work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ourier New"/>
              </a:rPr>
              <a:t>apply(iris, 2, mean) # doesn’t work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ourier New"/>
              </a:rPr>
              <a:t>apply(iris[,1:4], 2, mean)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3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C17227B-9C48-4C41-865A-465539348E2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-1077480" y="-486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The Data Science Process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8" name="Rectangle 21"/>
          <p:cNvSpPr/>
          <p:nvPr/>
        </p:nvSpPr>
        <p:spPr>
          <a:xfrm>
            <a:off x="1676520" y="4576320"/>
            <a:ext cx="2849040" cy="447120"/>
          </a:xfrm>
          <a:prstGeom prst="rect">
            <a:avLst/>
          </a:prstGeom>
          <a:solidFill>
            <a:schemeClr val="bg1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Formatting, Cleaning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25"/>
          <p:cNvSpPr/>
          <p:nvPr/>
        </p:nvSpPr>
        <p:spPr>
          <a:xfrm>
            <a:off x="4638240" y="5543280"/>
            <a:ext cx="1042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Data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Up Arrow 27"/>
          <p:cNvSpPr/>
          <p:nvPr/>
        </p:nvSpPr>
        <p:spPr>
          <a:xfrm>
            <a:off x="2800080" y="5032440"/>
            <a:ext cx="375840" cy="5104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1" name="Rectangle 28"/>
          <p:cNvSpPr/>
          <p:nvPr/>
        </p:nvSpPr>
        <p:spPr>
          <a:xfrm>
            <a:off x="1701000" y="3609720"/>
            <a:ext cx="2630880" cy="447120"/>
          </a:xfrm>
          <a:prstGeom prst="rect">
            <a:avLst/>
          </a:prstGeom>
          <a:solidFill>
            <a:schemeClr val="bg1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Exploratory Data Analysis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Up Arrow 30"/>
          <p:cNvSpPr/>
          <p:nvPr/>
        </p:nvSpPr>
        <p:spPr>
          <a:xfrm>
            <a:off x="2800080" y="4065840"/>
            <a:ext cx="375840" cy="5104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3" name="Up Arrow 33"/>
          <p:cNvSpPr/>
          <p:nvPr/>
        </p:nvSpPr>
        <p:spPr>
          <a:xfrm>
            <a:off x="2741040" y="3109320"/>
            <a:ext cx="375840" cy="5104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4" name="Rectangle 35"/>
          <p:cNvSpPr/>
          <p:nvPr/>
        </p:nvSpPr>
        <p:spPr>
          <a:xfrm>
            <a:off x="4525920" y="4574520"/>
            <a:ext cx="2289600" cy="447120"/>
          </a:xfrm>
          <a:prstGeom prst="rect">
            <a:avLst/>
          </a:prstGeom>
          <a:solidFill>
            <a:schemeClr val="bg1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Data integration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Rectangle 37"/>
          <p:cNvSpPr/>
          <p:nvPr/>
        </p:nvSpPr>
        <p:spPr>
          <a:xfrm>
            <a:off x="1847160" y="2666160"/>
            <a:ext cx="1919160" cy="447120"/>
          </a:xfrm>
          <a:prstGeom prst="rect">
            <a:avLst/>
          </a:prstGeom>
          <a:solidFill>
            <a:schemeClr val="bg1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Data analysis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Left Arrow 40"/>
          <p:cNvSpPr/>
          <p:nvPr/>
        </p:nvSpPr>
        <p:spPr>
          <a:xfrm>
            <a:off x="3766680" y="5562360"/>
            <a:ext cx="758880" cy="414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" name="Rectangle 41"/>
          <p:cNvSpPr/>
          <p:nvPr/>
        </p:nvSpPr>
        <p:spPr>
          <a:xfrm>
            <a:off x="1487880" y="1654920"/>
            <a:ext cx="2842200" cy="447120"/>
          </a:xfrm>
          <a:prstGeom prst="rect">
            <a:avLst/>
          </a:prstGeom>
          <a:solidFill>
            <a:schemeClr val="bg1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Data Visualization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Up Arrow 43"/>
          <p:cNvSpPr/>
          <p:nvPr/>
        </p:nvSpPr>
        <p:spPr>
          <a:xfrm>
            <a:off x="2721240" y="2131920"/>
            <a:ext cx="375840" cy="5104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9" name="Picture 2" descr="Person looking at visualization results"/>
          <p:cNvPicPr/>
          <p:nvPr/>
        </p:nvPicPr>
        <p:blipFill>
          <a:blip r:embed="rId1"/>
          <a:stretch/>
        </p:blipFill>
        <p:spPr>
          <a:xfrm>
            <a:off x="2665440" y="1144440"/>
            <a:ext cx="528840" cy="594720"/>
          </a:xfrm>
          <a:prstGeom prst="rect">
            <a:avLst/>
          </a:prstGeom>
          <a:ln w="0">
            <a:noFill/>
          </a:ln>
        </p:spPr>
      </p:pic>
      <p:sp>
        <p:nvSpPr>
          <p:cNvPr id="70" name="Flowchart: Magnetic Disk 1"/>
          <p:cNvSpPr/>
          <p:nvPr/>
        </p:nvSpPr>
        <p:spPr>
          <a:xfrm>
            <a:off x="2133720" y="5562360"/>
            <a:ext cx="1632600" cy="685440"/>
          </a:xfrm>
          <a:prstGeom prst="flowChartMagneticDisk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chemeClr val="lt1"/>
                </a:solidFill>
                <a:latin typeface="Calibri"/>
              </a:rPr>
              <a:t>Storage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Exploratory Data Analysis (EDA)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Systematically going through the data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Generating summary statistics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Evaluating data quality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Visualizing each variable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Visualizing all pairwise relationships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AC22EA-65FD-443A-96EE-D2D7A0458B2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Summary Statistics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11280" y="1417680"/>
            <a:ext cx="7772040" cy="51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not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visual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sample statistics of data X  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mean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median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quartiles of sorted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: Q1 value =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en-US" sz="2000" spc="-1" strike="noStrike" baseline="-25000">
                <a:solidFill>
                  <a:schemeClr val="dk1"/>
                </a:solidFill>
                <a:latin typeface="Calibri"/>
              </a:rPr>
              <a:t>0.25n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, Q3 value =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en-US" sz="2000" spc="-1" strike="noStrike" baseline="-25000">
                <a:solidFill>
                  <a:schemeClr val="dk1"/>
                </a:solidFill>
                <a:latin typeface="Calibri"/>
              </a:rPr>
              <a:t>0.75 n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interquartile range:   value(Q3) - value(Q1)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IQR()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Variance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mode: most common value in X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summary(iris)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A6A5EC6-4A64-4081-A4EC-FE97F91004D3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  <a:ea typeface="MS PGothic"/>
              </a:rPr>
              <a:t>7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Data quality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Is there missing data?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Count the NAs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Possible that missing values are not stored as NA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Instead, 0 or -1 or something that cannot be a valid value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Are there outliers?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Check for each variable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3966119-1779-4BBD-B1C7-D0B8A101BAC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Calibri"/>
              </a:rPr>
              <a:t>Some special values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534160" cy="483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9995"/>
          </a:bodyPr>
          <a:p>
            <a:pPr marL="343080" indent="-343080" defTabSz="914400">
              <a:lnSpc>
                <a:spcPct val="15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0000"/>
                </a:solidFill>
                <a:latin typeface="Courier New"/>
              </a:rPr>
              <a:t>NA</a:t>
            </a:r>
            <a:r>
              <a:rPr b="0" lang="en-GB" sz="3200" spc="-1" strike="noStrike">
                <a:solidFill>
                  <a:schemeClr val="dk1"/>
                </a:solidFill>
                <a:latin typeface="Calibri"/>
              </a:rPr>
              <a:t>: Not Available (placeholder for a missing value).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5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0000"/>
                </a:solidFill>
                <a:latin typeface="Courier New"/>
              </a:rPr>
              <a:t>NULL</a:t>
            </a:r>
            <a:r>
              <a:rPr b="0" lang="en-GB" sz="3200" spc="-1" strike="noStrike">
                <a:solidFill>
                  <a:schemeClr val="dk1"/>
                </a:solidFill>
                <a:latin typeface="Calibri"/>
              </a:rPr>
              <a:t>: empty value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5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0000"/>
                </a:solidFill>
                <a:latin typeface="Courier New"/>
              </a:rPr>
              <a:t>Inf</a:t>
            </a:r>
            <a:r>
              <a:rPr b="0" lang="en-GB" sz="3200" spc="-1" strike="noStrike">
                <a:solidFill>
                  <a:schemeClr val="dk1"/>
                </a:solidFill>
                <a:latin typeface="Calibri"/>
              </a:rPr>
              <a:t>: Infinity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5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0000"/>
                </a:solidFill>
                <a:latin typeface="Courier New"/>
              </a:rPr>
              <a:t>is.na()</a:t>
            </a:r>
            <a:r>
              <a:rPr b="0" lang="en-GB" sz="32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lang="en-GB" sz="3200" spc="-1" strike="noStrike">
                <a:solidFill>
                  <a:srgbClr val="ff0000"/>
                </a:solidFill>
                <a:latin typeface="Courier New"/>
              </a:rPr>
              <a:t>is.null() </a:t>
            </a:r>
            <a:r>
              <a:rPr b="0" lang="en-GB" sz="3200" spc="-1" strike="noStrike">
                <a:solidFill>
                  <a:schemeClr val="dk1"/>
                </a:solidFill>
                <a:latin typeface="Calibri"/>
              </a:rPr>
              <a:t>and </a:t>
            </a:r>
            <a:r>
              <a:rPr b="0" lang="en-GB" sz="3200" spc="-1" strike="noStrike">
                <a:solidFill>
                  <a:srgbClr val="ff0000"/>
                </a:solidFill>
                <a:latin typeface="Courier New"/>
              </a:rPr>
              <a:t>is.infinite()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343080" defTabSz="91440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Calibri"/>
              </a:rPr>
              <a:t>to identify missing, empty and infinite values in data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5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0000"/>
                </a:solidFill>
                <a:latin typeface="Courier New"/>
              </a:rPr>
              <a:t>complete.cases() </a:t>
            </a:r>
            <a:r>
              <a:rPr b="0" lang="en-GB" sz="3200" spc="-1" strike="noStrike">
                <a:solidFill>
                  <a:schemeClr val="dk1"/>
                </a:solidFill>
                <a:latin typeface="Calibri"/>
              </a:rPr>
              <a:t>to identify the rows in a data frame that are complete (no missing values)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chemeClr val="dk1"/>
                </a:solidFill>
                <a:latin typeface="Calibri"/>
              </a:rPr>
              <a:t>Many functions give NA if </a:t>
            </a:r>
            <a:r>
              <a:rPr b="0" i="1" lang="en-GB" sz="3200" spc="-1" strike="noStrike">
                <a:solidFill>
                  <a:srgbClr val="c00000"/>
                </a:solidFill>
                <a:latin typeface="Calibri"/>
              </a:rPr>
              <a:t>any</a:t>
            </a:r>
            <a:r>
              <a:rPr b="0" lang="en-GB" sz="3200" spc="-1" strike="noStrike">
                <a:solidFill>
                  <a:schemeClr val="dk1"/>
                </a:solidFill>
                <a:latin typeface="Calibri"/>
              </a:rPr>
              <a:t> of the inputs is NA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343080" defTabSz="91440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Calibri"/>
              </a:rPr>
              <a:t>E.g.: </a:t>
            </a:r>
            <a:r>
              <a:rPr b="0" lang="en-GB" sz="2800" spc="-1" strike="noStrike">
                <a:solidFill>
                  <a:schemeClr val="dk1"/>
                </a:solidFill>
                <a:latin typeface="Courier New"/>
              </a:rPr>
              <a:t>mean(x)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343080" defTabSz="91440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Calibri"/>
              </a:rPr>
              <a:t>Give parameter </a:t>
            </a:r>
            <a:r>
              <a:rPr b="0" lang="en-GB" sz="2800" spc="-1" strike="noStrike">
                <a:solidFill>
                  <a:schemeClr val="dk1"/>
                </a:solidFill>
                <a:latin typeface="Courier New"/>
              </a:rPr>
              <a:t>na.rm=TRUE</a:t>
            </a:r>
            <a:r>
              <a:rPr b="0" lang="en-GB" sz="2800" spc="-1" strike="noStrike">
                <a:solidFill>
                  <a:schemeClr val="dk1"/>
                </a:solidFill>
                <a:latin typeface="Calibri"/>
              </a:rPr>
              <a:t> to remove the NAs in the input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343080" defTabSz="91440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Courier New"/>
              </a:rPr>
              <a:t>E.g.: mean(x, na.rm=TRUE)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5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LibreOffice/7.6.4.1$Linux_X86_64 LibreOffice_project/60$Build-1</Application>
  <AppVersion>15.0000</AppVersion>
  <Words>1656</Words>
  <Paragraphs>341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2012-09-13T21:52:26Z</dcterms:created>
  <dc:creator/>
  <dc:description/>
  <dc:language>en-US</dc:language>
  <cp:lastModifiedBy/>
  <dcterms:modified xsi:type="dcterms:W3CDTF">2023-09-05T22:34:16Z</dcterms:modified>
  <cp:revision>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Notes">
    <vt:i4>12</vt:i4>
  </property>
  <property fmtid="{D5CDD505-2E9C-101B-9397-08002B2CF9AE}" pid="4" name="PresentationFormat">
    <vt:lpwstr>On-screen Show (4:3)</vt:lpwstr>
  </property>
  <property fmtid="{D5CDD505-2E9C-101B-9397-08002B2CF9AE}" pid="5" name="Slides">
    <vt:i4>45</vt:i4>
  </property>
</Properties>
</file>