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47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D550AA-90B5-4BC4-8954-14AF2121EF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2A12BEA-B8F4-4353-BEE4-C430071053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D45ED2-4527-4AA7-AE22-1E8A5B2FF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C48069-A88D-4840-9451-3116F27D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619169-B04D-4176-8340-57F69BACE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5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41773F-908C-4BAA-A8D8-E09A5059E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65A4F8D-1FC7-480A-9416-FAACBF9F5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BFD27C-E2FA-49CD-8765-08854E54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ABF3E-9AC2-4507-9395-2E5F7E771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CED46F-51C0-46C4-B478-94CE461A5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C7CB390-F589-45E1-979D-524449181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CDEA67-A807-44F3-83C3-A2B23733A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B8513-71C1-4B3A-83C6-605868868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E5E675-8724-42A7-B20B-C51BC48BB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C974C1-6FAE-401A-B48E-FC6172F1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EC4FC1-182E-41CF-8FA3-8A3E28C4B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4C7778-3C89-47A9-80AB-B4641771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356EE-25B4-4870-B1FF-F373E21B3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A15BF2-0272-4524-ADD0-90E3B8724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7EB0B-FFC9-4AB6-8D06-F572F42C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3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8DC8E5-62EA-4DCB-AF25-CE022F0D8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38EB61-F063-468F-9C19-3A1A9DCF4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E546AD-88AA-4091-8A0B-621718A1B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CE63B2-C2C3-40CC-83CD-3DBE71737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B9CDF7-E818-4821-8BBE-FB0CDDC8C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476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444B72-0D2D-4084-AE45-7EBB0457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3A2CB8-D3F3-4FD7-BABD-9D183BEFF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198A46A-5456-40C2-AA15-3B926A523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5711A37-7C4F-431E-BF61-38C8BCFDB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35DD58-39BD-4DF5-BBD0-6AB47C849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806B2-8038-403B-8203-41CE4B44A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073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E5BAE-57DA-41AC-B97C-7D6DB5C1D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964F3A-4A10-4551-BA25-D270228453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4CAEE5-A595-4869-961B-288837EE4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629C445-C58A-4700-96AC-D9123E31E2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51DDD9D-FEAC-472F-93E7-601768942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37D574C-F9E6-4089-9EBC-488C357C7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5D10A2-B733-462C-906A-CEA38DCEF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4E5AA05-79EE-44A1-9BB3-7E91209CD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2079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DB4CB5-403B-4235-B885-7C2F228F2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A1533F8-0423-45B2-8D57-44D1596A3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1CBD2EF-A474-46E4-AA58-CA72B545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431763-9FF2-4F32-99AA-BE04C080B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830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FCD2D0A-AF7B-4D30-83A6-54D06F7BB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6846B9-6447-4D78-98F2-C700F0C0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32A9E7-A5D6-49C5-B3B9-01633323D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76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592E5E-754E-4262-859E-83822700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499C97-8A26-47AA-B971-6E6D0593D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1D248DE-0A2D-4177-B601-048919564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301C829-84BB-426B-B72B-9C82ABD67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CD013D-F91B-4233-8DFB-44745A3F6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83A6C3E-65D2-469E-A170-E0AB20124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41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C9F20B-A25D-40E1-9430-1F061CF03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F04A41-31F3-4DB3-975D-44D1D8BDC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58BEDA4-2DCD-4EB6-89CE-199772D50C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097445-AB9D-4180-8FA7-A5F0146D5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4C82F-66B0-4F5F-B83D-3AD487076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FBEC13-00C5-4288-A315-9812EE15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71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C977A6-AA95-480F-AF74-2E2129D25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C2E50F8-CF4D-4924-BD11-CD44A98D7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9385B6-A98C-42B7-B7E8-0116755972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E8108-F81C-4AAB-B113-55C47FC8223C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88B759-BF2C-446E-9CCD-11BC1E61D6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06F6A7-5741-4920-B1E4-45EC37E2CE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62FE0-1E50-4934-ADBC-9D81AB91CF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03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awa.tohoku.ac.jp/~sanshiro/research/geoneutrino/spectru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B1DF0D-49D4-46FC-853A-F321239EA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 about GEONU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8F6873C-4F40-49E3-A46B-D08F42DE5A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2024.09.21</a:t>
            </a:r>
          </a:p>
          <a:p>
            <a:r>
              <a:rPr lang="en-US" dirty="0"/>
              <a:t>Shuai Ouyang </a:t>
            </a:r>
          </a:p>
          <a:p>
            <a:r>
              <a:rPr lang="en-US" dirty="0"/>
              <a:t>Shandong University, China</a:t>
            </a:r>
          </a:p>
        </p:txBody>
      </p:sp>
    </p:spTree>
    <p:extLst>
      <p:ext uri="{BB962C8B-B14F-4D97-AF65-F5344CB8AC3E}">
        <p14:creationId xmlns:p14="http://schemas.microsoft.com/office/powerpoint/2010/main" val="1191567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42964-7556-449B-94A9-77AAD54B6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Check::Lithosphere::UC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ECAF032-71D4-4791-A7D7-C2D53B5F9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1220" y="1636832"/>
            <a:ext cx="4256425" cy="233144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2E4FDEA-4ED6-4179-A254-4E66D46BD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484" y="1833924"/>
            <a:ext cx="3963563" cy="219001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2CC95F-BD0B-412D-8A4B-4971C923E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220" y="4217832"/>
            <a:ext cx="4153452" cy="227504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59A2330-25B1-4E8E-A3B3-85396385E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5636" y="4217832"/>
            <a:ext cx="3751062" cy="245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100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7E2E60-396D-429B-8233-A3A0BF9D4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Check::Lithosphere::MC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67FFBEA-309A-4472-87EF-1777A6C02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7881" y="4001365"/>
            <a:ext cx="4301500" cy="238713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416363CE-A7BA-4A4D-BD13-0862111BC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881" y="1598679"/>
            <a:ext cx="4024158" cy="2215067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67C1EEBE-7ED4-4ECC-85C2-0690263E6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56" y="1548422"/>
            <a:ext cx="3873623" cy="2503583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4FA3C138-2662-4087-B610-73C4EE1BD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7038" y="4253939"/>
            <a:ext cx="3641176" cy="2348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255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0270A-3E83-4539-BF1D-A9DD9228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MC Abundance</a:t>
            </a:r>
            <a:r>
              <a:rPr lang="zh-CN" altLang="en-US" dirty="0"/>
              <a:t>的计算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29415B-D4FF-4EC5-93F0-B985A7768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Temperature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strike="sngStrike" dirty="0"/>
              <a:t>计算公式是否正确</a:t>
            </a:r>
            <a:endParaRPr lang="en-US" altLang="zh-CN" strike="sngStrike" dirty="0"/>
          </a:p>
          <a:p>
            <a:r>
              <a:rPr lang="en-US" altLang="zh-CN" dirty="0"/>
              <a:t>Pressure</a:t>
            </a:r>
          </a:p>
          <a:p>
            <a:pPr lvl="1"/>
            <a:r>
              <a:rPr lang="en-US" altLang="zh-CN" strike="sngStrike" dirty="0"/>
              <a:t>pressure</a:t>
            </a:r>
            <a:r>
              <a:rPr lang="zh-CN" altLang="en-US" strike="sngStrike" dirty="0"/>
              <a:t>的传递</a:t>
            </a:r>
            <a:endParaRPr lang="en-US" altLang="zh-CN" strike="sngStrike" dirty="0"/>
          </a:p>
          <a:p>
            <a:pPr lvl="1"/>
            <a:r>
              <a:rPr lang="en-US" altLang="zh-CN" strike="sngStrike" dirty="0"/>
              <a:t>this layer pressure</a:t>
            </a:r>
            <a:r>
              <a:rPr lang="zh-CN" altLang="en-US" strike="sngStrike" dirty="0"/>
              <a:t>的计算公式是否正确</a:t>
            </a:r>
            <a:endParaRPr lang="en-US" altLang="zh-CN" strike="sngStrike" dirty="0"/>
          </a:p>
          <a:p>
            <a:pPr lvl="1"/>
            <a:r>
              <a:rPr lang="en-US" altLang="zh-CN" strike="sngStrike" dirty="0"/>
              <a:t>correction</a:t>
            </a:r>
            <a:r>
              <a:rPr lang="zh-CN" altLang="en-US" strike="sngStrike" dirty="0"/>
              <a:t>中的压强计算公式是否正确</a:t>
            </a:r>
            <a:endParaRPr lang="en-US" altLang="zh-CN" strike="sngStrike" dirty="0"/>
          </a:p>
          <a:p>
            <a:r>
              <a:rPr lang="en-US" altLang="zh-CN" dirty="0" err="1"/>
              <a:t>vp</a:t>
            </a:r>
            <a:endParaRPr lang="en-US" altLang="zh-CN" dirty="0"/>
          </a:p>
          <a:p>
            <a:pPr lvl="1"/>
            <a:r>
              <a:rPr lang="en-US" strike="sngStrike" dirty="0"/>
              <a:t>Crust </a:t>
            </a:r>
            <a:r>
              <a:rPr lang="en-US" strike="sngStrike" dirty="0" err="1"/>
              <a:t>Vp</a:t>
            </a:r>
            <a:r>
              <a:rPr lang="zh-CN" altLang="en-US" strike="sngStrike" dirty="0"/>
              <a:t>的随机数产生是否正确</a:t>
            </a:r>
            <a:endParaRPr lang="en-US" altLang="zh-CN" strike="sngStrike" dirty="0"/>
          </a:p>
          <a:p>
            <a:pPr lvl="1"/>
            <a:r>
              <a:rPr lang="en-US" strike="sngStrike" dirty="0" err="1"/>
              <a:t>MC.felsic</a:t>
            </a:r>
            <a:r>
              <a:rPr lang="en-US" strike="sngStrike" dirty="0"/>
              <a:t>, mafic</a:t>
            </a:r>
            <a:r>
              <a:rPr lang="zh-CN" altLang="en-US" strike="sngStrike" dirty="0"/>
              <a:t>的随机产生是否正确</a:t>
            </a:r>
            <a:endParaRPr lang="en-US" altLang="zh-CN" strike="sngStrike" dirty="0"/>
          </a:p>
          <a:p>
            <a:pPr lvl="1"/>
            <a:r>
              <a:rPr lang="zh-CN" altLang="en-US" strike="sngStrike" dirty="0"/>
              <a:t>温度修正是否正确</a:t>
            </a:r>
            <a:endParaRPr lang="en-US" altLang="zh-CN" strike="sngStrike" dirty="0"/>
          </a:p>
          <a:p>
            <a:pPr lvl="1"/>
            <a:r>
              <a:rPr lang="zh-CN" altLang="en-US" strike="sngStrike" dirty="0"/>
              <a:t>压强修正是否正确</a:t>
            </a:r>
            <a:endParaRPr lang="en-US" altLang="zh-CN" strike="sngStrike" dirty="0"/>
          </a:p>
          <a:p>
            <a:pPr lvl="1"/>
            <a:r>
              <a:rPr lang="en-US" altLang="zh-CN" strike="sngStrike" dirty="0"/>
              <a:t>fraction</a:t>
            </a:r>
            <a:r>
              <a:rPr lang="zh-CN" altLang="en-US" strike="sngStrike" dirty="0"/>
              <a:t>正确</a:t>
            </a:r>
            <a:endParaRPr lang="en-US" altLang="zh-CN" strike="sngStrike" dirty="0"/>
          </a:p>
          <a:p>
            <a:pPr lvl="1"/>
            <a:r>
              <a:rPr lang="en-US" altLang="zh-CN" strike="sngStrike" dirty="0"/>
              <a:t>Abundance</a:t>
            </a:r>
            <a:r>
              <a:rPr lang="zh-CN" altLang="en-US" strike="sngStrike" dirty="0"/>
              <a:t>的计算公式是否正确</a:t>
            </a:r>
            <a:endParaRPr lang="en-US" strike="sngStrike" dirty="0"/>
          </a:p>
        </p:txBody>
      </p:sp>
    </p:spTree>
    <p:extLst>
      <p:ext uri="{BB962C8B-B14F-4D97-AF65-F5344CB8AC3E}">
        <p14:creationId xmlns:p14="http://schemas.microsoft.com/office/powerpoint/2010/main" val="3037057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109F9B-576E-4F48-9F1C-8F400C65F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Check::Lithosphere::LC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41C8D0A7-4796-4F6A-A972-0497F1443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769" y="1399665"/>
            <a:ext cx="3957035" cy="2207083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E17B68B0-A3D0-479C-BE5B-F5407AB1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698" y="1399665"/>
            <a:ext cx="3563155" cy="2393164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C52642F6-A2A8-483C-B3D1-FBED732D3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769" y="4046070"/>
            <a:ext cx="4245940" cy="234624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97397DED-6A01-4661-AD1A-AD8076414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584" y="4022484"/>
            <a:ext cx="3635719" cy="2444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44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BFC9F-2DBA-4155-AA56-6CD892AE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Check::Lithosphere::Crust</a:t>
            </a:r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A54820E-A3F9-42EA-BFC1-883E216CF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70" y="1594376"/>
            <a:ext cx="4220072" cy="2293199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00F3496B-407D-4D53-8BEA-918B6BC9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758" y="1487648"/>
            <a:ext cx="3973656" cy="2629376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0F009043-55D7-4222-A01B-1AB1075D8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969" y="4237190"/>
            <a:ext cx="4220071" cy="225568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15039D12-DE7A-429F-A693-C53E6C7B78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6152" y="4237190"/>
            <a:ext cx="3677442" cy="2409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332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7B0724-C97A-4B7F-9E23-857A3E1E0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Check::Lithosphere::Sediment + Crust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A98A8A1-3524-4F46-95FD-9F04AF3191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583" y="1862258"/>
            <a:ext cx="3822375" cy="2502066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E20C6C6-32EC-43E8-B8A5-B83D31AFD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61" y="1862258"/>
            <a:ext cx="4329840" cy="2444265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46275742-7805-4F1D-83AA-54ED52E99A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8061" y="4421672"/>
            <a:ext cx="4253071" cy="2284335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506AF48-2B60-4679-A48B-B8DA439DAD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2583" y="4406349"/>
            <a:ext cx="3777299" cy="2451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925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DB5E9F-FD9E-4448-B126-A8D117BF5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371304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数组定义与运算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F09602-228F-4E0A-AB20-DD4DE6D35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76268" cy="2031598"/>
          </a:xfrm>
        </p:spPr>
        <p:txBody>
          <a:bodyPr>
            <a:normAutofit/>
          </a:bodyPr>
          <a:lstStyle/>
          <a:p>
            <a:r>
              <a:rPr lang="en-US" dirty="0"/>
              <a:t>a = {1, 2}</a:t>
            </a:r>
            <a:r>
              <a:rPr lang="zh-CN" altLang="en-US" dirty="0"/>
              <a:t>。定义</a:t>
            </a:r>
            <a:r>
              <a:rPr lang="en-US" altLang="zh-CN" dirty="0"/>
              <a:t>cell</a:t>
            </a:r>
          </a:p>
          <a:p>
            <a:r>
              <a:rPr lang="en-US" dirty="0"/>
              <a:t>a = [1, 2]</a:t>
            </a:r>
            <a:r>
              <a:rPr lang="zh-CN" altLang="en-US" dirty="0"/>
              <a:t>。</a:t>
            </a:r>
            <a:r>
              <a:rPr lang="en-US" altLang="zh-CN" dirty="0"/>
              <a:t>1*2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en-US" dirty="0"/>
              <a:t>a = [1;2]</a:t>
            </a:r>
            <a:r>
              <a:rPr lang="zh-CN" altLang="en-US" dirty="0"/>
              <a:t>。</a:t>
            </a:r>
            <a:r>
              <a:rPr lang="en-US" altLang="zh-CN" dirty="0"/>
              <a:t>2*1</a:t>
            </a:r>
            <a:r>
              <a:rPr lang="zh-CN" altLang="en-US" dirty="0"/>
              <a:t>的数组</a:t>
            </a:r>
            <a:endParaRPr lang="en-US" altLang="zh-CN" dirty="0"/>
          </a:p>
          <a:p>
            <a:r>
              <a:rPr lang="en-US" altLang="zh-CN" dirty="0"/>
              <a:t>MATLAB</a:t>
            </a:r>
            <a:r>
              <a:rPr lang="zh-CN" altLang="en-US" dirty="0"/>
              <a:t>运算符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6399E8C2-085C-48D0-ADBB-B026D6049E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263555"/>
                  </p:ext>
                </p:extLst>
              </p:nvPr>
            </p:nvGraphicFramePr>
            <p:xfrm>
              <a:off x="778136" y="4173906"/>
              <a:ext cx="6188298" cy="2027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983">
                      <a:extLst>
                        <a:ext uri="{9D8B030D-6E8A-4147-A177-3AD203B41FA5}">
                          <a16:colId xmlns:a16="http://schemas.microsoft.com/office/drawing/2014/main" val="2650722358"/>
                        </a:ext>
                      </a:extLst>
                    </a:gridCol>
                    <a:gridCol w="1504983">
                      <a:extLst>
                        <a:ext uri="{9D8B030D-6E8A-4147-A177-3AD203B41FA5}">
                          <a16:colId xmlns:a16="http://schemas.microsoft.com/office/drawing/2014/main" val="1806127104"/>
                        </a:ext>
                      </a:extLst>
                    </a:gridCol>
                    <a:gridCol w="1673349">
                      <a:extLst>
                        <a:ext uri="{9D8B030D-6E8A-4147-A177-3AD203B41FA5}">
                          <a16:colId xmlns:a16="http://schemas.microsoft.com/office/drawing/2014/main" val="390788402"/>
                        </a:ext>
                      </a:extLst>
                    </a:gridCol>
                    <a:gridCol w="1504983">
                      <a:extLst>
                        <a:ext uri="{9D8B030D-6E8A-4147-A177-3AD203B41FA5}">
                          <a16:colId xmlns:a16="http://schemas.microsoft.com/office/drawing/2014/main" val="289290118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方阵运算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7047696"/>
                      </a:ext>
                    </a:extLst>
                  </a:tr>
                  <a:tr h="383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.^ 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sSub>
                                      <m:sSubPr>
                                        <m:ctrlP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A^-1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08315287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A .*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*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矩阵乘法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73581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./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/ 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715869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+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function(A)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function(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96872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6399E8C2-085C-48D0-ADBB-B026D6049E2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43263555"/>
                  </p:ext>
                </p:extLst>
              </p:nvPr>
            </p:nvGraphicFramePr>
            <p:xfrm>
              <a:off x="778136" y="4173906"/>
              <a:ext cx="6188298" cy="20270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04983">
                      <a:extLst>
                        <a:ext uri="{9D8B030D-6E8A-4147-A177-3AD203B41FA5}">
                          <a16:colId xmlns:a16="http://schemas.microsoft.com/office/drawing/2014/main" val="2650722358"/>
                        </a:ext>
                      </a:extLst>
                    </a:gridCol>
                    <a:gridCol w="1504983">
                      <a:extLst>
                        <a:ext uri="{9D8B030D-6E8A-4147-A177-3AD203B41FA5}">
                          <a16:colId xmlns:a16="http://schemas.microsoft.com/office/drawing/2014/main" val="1806127104"/>
                        </a:ext>
                      </a:extLst>
                    </a:gridCol>
                    <a:gridCol w="1673349">
                      <a:extLst>
                        <a:ext uri="{9D8B030D-6E8A-4147-A177-3AD203B41FA5}">
                          <a16:colId xmlns:a16="http://schemas.microsoft.com/office/drawing/2014/main" val="390788402"/>
                        </a:ext>
                      </a:extLst>
                    </a:gridCol>
                    <a:gridCol w="1504983">
                      <a:extLst>
                        <a:ext uri="{9D8B030D-6E8A-4147-A177-3AD203B41FA5}">
                          <a16:colId xmlns:a16="http://schemas.microsoft.com/office/drawing/2014/main" val="2892901183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方阵运算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07047696"/>
                      </a:ext>
                    </a:extLst>
                  </a:tr>
                  <a:tr h="4977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.^ 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5" t="-79268" r="-212955" b="-25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A^-1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1741" t="-79268" r="-1619" b="-25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8315287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A .*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5" t="-229688" r="-212955" b="-2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*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矩阵乘法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968873581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./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5" t="-329688" r="-212955" b="-1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/ B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1741" t="-329688" r="-1619" b="-1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8715869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+ B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405" t="-429688" r="-212955" b="-203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function(A)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311741" t="-429688" r="-1619" b="-203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9687251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3A74DF4-E4BB-472B-A85D-7BD49A6478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5979297"/>
                  </p:ext>
                </p:extLst>
              </p:nvPr>
            </p:nvGraphicFramePr>
            <p:xfrm>
              <a:off x="5974303" y="2024259"/>
              <a:ext cx="5235720" cy="153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68">
                      <a:extLst>
                        <a:ext uri="{9D8B030D-6E8A-4147-A177-3AD203B41FA5}">
                          <a16:colId xmlns:a16="http://schemas.microsoft.com/office/drawing/2014/main" val="3539889506"/>
                        </a:ext>
                      </a:extLst>
                    </a:gridCol>
                    <a:gridCol w="1239592">
                      <a:extLst>
                        <a:ext uri="{9D8B030D-6E8A-4147-A177-3AD203B41FA5}">
                          <a16:colId xmlns:a16="http://schemas.microsoft.com/office/drawing/2014/main" val="161357698"/>
                        </a:ext>
                      </a:extLst>
                    </a:gridCol>
                    <a:gridCol w="1378268">
                      <a:extLst>
                        <a:ext uri="{9D8B030D-6E8A-4147-A177-3AD203B41FA5}">
                          <a16:colId xmlns:a16="http://schemas.microsoft.com/office/drawing/2014/main" val="813353659"/>
                        </a:ext>
                      </a:extLst>
                    </a:gridCol>
                    <a:gridCol w="1239592">
                      <a:extLst>
                        <a:ext uri="{9D8B030D-6E8A-4147-A177-3AD203B41FA5}">
                          <a16:colId xmlns:a16="http://schemas.microsoft.com/office/drawing/2014/main" val="263531396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右元素运算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3589842"/>
                      </a:ext>
                    </a:extLst>
                  </a:tr>
                  <a:tr h="383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 .^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𝑖𝑗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.^ 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9881616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 .*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.* 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128506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./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./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795733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73A74DF4-E4BB-472B-A85D-7BD49A6478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35979297"/>
                  </p:ext>
                </p:extLst>
              </p:nvPr>
            </p:nvGraphicFramePr>
            <p:xfrm>
              <a:off x="5974303" y="2024259"/>
              <a:ext cx="5235720" cy="153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8268">
                      <a:extLst>
                        <a:ext uri="{9D8B030D-6E8A-4147-A177-3AD203B41FA5}">
                          <a16:colId xmlns:a16="http://schemas.microsoft.com/office/drawing/2014/main" val="3539889506"/>
                        </a:ext>
                      </a:extLst>
                    </a:gridCol>
                    <a:gridCol w="1239592">
                      <a:extLst>
                        <a:ext uri="{9D8B030D-6E8A-4147-A177-3AD203B41FA5}">
                          <a16:colId xmlns:a16="http://schemas.microsoft.com/office/drawing/2014/main" val="161357698"/>
                        </a:ext>
                      </a:extLst>
                    </a:gridCol>
                    <a:gridCol w="1378268">
                      <a:extLst>
                        <a:ext uri="{9D8B030D-6E8A-4147-A177-3AD203B41FA5}">
                          <a16:colId xmlns:a16="http://schemas.microsoft.com/office/drawing/2014/main" val="813353659"/>
                        </a:ext>
                      </a:extLst>
                    </a:gridCol>
                    <a:gridCol w="1239592">
                      <a:extLst>
                        <a:ext uri="{9D8B030D-6E8A-4147-A177-3AD203B41FA5}">
                          <a16:colId xmlns:a16="http://schemas.microsoft.com/office/drawing/2014/main" val="263531396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右元素运算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93589842"/>
                      </a:ext>
                    </a:extLst>
                  </a:tr>
                  <a:tr h="39776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 .^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765" t="-100000" r="-212745" b="-21846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.^ 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4138" t="-100000" r="-2463" b="-21846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99881616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c .* A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765" t="-203125" r="-212745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/>
                            <a:t>A .* c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4138" t="-203125" r="-2463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31128506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./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11765" t="-303125" r="-212745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./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24138" t="-303125" r="-2463" b="-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795733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38583E8C-C4CF-4D1F-9AEB-422C949B9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348429"/>
                  </p:ext>
                </p:extLst>
              </p:nvPr>
            </p:nvGraphicFramePr>
            <p:xfrm>
              <a:off x="5967864" y="126079"/>
              <a:ext cx="5235720" cy="1803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8930">
                      <a:extLst>
                        <a:ext uri="{9D8B030D-6E8A-4147-A177-3AD203B41FA5}">
                          <a16:colId xmlns:a16="http://schemas.microsoft.com/office/drawing/2014/main" val="1293313979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1425396858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1322569781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375427096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右运算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3457795"/>
                      </a:ext>
                    </a:extLst>
                  </a:tr>
                  <a:tr h="383544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*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*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∗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5295642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/ A: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/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01505463"/>
                      </a:ext>
                    </a:extLst>
                  </a:tr>
                  <a:tr h="29888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+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+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1046864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格 5">
                <a:extLst>
                  <a:ext uri="{FF2B5EF4-FFF2-40B4-BE49-F238E27FC236}">
                    <a16:creationId xmlns:a16="http://schemas.microsoft.com/office/drawing/2014/main" id="{38583E8C-C4CF-4D1F-9AEB-422C949B9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74348429"/>
                  </p:ext>
                </p:extLst>
              </p:nvPr>
            </p:nvGraphicFramePr>
            <p:xfrm>
              <a:off x="5967864" y="126079"/>
              <a:ext cx="5235720" cy="180365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08930">
                      <a:extLst>
                        <a:ext uri="{9D8B030D-6E8A-4147-A177-3AD203B41FA5}">
                          <a16:colId xmlns:a16="http://schemas.microsoft.com/office/drawing/2014/main" val="1293313979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1425396858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1322569781"/>
                        </a:ext>
                      </a:extLst>
                    </a:gridCol>
                    <a:gridCol w="1308930">
                      <a:extLst>
                        <a:ext uri="{9D8B030D-6E8A-4147-A177-3AD203B41FA5}">
                          <a16:colId xmlns:a16="http://schemas.microsoft.com/office/drawing/2014/main" val="3754270969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左运算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dirty="0"/>
                            <a:t>右运算</a:t>
                          </a:r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dirty="0"/>
                            <a:t>效果</a:t>
                          </a:r>
                          <a:endParaRPr lang="en-US" dirty="0"/>
                        </a:p>
                        <a:p>
                          <a:pPr algn="ctr"/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03457795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*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171875" r="-202326" b="-2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*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65" t="-171875" r="-2326" b="-2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5295642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/ A: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271875" r="-202326" b="-1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 /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65" t="-271875" r="-2326" b="-1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01505463"/>
                      </a:ext>
                    </a:extLst>
                  </a:tr>
                  <a:tr h="38785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 + A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00465" t="-371875" r="-202326" b="-218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 + c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300465" t="-371875" r="-2326" b="-218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1046864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225344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D5FC9-A85E-47F8-A7EF-67D58D4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Math::</a:t>
            </a:r>
            <a:r>
              <a:rPr lang="en-US" altLang="zh-CN" dirty="0" err="1"/>
              <a:t>Generate_Random_XX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ADEEB-FD10-4A15-B8F4-C61F201AA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Standard Normal: </a:t>
                </a:r>
                <a:r>
                  <a:rPr lang="zh-CN" altLang="en-US" dirty="0"/>
                  <a:t>标准高斯分布，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en-US" altLang="zh-CN" dirty="0"/>
                  <a:t>Normal</a:t>
                </a:r>
                <a:r>
                  <a:rPr lang="zh-CN" altLang="en-US" dirty="0"/>
                  <a:t>：高斯分布，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/>
                  <a:t>通过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zh-CN" altLang="en-US" dirty="0"/>
                  <a:t> 实现</a:t>
                </a:r>
                <a:endParaRPr lang="en-US" altLang="zh-CN" dirty="0"/>
              </a:p>
              <a:p>
                <a:r>
                  <a:rPr lang="en-US" altLang="zh-CN" dirty="0"/>
                  <a:t>Log Normal: </a:t>
                </a:r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ADEEB-FD10-4A15-B8F4-C61F201AA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1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D5FC9-A85E-47F8-A7EF-67D58D4DC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Math::</a:t>
            </a:r>
            <a:r>
              <a:rPr lang="en-US" altLang="zh-CN" dirty="0" err="1"/>
              <a:t>Compute_Cell_XX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ADEEB-FD10-4A15-B8F4-C61F201AA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/>
                  <a:t>都是一些基础公式推导</a:t>
                </a:r>
                <a:endParaRPr lang="en-US"/>
              </a:p>
              <a:p>
                <a:r>
                  <a:rPr lang="en-US" dirty="0"/>
                  <a:t>Area: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Volume: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05ADEEB-FD10-4A15-B8F4-C61F201AA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074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E7380-2CE6-4F19-9CD2-37DC25C8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Physics::</a:t>
            </a:r>
            <a:r>
              <a:rPr lang="en-US" dirty="0" err="1"/>
              <a:t>Load_Geonu_Spectrum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6F68A1-05D4-4691-9C83-281F8D231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684" y="1550652"/>
            <a:ext cx="10515600" cy="494222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Enomoto2007_AntineutrinoSpectrum.mat</a:t>
            </a:r>
          </a:p>
          <a:p>
            <a:pPr lvl="1"/>
            <a:r>
              <a:rPr lang="zh-CN" altLang="en-US" dirty="0"/>
              <a:t>这份数据猜测来自于</a:t>
            </a:r>
            <a:r>
              <a:rPr lang="en-US" dirty="0">
                <a:hlinkClick r:id="rId2"/>
              </a:rPr>
              <a:t>Geoneutrino Spectrum and Luminosity (tohoku.ac.jp)</a:t>
            </a:r>
            <a:endParaRPr lang="en-US" dirty="0"/>
          </a:p>
          <a:p>
            <a:pPr lvl="1"/>
            <a:r>
              <a:rPr lang="zh-CN" altLang="en-US" dirty="0"/>
              <a:t>每一列的含义为：</a:t>
            </a:r>
            <a:endParaRPr lang="en-US" altLang="zh-CN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需要注意的是第</a:t>
            </a:r>
            <a:r>
              <a:rPr lang="en-US" altLang="zh-CN" dirty="0"/>
              <a:t>4-7</a:t>
            </a:r>
            <a:r>
              <a:rPr lang="zh-CN" altLang="en-US" dirty="0"/>
              <a:t>列是有量纲的，即</a:t>
            </a:r>
            <a:r>
              <a:rPr lang="en-US" altLang="zh-CN" dirty="0"/>
              <a:t>1/keV</a:t>
            </a:r>
            <a:r>
              <a:rPr lang="zh-CN" altLang="en-US" dirty="0"/>
              <a:t>。但</a:t>
            </a:r>
            <a:r>
              <a:rPr lang="en-US" altLang="zh-CN" dirty="0"/>
              <a:t>GEONU</a:t>
            </a:r>
            <a:r>
              <a:rPr lang="zh-CN" altLang="en-US" dirty="0"/>
              <a:t>中没有注意到这一点，理解有误，</a:t>
            </a:r>
            <a:r>
              <a:rPr lang="zh-CN" altLang="en-US" dirty="0">
                <a:solidFill>
                  <a:srgbClr val="FF0000"/>
                </a:solidFill>
              </a:rPr>
              <a:t>但数值上没有问题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因为原数据中</a:t>
            </a:r>
            <a:r>
              <a:rPr lang="en-US" altLang="zh-CN" dirty="0">
                <a:solidFill>
                  <a:srgbClr val="FF0000"/>
                </a:solidFill>
              </a:rPr>
              <a:t>bin</a:t>
            </a:r>
            <a:r>
              <a:rPr lang="zh-CN" altLang="en-US" dirty="0">
                <a:solidFill>
                  <a:srgbClr val="FF0000"/>
                </a:solidFill>
              </a:rPr>
              <a:t>宽为</a:t>
            </a:r>
            <a:r>
              <a:rPr lang="en-US" altLang="zh-CN" dirty="0">
                <a:solidFill>
                  <a:srgbClr val="FF0000"/>
                </a:solidFill>
              </a:rPr>
              <a:t>1keV)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59F5F7A-6B25-429F-86B0-D53144EBB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4223" y="2613472"/>
            <a:ext cx="6743700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2780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5D296E-1DF5-43DC-B03C-771F8F1CD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Check::Lithosphere::s1 </a:t>
            </a:r>
            <a:r>
              <a:rPr lang="zh-CN" altLang="en-US" dirty="0"/>
              <a:t>通过</a:t>
            </a:r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AC5C960-3314-45F6-B680-F12210EBA739}"/>
              </a:ext>
            </a:extLst>
          </p:cNvPr>
          <p:cNvSpPr txBox="1"/>
          <p:nvPr/>
        </p:nvSpPr>
        <p:spPr>
          <a:xfrm>
            <a:off x="5664196" y="1628727"/>
            <a:ext cx="320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aU</a:t>
            </a:r>
            <a:r>
              <a:rPr lang="en-US" dirty="0"/>
              <a:t>, </a:t>
            </a:r>
            <a:r>
              <a:rPr lang="en-US" dirty="0" err="1"/>
              <a:t>aTh</a:t>
            </a:r>
            <a:r>
              <a:rPr lang="en-US" dirty="0"/>
              <a:t>, </a:t>
            </a:r>
            <a:r>
              <a:rPr lang="en-US" dirty="0" err="1"/>
              <a:t>aK</a:t>
            </a:r>
            <a:r>
              <a:rPr lang="en-US" dirty="0"/>
              <a:t>, Th/U, K/Th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3BDD2AF-198A-4DF5-8B9C-4761FF449292}"/>
              </a:ext>
            </a:extLst>
          </p:cNvPr>
          <p:cNvSpPr txBox="1"/>
          <p:nvPr/>
        </p:nvSpPr>
        <p:spPr>
          <a:xfrm>
            <a:off x="325859" y="3219719"/>
            <a:ext cx="78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Old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81EB650-7132-499D-821E-E396AA20E1EC}"/>
              </a:ext>
            </a:extLst>
          </p:cNvPr>
          <p:cNvSpPr txBox="1"/>
          <p:nvPr/>
        </p:nvSpPr>
        <p:spPr>
          <a:xfrm>
            <a:off x="325859" y="5345793"/>
            <a:ext cx="78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56C4CE9-071A-4509-B581-A53F8F1E3246}"/>
              </a:ext>
            </a:extLst>
          </p:cNvPr>
          <p:cNvSpPr txBox="1"/>
          <p:nvPr/>
        </p:nvSpPr>
        <p:spPr>
          <a:xfrm>
            <a:off x="1070064" y="1537275"/>
            <a:ext cx="3206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Total, U, Th, K40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6FE5BA2-2E4C-418C-A7C0-3C5452DF5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4196" y="2219319"/>
            <a:ext cx="3600635" cy="1968601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19A4824-FBC4-4527-957A-3428424430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064" y="2251294"/>
            <a:ext cx="3511730" cy="1936850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2AB98475-E792-4791-A13F-3067D5444F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470" y="4403500"/>
            <a:ext cx="3470324" cy="2195511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B324B389-20D3-4851-AD9A-E68159CE9A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3421" y="4470455"/>
            <a:ext cx="3691410" cy="203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4175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432A6C-0386-4E3D-9068-66F8352D5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Check::Lithosphere::s2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00967B-C4DF-422B-88F4-A8977AC1B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581" y="1951949"/>
            <a:ext cx="3467278" cy="194955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1BEA207-4A92-4991-9C53-6416C742D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7059" y="1577576"/>
            <a:ext cx="4213538" cy="232392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99B18E3-FFB8-46A6-BD9A-90888BA084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59" y="4250028"/>
            <a:ext cx="3370754" cy="218234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103D669-BB6F-4B61-B56F-AE4AB5085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7059" y="4151179"/>
            <a:ext cx="4213538" cy="2341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331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F7BA98-E297-4B7C-93FA-F411259A8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Check::Lithosphere::s3 </a:t>
            </a:r>
            <a:r>
              <a:rPr lang="zh-CN" altLang="en-US" dirty="0"/>
              <a:t>通过</a:t>
            </a:r>
            <a:endParaRPr 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763B70-5014-4F2E-AC6C-08411DF78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2739" y="1882372"/>
            <a:ext cx="4153661" cy="2352984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B4DD4CA-FF75-4DE3-B49C-12113F5FF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495" y="1825678"/>
            <a:ext cx="4362010" cy="23529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07B923F-B9A5-47D2-8850-F01D83007D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7186" y="4334392"/>
            <a:ext cx="3756562" cy="2400459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4E88792-D4BE-4ECE-9928-1B6F4D93E0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1114" y="4323847"/>
            <a:ext cx="4362011" cy="2411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7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EDE70-ECFA-4FFC-9440-7583C8F2C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Check::Lithosphere::Sediment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03CA5D6-8458-4954-B345-19C2276DC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7951" y="1961115"/>
            <a:ext cx="3999204" cy="2251837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31FE79E-67FE-4FEE-9125-B2614339B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4608" y="1961115"/>
            <a:ext cx="3974179" cy="215297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6BFB90B-DFA8-41A0-A92C-7B46DA5D7A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4542" y="4378866"/>
            <a:ext cx="3529125" cy="226872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C9BD6CE-8BE7-439E-B1B5-EF4AC6D8B1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04608" y="4374276"/>
            <a:ext cx="4127279" cy="2273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467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461</Words>
  <Application>Microsoft Office PowerPoint</Application>
  <PresentationFormat>宽屏</PresentationFormat>
  <Paragraphs>113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主题​​</vt:lpstr>
      <vt:lpstr>Doc about GEONU</vt:lpstr>
      <vt:lpstr>数组定义与运算</vt:lpstr>
      <vt:lpstr>Math::Generate_Random_XX</vt:lpstr>
      <vt:lpstr>Math::Compute_Cell_XX</vt:lpstr>
      <vt:lpstr>Physics::Load_Geonu_Spectrum</vt:lpstr>
      <vt:lpstr>Check::Lithosphere::s1 通过</vt:lpstr>
      <vt:lpstr>Check::Lithosphere::s2 通过</vt:lpstr>
      <vt:lpstr>Check::Lithosphere::s3 通过</vt:lpstr>
      <vt:lpstr>Check::Lithosphere::Sediment</vt:lpstr>
      <vt:lpstr>Check::Lithosphere::UC 通过</vt:lpstr>
      <vt:lpstr>Check::Lithosphere::MC 通过</vt:lpstr>
      <vt:lpstr>MC Abundance的计算</vt:lpstr>
      <vt:lpstr>Check::Lithosphere::LC 通过</vt:lpstr>
      <vt:lpstr>Check::Lithosphere::Crust</vt:lpstr>
      <vt:lpstr>Check::Lithosphere::Sediment + Crust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 about GEONU</dc:title>
  <dc:creator>帅 欧阳</dc:creator>
  <cp:lastModifiedBy>帅 欧阳</cp:lastModifiedBy>
  <cp:revision>151</cp:revision>
  <dcterms:created xsi:type="dcterms:W3CDTF">2024-09-21T06:53:08Z</dcterms:created>
  <dcterms:modified xsi:type="dcterms:W3CDTF">2024-11-10T10:09:21Z</dcterms:modified>
</cp:coreProperties>
</file>