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handoutMasterIdLst>
    <p:handoutMasterId r:id="rId15"/>
  </p:handoutMasterIdLst>
  <p:sldIdLst>
    <p:sldId id="256" r:id="rId2"/>
    <p:sldId id="284" r:id="rId3"/>
    <p:sldId id="281" r:id="rId4"/>
    <p:sldId id="271" r:id="rId5"/>
    <p:sldId id="279" r:id="rId6"/>
    <p:sldId id="283" r:id="rId7"/>
    <p:sldId id="288" r:id="rId8"/>
    <p:sldId id="289" r:id="rId9"/>
    <p:sldId id="287" r:id="rId10"/>
    <p:sldId id="286" r:id="rId11"/>
    <p:sldId id="280" r:id="rId12"/>
    <p:sldId id="285" r:id="rId1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84"/>
            <p14:sldId id="281"/>
            <p14:sldId id="271"/>
            <p14:sldId id="279"/>
            <p14:sldId id="283"/>
            <p14:sldId id="288"/>
            <p14:sldId id="289"/>
            <p14:sldId id="287"/>
            <p14:sldId id="286"/>
            <p14:sldId id="280"/>
            <p14:sldId id="285"/>
          </p14:sldIdLst>
        </p14:section>
        <p14:section name="了解详细信息"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84" autoAdjust="0"/>
  </p:normalViewPr>
  <p:slideViewPr>
    <p:cSldViewPr snapToGrid="0">
      <p:cViewPr>
        <p:scale>
          <a:sx n="81" d="100"/>
          <a:sy n="81" d="100"/>
        </p:scale>
        <p:origin x="754"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5" d="100"/>
          <a:sy n="75" d="100"/>
        </p:scale>
        <p:origin x="361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A071E02-3F1A-4B0B-8EE9-4F1B741D9601}" type="datetime1">
              <a:rPr lang="zh-CN" altLang="en-US" smtClean="0">
                <a:latin typeface="Microsoft YaHei UI" panose="020B0503020204020204" pitchFamily="34" charset="-122"/>
                <a:ea typeface="Microsoft YaHei UI" panose="020B0503020204020204" pitchFamily="34" charset="-122"/>
              </a:rPr>
              <a:t>2022-06-28</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1DCBD32-5E35-4514-9815-F3DDD3668777}" type="datetime1">
              <a:rPr lang="zh-CN" altLang="en-US" smtClean="0"/>
              <a:t>2022-06-28</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49749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397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75401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81118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58572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08677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S)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FC0AFDC1-AB40-4941-83E0-44D5ED544864}" type="datetime1">
              <a:rPr lang="zh-CN" altLang="en-US" noProof="0" smtClean="0"/>
              <a:t>2022-06-28</a:t>
            </a:fld>
            <a:endParaRPr lang="zh-CN" altLang="en-US" noProof="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noProof="0" smtClean="0"/>
              <a:pPr/>
              <a:t>‹#›</a:t>
            </a:fld>
            <a:endParaRPr lang="zh-CN" altLang="en-US"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1814A537-FBC6-4533-8B31-767E68D33208}" type="datetime1">
              <a:rPr lang="zh-CN" altLang="en-US" noProof="0" smtClean="0"/>
              <a:t>2022-06-28</a:t>
            </a:fld>
            <a:endParaRPr lang="zh-CN" altLang="en-US" noProof="0"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noProof="0" smtClean="0"/>
              <a:pPr/>
              <a:t>‹#›</a:t>
            </a:fld>
            <a:endParaRPr lang="zh-CN" altLang="en-US" noProof="0"/>
          </a:p>
        </p:txBody>
      </p:sp>
      <p:cxnSp>
        <p:nvCxnSpPr>
          <p:cNvPr id="8" name="直接连接符​​(S)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icrosoft YaHei UI Light" panose="020B0502040204020203" pitchFamily="34" charset="-122"/>
          <a:ea typeface="Microsoft YaHei UI Light" panose="020B0502040204020203"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bilibili.com/video/BV1g54y187LJ?p=9&amp;spmidfrom=333.880.myhistory.page.click&amp;vdsource=66a2fb03c796e756b2f684d29ff3838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pPr rtl="0"/>
            <a:r>
              <a:rPr lang="zh-CN" altLang="en-US" sz="4800" dirty="0">
                <a:solidFill>
                  <a:schemeClr val="bg1"/>
                </a:solidFill>
              </a:rPr>
              <a:t>南大在线测试</a:t>
            </a:r>
            <a:r>
              <a:rPr lang="en-US" altLang="zh-CN" sz="4800" dirty="0">
                <a:solidFill>
                  <a:schemeClr val="bg1"/>
                </a:solidFill>
              </a:rPr>
              <a:t>——</a:t>
            </a:r>
            <a:r>
              <a:rPr lang="zh-CN" altLang="en-US" sz="4800" dirty="0">
                <a:solidFill>
                  <a:schemeClr val="bg1"/>
                </a:solidFill>
              </a:rPr>
              <a:t>个人报告</a:t>
            </a:r>
            <a:endParaRPr lang="en-US" altLang="zh-CN" sz="4800" dirty="0">
              <a:solidFill>
                <a:schemeClr val="bg1"/>
              </a:solidFill>
            </a:endParaRP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r>
              <a:rPr lang="zh-CN" altLang="en-US" sz="2400" dirty="0">
                <a:solidFill>
                  <a:schemeClr val="bg1"/>
                </a:solidFill>
                <a:latin typeface="Microsoft YaHei UI Light" panose="020B0502040204020203" pitchFamily="34" charset="-122"/>
                <a:ea typeface="Microsoft YaHei UI Light" panose="020B0502040204020203" pitchFamily="34" charset="-122"/>
              </a:rPr>
              <a:t>报告人：曾庆扬</a:t>
            </a:r>
            <a:endParaRPr lang="en-US" altLang="zh-CN" sz="2400" dirty="0">
              <a:solidFill>
                <a:schemeClr val="bg1"/>
              </a:solidFill>
              <a:latin typeface="Microsoft YaHei UI Light" panose="020B0502040204020203" pitchFamily="34" charset="-122"/>
              <a:ea typeface="Microsoft YaHei UI Light" panose="020B0502040204020203" pitchFamily="34" charset="-122"/>
            </a:endParaRPr>
          </a:p>
          <a:p>
            <a:pPr marL="0" indent="0" rtl="0">
              <a:buNone/>
            </a:pPr>
            <a:endParaRPr lang="zh-CN" altLang="en-US" sz="24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EB2CB-319B-C3A4-8F6D-9DF7B78878F8}"/>
              </a:ext>
            </a:extLst>
          </p:cNvPr>
          <p:cNvSpPr>
            <a:spLocks noGrp="1"/>
          </p:cNvSpPr>
          <p:nvPr>
            <p:ph type="title"/>
          </p:nvPr>
        </p:nvSpPr>
        <p:spPr/>
        <p:txBody>
          <a:bodyPr/>
          <a:lstStyle/>
          <a:p>
            <a:r>
              <a:rPr lang="zh-CN" altLang="en-US" dirty="0"/>
              <a:t>表单设计</a:t>
            </a:r>
            <a:r>
              <a:rPr lang="en-US" altLang="zh-CN" dirty="0"/>
              <a:t>——</a:t>
            </a:r>
            <a:r>
              <a:rPr lang="zh-CN" altLang="en-US" dirty="0"/>
              <a:t>布局</a:t>
            </a:r>
          </a:p>
        </p:txBody>
      </p:sp>
      <p:sp>
        <p:nvSpPr>
          <p:cNvPr id="6" name="文本框 5">
            <a:extLst>
              <a:ext uri="{FF2B5EF4-FFF2-40B4-BE49-F238E27FC236}">
                <a16:creationId xmlns:a16="http://schemas.microsoft.com/office/drawing/2014/main" id="{25319485-E1A8-14C6-18C8-C1F14F7C551E}"/>
              </a:ext>
            </a:extLst>
          </p:cNvPr>
          <p:cNvSpPr txBox="1"/>
          <p:nvPr/>
        </p:nvSpPr>
        <p:spPr>
          <a:xfrm>
            <a:off x="521207" y="1381973"/>
            <a:ext cx="2592696" cy="1200329"/>
          </a:xfrm>
          <a:prstGeom prst="rect">
            <a:avLst/>
          </a:prstGeom>
          <a:noFill/>
        </p:spPr>
        <p:txBody>
          <a:bodyPr wrap="square" rtlCol="0">
            <a:spAutoFit/>
          </a:bodyPr>
          <a:lstStyle/>
          <a:p>
            <a:r>
              <a:rPr lang="zh-CN" altLang="en-US" sz="1200" dirty="0">
                <a:solidFill>
                  <a:schemeClr val="tx1">
                    <a:lumMod val="75000"/>
                    <a:lumOff val="25000"/>
                  </a:schemeClr>
                </a:solidFill>
                <a:latin typeface="Microsoft YaHei UI" panose="020B0503020204020204" pitchFamily="34" charset="-122"/>
                <a:ea typeface="Microsoft YaHei UI" panose="020B0503020204020204" pitchFamily="34" charset="-122"/>
              </a:rPr>
              <a:t>布局类型</a:t>
            </a:r>
            <a:endParaRPr lang="en-US" altLang="zh-CN" sz="1200" dirty="0">
              <a:solidFill>
                <a:schemeClr val="tx1">
                  <a:lumMod val="75000"/>
                  <a:lumOff val="25000"/>
                </a:schemeClr>
              </a:solidFill>
              <a:latin typeface="Microsoft YaHei UI" panose="020B0503020204020204" pitchFamily="34" charset="-122"/>
              <a:ea typeface="Microsoft YaHei UI" panose="020B0503020204020204" pitchFamily="34" charset="-122"/>
            </a:endParaRPr>
          </a:p>
          <a:p>
            <a:pPr marL="171450" indent="-171450">
              <a:buFont typeface="Arial" panose="020B0604020202020204" pitchFamily="34" charset="0"/>
              <a:buChar char="•"/>
            </a:pPr>
            <a:r>
              <a:rPr lang="zh-CN" altLang="en-US" sz="1200" dirty="0">
                <a:solidFill>
                  <a:schemeClr val="tx1">
                    <a:lumMod val="75000"/>
                    <a:lumOff val="25000"/>
                  </a:schemeClr>
                </a:solidFill>
                <a:latin typeface="Microsoft YaHei UI" panose="020B0503020204020204" pitchFamily="34" charset="-122"/>
                <a:ea typeface="Microsoft YaHei UI" panose="020B0503020204020204" pitchFamily="34" charset="-122"/>
              </a:rPr>
              <a:t>常规布局（简单）</a:t>
            </a:r>
            <a:endParaRPr lang="en-US" altLang="zh-CN" sz="1200" dirty="0">
              <a:solidFill>
                <a:schemeClr val="tx1">
                  <a:lumMod val="75000"/>
                  <a:lumOff val="25000"/>
                </a:schemeClr>
              </a:solidFill>
              <a:latin typeface="Microsoft YaHei UI" panose="020B0503020204020204" pitchFamily="34" charset="-122"/>
              <a:ea typeface="Microsoft YaHei UI" panose="020B0503020204020204" pitchFamily="34" charset="-122"/>
            </a:endParaRPr>
          </a:p>
          <a:p>
            <a:pPr marL="171450" indent="-171450">
              <a:buFont typeface="Arial" panose="020B0604020202020204" pitchFamily="34" charset="0"/>
              <a:buChar char="•"/>
            </a:pPr>
            <a:endParaRPr lang="en-US" altLang="zh-CN" sz="1200" dirty="0">
              <a:solidFill>
                <a:schemeClr val="tx1">
                  <a:lumMod val="75000"/>
                  <a:lumOff val="25000"/>
                </a:schemeClr>
              </a:solidFill>
              <a:latin typeface="Microsoft YaHei UI" panose="020B0503020204020204" pitchFamily="34" charset="-122"/>
              <a:ea typeface="Microsoft YaHei UI" panose="020B0503020204020204" pitchFamily="34" charset="-122"/>
            </a:endParaRPr>
          </a:p>
          <a:p>
            <a:pPr marL="171450" indent="-171450">
              <a:buFont typeface="Arial" panose="020B0604020202020204" pitchFamily="34" charset="0"/>
              <a:buChar char="•"/>
            </a:pPr>
            <a:endParaRPr lang="en-US" altLang="zh-CN" sz="1200" dirty="0">
              <a:solidFill>
                <a:schemeClr val="tx1">
                  <a:lumMod val="75000"/>
                  <a:lumOff val="25000"/>
                </a:schemeClr>
              </a:solidFill>
              <a:latin typeface="Microsoft YaHei UI" panose="020B0503020204020204" pitchFamily="34" charset="-122"/>
              <a:ea typeface="Microsoft YaHei UI" panose="020B0503020204020204" pitchFamily="34" charset="-122"/>
            </a:endParaRPr>
          </a:p>
          <a:p>
            <a:endParaRPr lang="en-US" altLang="zh-CN" sz="1200" dirty="0">
              <a:solidFill>
                <a:schemeClr val="tx1">
                  <a:lumMod val="75000"/>
                  <a:lumOff val="25000"/>
                </a:schemeClr>
              </a:solidFill>
              <a:latin typeface="Microsoft YaHei UI" panose="020B0503020204020204" pitchFamily="34" charset="-122"/>
              <a:ea typeface="Microsoft YaHei UI" panose="020B0503020204020204" pitchFamily="34" charset="-122"/>
            </a:endParaRPr>
          </a:p>
          <a:p>
            <a:endParaRPr lang="zh-CN" altLang="en-US" sz="12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8" name="文本框 7">
            <a:extLst>
              <a:ext uri="{FF2B5EF4-FFF2-40B4-BE49-F238E27FC236}">
                <a16:creationId xmlns:a16="http://schemas.microsoft.com/office/drawing/2014/main" id="{83D18BCA-D1E7-F5D0-7C39-A42F7E30BDAC}"/>
              </a:ext>
            </a:extLst>
          </p:cNvPr>
          <p:cNvSpPr txBox="1"/>
          <p:nvPr/>
        </p:nvSpPr>
        <p:spPr>
          <a:xfrm>
            <a:off x="7582816" y="1381973"/>
            <a:ext cx="3877798" cy="461665"/>
          </a:xfrm>
          <a:prstGeom prst="rect">
            <a:avLst/>
          </a:prstGeom>
          <a:noFill/>
        </p:spPr>
        <p:txBody>
          <a:bodyPr wrap="square" rtlCol="0">
            <a:spAutoFit/>
          </a:bodyPr>
          <a:lstStyle/>
          <a:p>
            <a:r>
              <a:rPr lang="zh-CN" altLang="en-US" sz="1200" dirty="0">
                <a:solidFill>
                  <a:schemeClr val="tx1">
                    <a:lumMod val="75000"/>
                    <a:lumOff val="25000"/>
                  </a:schemeClr>
                </a:solidFill>
                <a:latin typeface="Microsoft YaHei UI" panose="020B0503020204020204" pitchFamily="34" charset="-122"/>
                <a:ea typeface="Microsoft YaHei UI" panose="020B0503020204020204" pitchFamily="34" charset="-122"/>
              </a:rPr>
              <a:t>表单类型</a:t>
            </a:r>
            <a:endParaRPr lang="en-US" altLang="zh-CN" sz="1200" dirty="0">
              <a:solidFill>
                <a:schemeClr val="tx1">
                  <a:lumMod val="75000"/>
                  <a:lumOff val="25000"/>
                </a:schemeClr>
              </a:solidFill>
              <a:latin typeface="Microsoft YaHei UI" panose="020B0503020204020204" pitchFamily="34" charset="-122"/>
              <a:ea typeface="Microsoft YaHei UI" panose="020B0503020204020204" pitchFamily="34" charset="-122"/>
            </a:endParaRPr>
          </a:p>
          <a:p>
            <a:r>
              <a:rPr lang="zh-CN" altLang="en-US" sz="1200" dirty="0">
                <a:solidFill>
                  <a:schemeClr val="tx1">
                    <a:lumMod val="75000"/>
                    <a:lumOff val="25000"/>
                  </a:schemeClr>
                </a:solidFill>
                <a:latin typeface="Microsoft YaHei UI" panose="020B0503020204020204" pitchFamily="34" charset="-122"/>
                <a:ea typeface="Microsoft YaHei UI" panose="020B0503020204020204" pitchFamily="34" charset="-122"/>
              </a:rPr>
              <a:t>基础表单</a:t>
            </a:r>
            <a:r>
              <a:rPr lang="en-US" altLang="zh-CN" sz="1200" dirty="0">
                <a:solidFill>
                  <a:schemeClr val="tx1">
                    <a:lumMod val="75000"/>
                    <a:lumOff val="25000"/>
                  </a:schemeClr>
                </a:solidFill>
                <a:latin typeface="Microsoft YaHei UI" panose="020B0503020204020204" pitchFamily="34" charset="-122"/>
                <a:ea typeface="Microsoft YaHei UI" panose="020B0503020204020204" pitchFamily="34" charset="-122"/>
              </a:rPr>
              <a:t>or</a:t>
            </a:r>
            <a:r>
              <a:rPr lang="zh-CN" altLang="en-US" sz="1200" dirty="0">
                <a:solidFill>
                  <a:schemeClr val="tx1">
                    <a:lumMod val="75000"/>
                    <a:lumOff val="25000"/>
                  </a:schemeClr>
                </a:solidFill>
                <a:latin typeface="Microsoft YaHei UI" panose="020B0503020204020204" pitchFamily="34" charset="-122"/>
                <a:ea typeface="Microsoft YaHei UI" panose="020B0503020204020204" pitchFamily="34" charset="-122"/>
              </a:rPr>
              <a:t>分步表单</a:t>
            </a:r>
          </a:p>
        </p:txBody>
      </p:sp>
      <p:pic>
        <p:nvPicPr>
          <p:cNvPr id="9" name="图片 8">
            <a:extLst>
              <a:ext uri="{FF2B5EF4-FFF2-40B4-BE49-F238E27FC236}">
                <a16:creationId xmlns:a16="http://schemas.microsoft.com/office/drawing/2014/main" id="{DEA380B8-F781-2113-4746-50A61450D55E}"/>
              </a:ext>
            </a:extLst>
          </p:cNvPr>
          <p:cNvPicPr>
            <a:picLocks noChangeAspect="1"/>
          </p:cNvPicPr>
          <p:nvPr/>
        </p:nvPicPr>
        <p:blipFill>
          <a:blip r:embed="rId2"/>
          <a:stretch>
            <a:fillRect/>
          </a:stretch>
        </p:blipFill>
        <p:spPr>
          <a:xfrm>
            <a:off x="7582816" y="1843639"/>
            <a:ext cx="3048269" cy="3895010"/>
          </a:xfrm>
          <a:prstGeom prst="rect">
            <a:avLst/>
          </a:prstGeom>
        </p:spPr>
      </p:pic>
      <p:pic>
        <p:nvPicPr>
          <p:cNvPr id="1028" name="Picture 4">
            <a:extLst>
              <a:ext uri="{FF2B5EF4-FFF2-40B4-BE49-F238E27FC236}">
                <a16:creationId xmlns:a16="http://schemas.microsoft.com/office/drawing/2014/main" id="{239F89BA-B86B-8E86-56ED-2C2C57265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2017" y="3917844"/>
            <a:ext cx="2438399" cy="18212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5C1518D-C0CF-2F50-5258-7790110746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852" y="1843638"/>
            <a:ext cx="2473901" cy="173599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C6134D05-A456-DF15-2718-308F63FEC224}"/>
              </a:ext>
            </a:extLst>
          </p:cNvPr>
          <p:cNvSpPr txBox="1"/>
          <p:nvPr/>
        </p:nvSpPr>
        <p:spPr>
          <a:xfrm>
            <a:off x="4202422" y="1566639"/>
            <a:ext cx="2897589" cy="553998"/>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solidFill>
                  <a:schemeClr val="tx1">
                    <a:lumMod val="75000"/>
                    <a:lumOff val="25000"/>
                  </a:schemeClr>
                </a:solidFill>
                <a:latin typeface="Microsoft YaHei UI" panose="020B0503020204020204" pitchFamily="34" charset="-122"/>
                <a:ea typeface="Microsoft YaHei UI" panose="020B0503020204020204" pitchFamily="34" charset="-122"/>
              </a:rPr>
              <a:t>区域分组布局（复杂）</a:t>
            </a:r>
            <a:endParaRPr lang="en-US" altLang="zh-CN" sz="1200" dirty="0">
              <a:solidFill>
                <a:schemeClr val="tx1">
                  <a:lumMod val="75000"/>
                  <a:lumOff val="25000"/>
                </a:schemeClr>
              </a:solidFill>
              <a:latin typeface="Microsoft YaHei UI" panose="020B0503020204020204" pitchFamily="34" charset="-122"/>
              <a:ea typeface="Microsoft YaHei UI" panose="020B0503020204020204" pitchFamily="34" charset="-122"/>
            </a:endParaRPr>
          </a:p>
          <a:p>
            <a:endParaRPr lang="zh-CN" altLang="en-US" dirty="0"/>
          </a:p>
        </p:txBody>
      </p:sp>
      <p:sp>
        <p:nvSpPr>
          <p:cNvPr id="19" name="文本框 18">
            <a:extLst>
              <a:ext uri="{FF2B5EF4-FFF2-40B4-BE49-F238E27FC236}">
                <a16:creationId xmlns:a16="http://schemas.microsoft.com/office/drawing/2014/main" id="{9BA6A8C2-6FA3-A773-8132-5A6F8C7D816F}"/>
              </a:ext>
            </a:extLst>
          </p:cNvPr>
          <p:cNvSpPr txBox="1"/>
          <p:nvPr/>
        </p:nvSpPr>
        <p:spPr>
          <a:xfrm>
            <a:off x="521207" y="3642572"/>
            <a:ext cx="6096000" cy="276999"/>
          </a:xfrm>
          <a:prstGeom prst="rect">
            <a:avLst/>
          </a:prstGeom>
          <a:noFill/>
        </p:spPr>
        <p:txBody>
          <a:bodyPr wrap="square">
            <a:spAutoFit/>
          </a:bodyPr>
          <a:lstStyle/>
          <a:p>
            <a:pPr marL="171450" indent="-171450">
              <a:buFont typeface="Arial" panose="020B0604020202020204" pitchFamily="34" charset="0"/>
              <a:buChar char="•"/>
            </a:pPr>
            <a:r>
              <a:rPr lang="zh-CN" altLang="en-US" sz="1200">
                <a:solidFill>
                  <a:schemeClr val="tx1">
                    <a:lumMod val="75000"/>
                    <a:lumOff val="25000"/>
                  </a:schemeClr>
                </a:solidFill>
                <a:latin typeface="Microsoft YaHei UI" panose="020B0503020204020204" pitchFamily="34" charset="-122"/>
                <a:ea typeface="Microsoft YaHei UI" panose="020B0503020204020204" pitchFamily="34" charset="-122"/>
              </a:rPr>
              <a:t>多列布局（较复杂）</a:t>
            </a:r>
            <a:endParaRPr lang="en-US" altLang="zh-CN" sz="12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pic>
        <p:nvPicPr>
          <p:cNvPr id="1034" name="Picture 10">
            <a:extLst>
              <a:ext uri="{FF2B5EF4-FFF2-40B4-BE49-F238E27FC236}">
                <a16:creationId xmlns:a16="http://schemas.microsoft.com/office/drawing/2014/main" id="{6C6FDD71-3E93-9F2D-460F-A49DD774BE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852" y="3917396"/>
            <a:ext cx="2490711" cy="1821252"/>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AFD3C64A-947E-9A31-F368-6542DED4D1E9}"/>
              </a:ext>
            </a:extLst>
          </p:cNvPr>
          <p:cNvSpPr txBox="1"/>
          <p:nvPr/>
        </p:nvSpPr>
        <p:spPr>
          <a:xfrm>
            <a:off x="4202422" y="3642571"/>
            <a:ext cx="6096000" cy="276999"/>
          </a:xfrm>
          <a:prstGeom prst="rect">
            <a:avLst/>
          </a:prstGeom>
          <a:noFill/>
        </p:spPr>
        <p:txBody>
          <a:bodyPr wrap="square">
            <a:spAutoFit/>
          </a:bodyPr>
          <a:lstStyle/>
          <a:p>
            <a:pPr marL="171450" indent="-171450">
              <a:buFont typeface="Arial" panose="020B0604020202020204" pitchFamily="34" charset="0"/>
              <a:buChar char="•"/>
            </a:pPr>
            <a:r>
              <a:rPr lang="zh-CN" altLang="en-US" sz="1200" dirty="0">
                <a:solidFill>
                  <a:schemeClr val="tx1">
                    <a:lumMod val="75000"/>
                    <a:lumOff val="25000"/>
                  </a:schemeClr>
                </a:solidFill>
                <a:latin typeface="Microsoft YaHei UI" panose="020B0503020204020204" pitchFamily="34" charset="-122"/>
                <a:ea typeface="Microsoft YaHei UI" panose="020B0503020204020204" pitchFamily="34" charset="-122"/>
              </a:rPr>
              <a:t>卡片分组布局（高复杂）</a:t>
            </a:r>
            <a:endParaRPr lang="en-US" altLang="zh-CN" sz="12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pic>
        <p:nvPicPr>
          <p:cNvPr id="1040" name="Picture 16">
            <a:extLst>
              <a:ext uri="{FF2B5EF4-FFF2-40B4-BE49-F238E27FC236}">
                <a16:creationId xmlns:a16="http://schemas.microsoft.com/office/drawing/2014/main" id="{30B001C2-0435-E1E2-C799-34F063FEA7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2016" y="1867344"/>
            <a:ext cx="2438400" cy="1712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39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t>个人感想</a:t>
            </a:r>
          </a:p>
        </p:txBody>
      </p:sp>
      <p:sp>
        <p:nvSpPr>
          <p:cNvPr id="30" name="内容占位符 17"/>
          <p:cNvSpPr txBox="1">
            <a:spLocks/>
          </p:cNvSpPr>
          <p:nvPr/>
        </p:nvSpPr>
        <p:spPr>
          <a:xfrm>
            <a:off x="577051" y="1384608"/>
            <a:ext cx="6877119" cy="798611"/>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zh-CN" altLang="en-US" sz="4800" dirty="0">
                <a:latin typeface="Microsoft YaHei UI" panose="020B0503020204020204" pitchFamily="34" charset="-122"/>
                <a:ea typeface="Microsoft YaHei UI" panose="020B0503020204020204" pitchFamily="34" charset="-122"/>
              </a:rPr>
              <a:t>此次软件工程大实验是我在本科阶段做过的最大的协作开发项目，我们团队的人都能秉承着正确做事的态度协同合作，这在很大程度上提高了我们团队的合作效率，在这里向他们表示感谢。</a:t>
            </a:r>
          </a:p>
          <a:p>
            <a:pPr marL="0" indent="0" rtl="0">
              <a:spcAft>
                <a:spcPts val="2000"/>
              </a:spcAft>
              <a:buNone/>
            </a:pPr>
            <a:r>
              <a:rPr lang="zh-CN" altLang="en-US" sz="4800" dirty="0">
                <a:latin typeface="Microsoft YaHei UI" panose="020B0503020204020204" pitchFamily="34" charset="-122"/>
                <a:ea typeface="Microsoft YaHei UI" panose="020B0503020204020204" pitchFamily="34" charset="-122"/>
              </a:rPr>
              <a:t>项目初期张嘉麒同学作为产品经理，积极调研项目需求，作出产品需求文档并第一个获得了南大测试中心负责人的审批，这让我们的项目起步早，准备时间充足。</a:t>
            </a:r>
            <a:endParaRPr lang="en-US" altLang="zh-CN" sz="4800" dirty="0">
              <a:latin typeface="Microsoft YaHei UI" panose="020B0503020204020204" pitchFamily="34" charset="-122"/>
              <a:ea typeface="Microsoft YaHei UI" panose="020B0503020204020204" pitchFamily="34" charset="-122"/>
            </a:endParaRPr>
          </a:p>
          <a:p>
            <a:pPr marL="0" indent="0" rtl="0">
              <a:spcAft>
                <a:spcPts val="2000"/>
              </a:spcAft>
              <a:buNone/>
            </a:pPr>
            <a:r>
              <a:rPr lang="zh-CN" altLang="en-US" sz="4800" dirty="0">
                <a:latin typeface="Microsoft YaHei UI" panose="020B0503020204020204" pitchFamily="34" charset="-122"/>
                <a:ea typeface="Microsoft YaHei UI" panose="020B0503020204020204" pitchFamily="34" charset="-122"/>
              </a:rPr>
              <a:t>项目早期苏晨阳同学作为技术</a:t>
            </a:r>
            <a:r>
              <a:rPr lang="en-US" altLang="zh-CN" sz="4800" dirty="0">
                <a:latin typeface="Microsoft YaHei UI" panose="020B0503020204020204" pitchFamily="34" charset="-122"/>
                <a:ea typeface="Microsoft YaHei UI" panose="020B0503020204020204" pitchFamily="34" charset="-122"/>
              </a:rPr>
              <a:t>leader</a:t>
            </a:r>
            <a:r>
              <a:rPr lang="zh-CN" altLang="en-US" sz="4800" dirty="0">
                <a:latin typeface="Microsoft YaHei UI" panose="020B0503020204020204" pitchFamily="34" charset="-122"/>
                <a:ea typeface="Microsoft YaHei UI" panose="020B0503020204020204" pitchFamily="34" charset="-122"/>
              </a:rPr>
              <a:t>，坚定地选择了</a:t>
            </a:r>
            <a:r>
              <a:rPr lang="en-US" altLang="zh-CN" sz="4800" dirty="0">
                <a:latin typeface="Microsoft YaHei UI" panose="020B0503020204020204" pitchFamily="34" charset="-122"/>
                <a:ea typeface="Microsoft YaHei UI" panose="020B0503020204020204" pitchFamily="34" charset="-122"/>
              </a:rPr>
              <a:t>Ant Design Pro</a:t>
            </a:r>
            <a:r>
              <a:rPr lang="zh-CN" altLang="en-US" sz="4800" dirty="0">
                <a:latin typeface="Microsoft YaHei UI" panose="020B0503020204020204" pitchFamily="34" charset="-122"/>
                <a:ea typeface="Microsoft YaHei UI" panose="020B0503020204020204" pitchFamily="34" charset="-122"/>
              </a:rPr>
              <a:t>作为我们项目的开发框架，尽管彼时团队的各位成员此前很少接触到前端的技术栈，但我们在花费时间学习后都成功地开始使用这个框架进行开发，提高了开发效率。</a:t>
            </a:r>
          </a:p>
          <a:p>
            <a:pPr marL="0" indent="0" rtl="0">
              <a:spcAft>
                <a:spcPts val="2000"/>
              </a:spcAft>
              <a:buNone/>
            </a:pPr>
            <a:r>
              <a:rPr lang="zh-CN" altLang="en-US" sz="4800" dirty="0">
                <a:latin typeface="Microsoft YaHei UI" panose="020B0503020204020204" pitchFamily="34" charset="-122"/>
                <a:ea typeface="Microsoft YaHei UI" panose="020B0503020204020204" pitchFamily="34" charset="-122"/>
              </a:rPr>
              <a:t>项目中期刘京龙同学和刘东旭同学以及本人主要负责推动整个主体项目流程（委托管理和项目管理）的开发，使用</a:t>
            </a:r>
            <a:r>
              <a:rPr lang="en-US" altLang="zh-CN" sz="4800" dirty="0">
                <a:latin typeface="Microsoft YaHei UI" panose="020B0503020204020204" pitchFamily="34" charset="-122"/>
                <a:ea typeface="Microsoft YaHei UI" panose="020B0503020204020204" pitchFamily="34" charset="-122"/>
              </a:rPr>
              <a:t>git</a:t>
            </a:r>
            <a:r>
              <a:rPr lang="zh-CN" altLang="en-US" sz="4800" dirty="0">
                <a:latin typeface="Microsoft YaHei UI" panose="020B0503020204020204" pitchFamily="34" charset="-122"/>
                <a:ea typeface="Microsoft YaHei UI" panose="020B0503020204020204" pitchFamily="34" charset="-122"/>
              </a:rPr>
              <a:t>和</a:t>
            </a:r>
            <a:r>
              <a:rPr lang="en-US" altLang="zh-CN" sz="4800" dirty="0" err="1">
                <a:latin typeface="Microsoft YaHei UI" panose="020B0503020204020204" pitchFamily="34" charset="-122"/>
                <a:ea typeface="Microsoft YaHei UI" panose="020B0503020204020204" pitchFamily="34" charset="-122"/>
              </a:rPr>
              <a:t>github</a:t>
            </a:r>
            <a:r>
              <a:rPr lang="zh-CN" altLang="en-US" sz="4800" dirty="0">
                <a:latin typeface="Microsoft YaHei UI" panose="020B0503020204020204" pitchFamily="34" charset="-122"/>
                <a:ea typeface="Microsoft YaHei UI" panose="020B0503020204020204" pitchFamily="34" charset="-122"/>
              </a:rPr>
              <a:t>进行了多次的代码提交、代码合并，协同开发，提高开发效率。</a:t>
            </a:r>
          </a:p>
          <a:p>
            <a:pPr marL="0" indent="0" rtl="0">
              <a:spcAft>
                <a:spcPts val="2000"/>
              </a:spcAft>
              <a:buNone/>
            </a:pPr>
            <a:r>
              <a:rPr lang="zh-CN" altLang="en-US" sz="4800" dirty="0">
                <a:latin typeface="Microsoft YaHei UI" panose="020B0503020204020204" pitchFamily="34" charset="-122"/>
                <a:ea typeface="Microsoft YaHei UI" panose="020B0503020204020204" pitchFamily="34" charset="-122"/>
              </a:rPr>
              <a:t>整个项目周期中何健平同学作为小组组长，每周日固定组织周会，统筹项目进展，记得张天老师说过始终保持团队内部密切沟通的小组才能生产出更优秀的产品，我们团队每周频繁的讨论让我对此有所体会。</a:t>
            </a:r>
          </a:p>
          <a:p>
            <a:pPr marL="0" indent="0" rtl="0">
              <a:spcAft>
                <a:spcPts val="2000"/>
              </a:spcAft>
              <a:buNone/>
            </a:pPr>
            <a:r>
              <a:rPr lang="zh-CN" altLang="en-US" sz="4800" dirty="0">
                <a:latin typeface="Microsoft YaHei UI" panose="020B0503020204020204" pitchFamily="34" charset="-122"/>
                <a:ea typeface="Microsoft YaHei UI" panose="020B0503020204020204" pitchFamily="34" charset="-122"/>
              </a:rPr>
              <a:t>此外，还要感谢与我们组对接的后端</a:t>
            </a:r>
            <a:r>
              <a:rPr lang="en-US" altLang="zh-CN" sz="4800" dirty="0">
                <a:latin typeface="Microsoft YaHei UI" panose="020B0503020204020204" pitchFamily="34" charset="-122"/>
                <a:ea typeface="Microsoft YaHei UI" panose="020B0503020204020204" pitchFamily="34" charset="-122"/>
              </a:rPr>
              <a:t>B</a:t>
            </a:r>
            <a:r>
              <a:rPr lang="zh-CN" altLang="en-US" sz="4800" dirty="0">
                <a:latin typeface="Microsoft YaHei UI" panose="020B0503020204020204" pitchFamily="34" charset="-122"/>
                <a:ea typeface="Microsoft YaHei UI" panose="020B0503020204020204" pitchFamily="34" charset="-122"/>
              </a:rPr>
              <a:t>组的各位同学，两个团队共同确定了项目需求，在研发过程中使用</a:t>
            </a:r>
            <a:r>
              <a:rPr lang="en-US" altLang="zh-CN" sz="4800" dirty="0" err="1">
                <a:latin typeface="Microsoft YaHei UI" panose="020B0503020204020204" pitchFamily="34" charset="-122"/>
                <a:ea typeface="Microsoft YaHei UI" panose="020B0503020204020204" pitchFamily="34" charset="-122"/>
              </a:rPr>
              <a:t>Apifox</a:t>
            </a:r>
            <a:r>
              <a:rPr lang="zh-CN" altLang="en-US" sz="4800" dirty="0">
                <a:latin typeface="Microsoft YaHei UI" panose="020B0503020204020204" pitchFamily="34" charset="-122"/>
                <a:ea typeface="Microsoft YaHei UI" panose="020B0503020204020204" pitchFamily="34" charset="-122"/>
              </a:rPr>
              <a:t>进行接口设计和实现，共同推动了完整项目的进展。</a:t>
            </a:r>
          </a:p>
          <a:p>
            <a:pPr marL="0" indent="0" rtl="0">
              <a:spcAft>
                <a:spcPts val="2000"/>
              </a:spcAft>
              <a:buNone/>
            </a:pP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96833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AA7FB-A526-1D0C-916B-D30F4A975CC4}"/>
              </a:ext>
            </a:extLst>
          </p:cNvPr>
          <p:cNvSpPr>
            <a:spLocks noGrp="1"/>
          </p:cNvSpPr>
          <p:nvPr>
            <p:ph type="title"/>
          </p:nvPr>
        </p:nvSpPr>
        <p:spPr/>
        <p:txBody>
          <a:bodyPr/>
          <a:lstStyle/>
          <a:p>
            <a:r>
              <a:rPr lang="zh-CN" altLang="en-US" dirty="0"/>
              <a:t>个人感想</a:t>
            </a:r>
          </a:p>
        </p:txBody>
      </p:sp>
      <p:sp>
        <p:nvSpPr>
          <p:cNvPr id="3" name="内容占位符 2">
            <a:extLst>
              <a:ext uri="{FF2B5EF4-FFF2-40B4-BE49-F238E27FC236}">
                <a16:creationId xmlns:a16="http://schemas.microsoft.com/office/drawing/2014/main" id="{CA9F415A-61F5-92E3-1103-AF782DDD8D16}"/>
              </a:ext>
            </a:extLst>
          </p:cNvPr>
          <p:cNvSpPr>
            <a:spLocks noGrp="1"/>
          </p:cNvSpPr>
          <p:nvPr>
            <p:ph sz="quarter" idx="10"/>
          </p:nvPr>
        </p:nvSpPr>
        <p:spPr>
          <a:xfrm>
            <a:off x="539495" y="1435608"/>
            <a:ext cx="6407109" cy="2987536"/>
          </a:xfrm>
        </p:spPr>
        <p:txBody>
          <a:bodyPr>
            <a:normAutofit lnSpcReduction="10000"/>
          </a:bodyPr>
          <a:lstStyle/>
          <a:p>
            <a:pPr marL="0" indent="0" rtl="0">
              <a:spcAft>
                <a:spcPts val="2000"/>
              </a:spcAft>
              <a:buNone/>
            </a:pPr>
            <a:r>
              <a:rPr lang="zh-CN" altLang="en-US" dirty="0">
                <a:latin typeface="Microsoft YaHei UI" panose="020B0503020204020204" pitchFamily="34" charset="-122"/>
                <a:ea typeface="Microsoft YaHei UI" panose="020B0503020204020204" pitchFamily="34" charset="-122"/>
              </a:rPr>
              <a:t>在开发的过程中我也认识到了使用第三方工具的重要性，曹春老师经常提到要多使用工具来提升开发的效率，在这次大实验中，我们在代码开发使用了</a:t>
            </a:r>
            <a:r>
              <a:rPr lang="en-US" altLang="zh-CN" dirty="0">
                <a:latin typeface="Microsoft YaHei UI" panose="020B0503020204020204" pitchFamily="34" charset="-122"/>
                <a:ea typeface="Microsoft YaHei UI" panose="020B0503020204020204" pitchFamily="34" charset="-122"/>
              </a:rPr>
              <a:t>Ant Design Pro</a:t>
            </a:r>
            <a:r>
              <a:rPr lang="zh-CN" altLang="en-US" dirty="0">
                <a:latin typeface="Microsoft YaHei UI" panose="020B0503020204020204" pitchFamily="34" charset="-122"/>
                <a:ea typeface="Microsoft YaHei UI" panose="020B0503020204020204" pitchFamily="34" charset="-122"/>
              </a:rPr>
              <a:t>，</a:t>
            </a:r>
            <a:r>
              <a:rPr lang="en-US" altLang="zh-CN" dirty="0" err="1">
                <a:latin typeface="Microsoft YaHei UI" panose="020B0503020204020204" pitchFamily="34" charset="-122"/>
                <a:ea typeface="Microsoft YaHei UI" panose="020B0503020204020204" pitchFamily="34" charset="-122"/>
              </a:rPr>
              <a:t>Apifox</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Ant Design</a:t>
            </a:r>
            <a:r>
              <a:rPr lang="zh-CN" altLang="en-US" dirty="0">
                <a:latin typeface="Microsoft YaHei UI" panose="020B0503020204020204" pitchFamily="34" charset="-122"/>
                <a:ea typeface="Microsoft YaHei UI" panose="020B0503020204020204" pitchFamily="34" charset="-122"/>
              </a:rPr>
              <a:t>等工具，在填写复杂的线上表单时，我发现了一个非常好用的谷歌插件</a:t>
            </a:r>
            <a:r>
              <a:rPr lang="en-US" altLang="zh-CN" dirty="0">
                <a:latin typeface="Microsoft YaHei UI" panose="020B0503020204020204" pitchFamily="34" charset="-122"/>
                <a:ea typeface="Microsoft YaHei UI" panose="020B0503020204020204" pitchFamily="34" charset="-122"/>
              </a:rPr>
              <a:t>RoboForm</a:t>
            </a:r>
            <a:r>
              <a:rPr lang="zh-CN" altLang="en-US" dirty="0">
                <a:latin typeface="Microsoft YaHei UI" panose="020B0503020204020204" pitchFamily="34" charset="-122"/>
                <a:ea typeface="Microsoft YaHei UI" panose="020B0503020204020204" pitchFamily="34" charset="-122"/>
              </a:rPr>
              <a:t>，它能够快速地完成表单的自动化填写，避免了此前手动填表的繁琐工序。</a:t>
            </a:r>
          </a:p>
          <a:p>
            <a:pPr marL="0" indent="0" rtl="0">
              <a:spcAft>
                <a:spcPts val="2000"/>
              </a:spcAft>
              <a:buNone/>
            </a:pPr>
            <a:r>
              <a:rPr lang="zh-CN" altLang="en-US" dirty="0">
                <a:latin typeface="Microsoft YaHei UI" panose="020B0503020204020204" pitchFamily="34" charset="-122"/>
                <a:ea typeface="Microsoft YaHei UI" panose="020B0503020204020204" pitchFamily="34" charset="-122"/>
              </a:rPr>
              <a:t>此次实验让我对前端编程有了新的了解，也弥补了本科阶段没有尝试过前端编程的遗憾，在完成整个项目之后获得了成就感。</a:t>
            </a:r>
          </a:p>
          <a:p>
            <a:pPr marL="0" indent="0" rtl="0">
              <a:spcAft>
                <a:spcPts val="2000"/>
              </a:spcAft>
              <a:buNone/>
            </a:pPr>
            <a:r>
              <a:rPr lang="zh-CN" altLang="en-US" dirty="0">
                <a:latin typeface="Microsoft YaHei UI" panose="020B0503020204020204" pitchFamily="34" charset="-122"/>
                <a:ea typeface="Microsoft YaHei UI" panose="020B0503020204020204" pitchFamily="34" charset="-122"/>
              </a:rPr>
              <a:t>最后感谢曹春老师、张天老师和王林章老师在这门课上所给出的指导和提供的帮助。</a:t>
            </a:r>
          </a:p>
          <a:p>
            <a:endParaRPr lang="zh-CN" altLang="en-US" dirty="0"/>
          </a:p>
        </p:txBody>
      </p:sp>
    </p:spTree>
    <p:extLst>
      <p:ext uri="{BB962C8B-B14F-4D97-AF65-F5344CB8AC3E}">
        <p14:creationId xmlns:p14="http://schemas.microsoft.com/office/powerpoint/2010/main" val="381777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zh-CN" altLang="en-US" dirty="0">
                <a:cs typeface="Segoe UI Light" panose="020B0502040204020203" pitchFamily="34" charset="0"/>
              </a:rPr>
              <a:t>个人任务</a:t>
            </a: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Microsoft YaHei UI" panose="020B0503020204020204" pitchFamily="34" charset="-122"/>
              <a:ea typeface="Microsoft YaHei UI"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17997"/>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b="1"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1</a:t>
              </a:r>
            </a:p>
          </p:txBody>
        </p:sp>
      </p:grpSp>
      <p:sp>
        <p:nvSpPr>
          <p:cNvPr id="21" name="内容占位符 17"/>
          <p:cNvSpPr txBox="1">
            <a:spLocks/>
          </p:cNvSpPr>
          <p:nvPr/>
        </p:nvSpPr>
        <p:spPr>
          <a:xfrm>
            <a:off x="1056513" y="1956207"/>
            <a:ext cx="4703425" cy="583793"/>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zh-CN" altLang="en-US" sz="1400"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参与表单的设计与实现，与后端约定表单的</a:t>
            </a:r>
            <a:r>
              <a:rPr lang="en-US" altLang="zh-CN" sz="1400" b="1" dirty="0" err="1">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json</a:t>
            </a:r>
            <a:r>
              <a:rPr lang="zh-CN" altLang="en-US" sz="1400"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数据格式</a:t>
            </a:r>
            <a:r>
              <a:rPr lang="en-US" altLang="zh-CN" sz="1400"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a:t>
            </a:r>
            <a:r>
              <a:rPr lang="en-US"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 </a:t>
            </a:r>
          </a:p>
          <a:p>
            <a:pPr>
              <a:spcAft>
                <a:spcPts val="600"/>
              </a:spcAft>
              <a:defRPr/>
            </a:pPr>
            <a:r>
              <a:rPr lang="zh-CN" altLang="en-US"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软件项目委托测试申请书</a:t>
            </a:r>
            <a:endParaRPr lang="en-US"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a:spcAft>
                <a:spcPts val="600"/>
              </a:spcAft>
              <a:defRPr/>
            </a:pPr>
            <a:r>
              <a:rPr lang="zh-CN" altLang="en-US"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软件项目委托测试保密协议</a:t>
            </a:r>
            <a:endParaRPr lang="en-US"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a:spcAft>
                <a:spcPts val="600"/>
              </a:spcAft>
              <a:defRPr/>
            </a:pPr>
            <a:r>
              <a:rPr lang="zh-CN" altLang="en-US"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软件委托测试合同</a:t>
            </a:r>
            <a:endParaRPr lang="en-US"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a:spcAft>
                <a:spcPts val="600"/>
              </a:spcAft>
              <a:defRPr/>
            </a:pPr>
            <a:r>
              <a:rPr lang="zh-CN" altLang="en-US"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测试报告</a:t>
            </a:r>
            <a:endParaRPr lang="en-US"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0" indent="0">
              <a:spcAft>
                <a:spcPts val="600"/>
              </a:spcAft>
              <a:buNone/>
              <a:defRPr/>
            </a:pPr>
            <a:r>
              <a:rPr lang="zh-CN" altLang="en-US"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用户在线上填写、保存并提交表单，审核通过的表单可以下载相应的文档到本地</a:t>
            </a:r>
            <a:r>
              <a:rPr lang="en-US"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a:t>
            </a:r>
          </a:p>
          <a:p>
            <a:pPr marL="0" indent="0">
              <a:spcAft>
                <a:spcPts val="600"/>
              </a:spcAft>
              <a:buNone/>
              <a:defRPr/>
            </a:pPr>
            <a:endParaRPr lang="en-US"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0" indent="0">
              <a:spcAft>
                <a:spcPts val="600"/>
              </a:spcAft>
              <a:buNone/>
              <a:defRPr/>
            </a:pPr>
            <a:endParaRPr lang="en-US"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0" indent="0">
              <a:spcAft>
                <a:spcPts val="600"/>
              </a:spcAft>
              <a:buNone/>
              <a:defRPr/>
            </a:pPr>
            <a:endParaRPr lang="en-US"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0" indent="0">
              <a:spcAft>
                <a:spcPts val="600"/>
              </a:spcAft>
              <a:buNone/>
              <a:defRPr/>
            </a:pPr>
            <a:endParaRPr lang="zh-CN"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0" indent="0">
              <a:spcAft>
                <a:spcPts val="600"/>
              </a:spcAft>
              <a:buNone/>
              <a:defRPr/>
            </a:pPr>
            <a:endParaRPr lang="en-US"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36" name="内容占位符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defRPr/>
            </a:pPr>
            <a:endParaRPr lang="zh-CN" altLang="zh-CN" sz="4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0" lvl="0" indent="0" rtl="0">
              <a:spcAft>
                <a:spcPts val="2000"/>
              </a:spcAft>
              <a:buNone/>
              <a:defRPr/>
            </a:pPr>
            <a:endPar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0" lvl="0" indent="0" rtl="0">
              <a:spcAft>
                <a:spcPts val="2000"/>
              </a:spcAft>
              <a:buNone/>
              <a:defRPr/>
            </a:pPr>
            <a:endPar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grpSp>
        <p:nvGrpSpPr>
          <p:cNvPr id="22" name="组 21" descr="带有编号 3（表示第 3 步）的小圆圈"/>
          <p:cNvGrpSpPr/>
          <p:nvPr/>
        </p:nvGrpSpPr>
        <p:grpSpPr bwMode="blackWhite">
          <a:xfrm>
            <a:off x="521207" y="4808546"/>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b="1"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2</a:t>
              </a:r>
            </a:p>
          </p:txBody>
        </p:sp>
      </p:grpSp>
      <p:sp>
        <p:nvSpPr>
          <p:cNvPr id="32" name="内容占位符 17"/>
          <p:cNvSpPr txBox="1">
            <a:spLocks/>
          </p:cNvSpPr>
          <p:nvPr/>
        </p:nvSpPr>
        <p:spPr>
          <a:xfrm>
            <a:off x="1013033" y="4788542"/>
            <a:ext cx="3693438" cy="80572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zh-CN" altLang="en-US" sz="5600"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设计与实现委托详情与项目详情页面：</a:t>
            </a:r>
            <a:r>
              <a:rPr lang="en-US" altLang="zh-CN" sz="5600"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 </a:t>
            </a:r>
          </a:p>
          <a:p>
            <a:pPr marL="0" indent="0">
              <a:spcAft>
                <a:spcPts val="600"/>
              </a:spcAft>
              <a:buNone/>
              <a:defRPr/>
            </a:pPr>
            <a:r>
              <a:rPr lang="zh-CN" altLang="en-US" sz="56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用户通过查询委托</a:t>
            </a:r>
            <a:r>
              <a:rPr lang="en-US" altLang="zh-CN" sz="56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a:t>
            </a:r>
            <a:r>
              <a:rPr lang="zh-CN" altLang="en-US" sz="56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项目详情了解委托</a:t>
            </a:r>
            <a:r>
              <a:rPr lang="en-US" altLang="zh-CN" sz="56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a:t>
            </a:r>
            <a:r>
              <a:rPr lang="zh-CN" altLang="en-US" sz="56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项目的进展情况，知悉相关的审核意见，并可以跳转查看或下载委托</a:t>
            </a:r>
            <a:r>
              <a:rPr lang="en-US" altLang="zh-CN" sz="56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a:t>
            </a:r>
            <a:r>
              <a:rPr lang="zh-CN" altLang="en-US" sz="56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项目相关的文档</a:t>
            </a:r>
            <a:r>
              <a:rPr lang="en-US" altLang="zh-CN" sz="56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a:t>
            </a:r>
            <a:endParaRPr lang="zh-CN" altLang="en-US" sz="56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0" lvl="0" indent="0" rtl="0">
              <a:spcAft>
                <a:spcPts val="600"/>
              </a:spcAft>
              <a:buNone/>
              <a:defRPr/>
            </a:pPr>
            <a:endParaRPr lang="en-US" altLang="zh-CN" sz="4800"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spTree>
    <p:extLst>
      <p:ext uri="{BB962C8B-B14F-4D97-AF65-F5344CB8AC3E}">
        <p14:creationId xmlns:p14="http://schemas.microsoft.com/office/powerpoint/2010/main" val="30049664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zh-CN" altLang="en-US" dirty="0">
                <a:cs typeface="Segoe UI Light" panose="020B0502040204020203" pitchFamily="34" charset="0"/>
              </a:rPr>
              <a:t>个人工作量统计</a:t>
            </a:r>
          </a:p>
        </p:txBody>
      </p:sp>
      <p:sp>
        <p:nvSpPr>
          <p:cNvPr id="5" name="内容占位符 4"/>
          <p:cNvSpPr>
            <a:spLocks noGrp="1"/>
          </p:cNvSpPr>
          <p:nvPr>
            <p:ph sz="half" idx="4294967295"/>
          </p:nvPr>
        </p:nvSpPr>
        <p:spPr>
          <a:xfrm>
            <a:off x="541610" y="1431010"/>
            <a:ext cx="4557164" cy="4790886"/>
          </a:xfrm>
        </p:spPr>
        <p:txBody>
          <a:bodyPr vert="horz" lIns="91440" tIns="45720" rIns="91440" bIns="45720" rtlCol="0">
            <a:normAutofit/>
          </a:bodyPr>
          <a:lstStyle/>
          <a:p>
            <a:pPr marL="171450" indent="-171450" rtl="0">
              <a:lnSpc>
                <a:spcPts val="1800"/>
              </a:lnSpc>
              <a:spcBef>
                <a:spcPts val="1000"/>
              </a:spcBef>
              <a:spcAft>
                <a:spcPts val="600"/>
              </a:spcAft>
              <a:buFont typeface="Arial" panose="020B0604020202020204" pitchFamily="34" charset="0"/>
              <a:buChar char="•"/>
            </a:pPr>
            <a:r>
              <a:rPr lang="zh-CN" altLang="en-US" sz="1400" dirty="0">
                <a:solidFill>
                  <a:prstClr val="black">
                    <a:lumMod val="75000"/>
                    <a:lumOff val="25000"/>
                  </a:prstClr>
                </a:solidFill>
                <a:cs typeface="Segoe UI" panose="020B0502040204020203" pitchFamily="34" charset="0"/>
              </a:rPr>
              <a:t>代码总行数：</a:t>
            </a:r>
            <a:r>
              <a:rPr lang="en-US" altLang="zh-CN" sz="1400" dirty="0">
                <a:solidFill>
                  <a:prstClr val="black">
                    <a:lumMod val="75000"/>
                    <a:lumOff val="25000"/>
                  </a:prstClr>
                </a:solidFill>
                <a:cs typeface="Segoe UI" panose="020B0502040204020203" pitchFamily="34" charset="0"/>
              </a:rPr>
              <a:t>2737</a:t>
            </a:r>
            <a:r>
              <a:rPr lang="zh-CN" altLang="en-US" sz="1400" dirty="0">
                <a:solidFill>
                  <a:prstClr val="black">
                    <a:lumMod val="75000"/>
                    <a:lumOff val="25000"/>
                  </a:prstClr>
                </a:solidFill>
                <a:cs typeface="Segoe UI" panose="020B0502040204020203" pitchFamily="34" charset="0"/>
              </a:rPr>
              <a:t>行</a:t>
            </a:r>
            <a:endParaRPr lang="en-US" altLang="zh-CN" sz="1400" dirty="0">
              <a:solidFill>
                <a:prstClr val="black">
                  <a:lumMod val="75000"/>
                  <a:lumOff val="25000"/>
                </a:prstClr>
              </a:solidFill>
              <a:cs typeface="Segoe UI" panose="020B0502040204020203" pitchFamily="34" charset="0"/>
            </a:endParaRPr>
          </a:p>
          <a:p>
            <a:pPr marL="171450" indent="-171450" rtl="0">
              <a:lnSpc>
                <a:spcPts val="1800"/>
              </a:lnSpc>
              <a:spcBef>
                <a:spcPts val="1000"/>
              </a:spcBef>
              <a:spcAft>
                <a:spcPts val="600"/>
              </a:spcAft>
              <a:buFont typeface="Arial" panose="020B0604020202020204" pitchFamily="34" charset="0"/>
              <a:buChar char="•"/>
            </a:pPr>
            <a:r>
              <a:rPr lang="zh-CN" altLang="en-US" sz="1400" dirty="0">
                <a:solidFill>
                  <a:prstClr val="black">
                    <a:lumMod val="75000"/>
                    <a:lumOff val="25000"/>
                  </a:prstClr>
                </a:solidFill>
                <a:cs typeface="Segoe UI" panose="020B0502040204020203" pitchFamily="34" charset="0"/>
              </a:rPr>
              <a:t>页面数：</a:t>
            </a:r>
            <a:r>
              <a:rPr lang="en-US" altLang="zh-CN" sz="1400" dirty="0">
                <a:solidFill>
                  <a:prstClr val="black">
                    <a:lumMod val="75000"/>
                    <a:lumOff val="25000"/>
                  </a:prstClr>
                </a:solidFill>
                <a:cs typeface="Segoe UI" panose="020B0502040204020203" pitchFamily="34" charset="0"/>
              </a:rPr>
              <a:t>6</a:t>
            </a:r>
            <a:r>
              <a:rPr lang="zh-CN" altLang="en-US" sz="1400" dirty="0">
                <a:solidFill>
                  <a:prstClr val="black">
                    <a:lumMod val="75000"/>
                    <a:lumOff val="25000"/>
                  </a:prstClr>
                </a:solidFill>
                <a:cs typeface="Segoe UI" panose="020B0502040204020203" pitchFamily="34" charset="0"/>
              </a:rPr>
              <a:t>（含</a:t>
            </a:r>
            <a:r>
              <a:rPr lang="en-US" altLang="zh-CN" sz="1400" dirty="0">
                <a:solidFill>
                  <a:prstClr val="black">
                    <a:lumMod val="75000"/>
                    <a:lumOff val="25000"/>
                  </a:prstClr>
                </a:solidFill>
                <a:cs typeface="Segoe UI" panose="020B0502040204020203" pitchFamily="34" charset="0"/>
              </a:rPr>
              <a:t>16</a:t>
            </a:r>
            <a:r>
              <a:rPr lang="zh-CN" altLang="en-US" sz="1400" dirty="0">
                <a:solidFill>
                  <a:prstClr val="black">
                    <a:lumMod val="75000"/>
                    <a:lumOff val="25000"/>
                  </a:prstClr>
                </a:solidFill>
                <a:cs typeface="Segoe UI" panose="020B0502040204020203" pitchFamily="34" charset="0"/>
              </a:rPr>
              <a:t>个子页面）</a:t>
            </a:r>
            <a:endParaRPr lang="en-US" altLang="zh-CN" sz="1400" dirty="0">
              <a:solidFill>
                <a:prstClr val="black">
                  <a:lumMod val="75000"/>
                  <a:lumOff val="25000"/>
                </a:prstClr>
              </a:solidFill>
              <a:cs typeface="Segoe UI" panose="020B0502040204020203" pitchFamily="34" charset="0"/>
            </a:endParaRPr>
          </a:p>
          <a:p>
            <a:pPr marL="171450" indent="-171450" rtl="0">
              <a:lnSpc>
                <a:spcPts val="1800"/>
              </a:lnSpc>
              <a:spcBef>
                <a:spcPts val="1000"/>
              </a:spcBef>
              <a:spcAft>
                <a:spcPts val="600"/>
              </a:spcAft>
              <a:buFont typeface="Arial" panose="020B0604020202020204" pitchFamily="34" charset="0"/>
              <a:buChar char="•"/>
            </a:pPr>
            <a:r>
              <a:rPr lang="zh-CN" altLang="en-US" sz="1400" dirty="0">
                <a:solidFill>
                  <a:prstClr val="black">
                    <a:lumMod val="75000"/>
                    <a:lumOff val="25000"/>
                  </a:prstClr>
                </a:solidFill>
                <a:cs typeface="Segoe UI" panose="020B0502040204020203" pitchFamily="34" charset="0"/>
              </a:rPr>
              <a:t>参与完成文档：项目研发报告</a:t>
            </a:r>
            <a:endParaRPr lang="en-US" altLang="zh-CN" sz="1400" dirty="0">
              <a:solidFill>
                <a:prstClr val="black">
                  <a:lumMod val="75000"/>
                  <a:lumOff val="25000"/>
                </a:prstClr>
              </a:solidFill>
              <a:cs typeface="Segoe UI" panose="020B0502040204020203" pitchFamily="34" charset="0"/>
            </a:endParaRPr>
          </a:p>
          <a:p>
            <a:pPr marL="171450" indent="-171450" rtl="0">
              <a:lnSpc>
                <a:spcPts val="1800"/>
              </a:lnSpc>
              <a:spcBef>
                <a:spcPts val="1000"/>
              </a:spcBef>
              <a:spcAft>
                <a:spcPts val="600"/>
              </a:spcAft>
              <a:buFont typeface="Arial" panose="020B0604020202020204" pitchFamily="34" charset="0"/>
              <a:buChar char="•"/>
            </a:pPr>
            <a:r>
              <a:rPr lang="en-US" altLang="zh-CN" sz="1400" dirty="0">
                <a:solidFill>
                  <a:prstClr val="black">
                    <a:lumMod val="75000"/>
                    <a:lumOff val="25000"/>
                  </a:prstClr>
                </a:solidFill>
                <a:cs typeface="Segoe UI" panose="020B0502040204020203" pitchFamily="34" charset="0"/>
              </a:rPr>
              <a:t>Commit</a:t>
            </a:r>
            <a:r>
              <a:rPr lang="zh-CN" altLang="en-US" sz="1400" dirty="0">
                <a:solidFill>
                  <a:prstClr val="black">
                    <a:lumMod val="75000"/>
                    <a:lumOff val="25000"/>
                  </a:prstClr>
                </a:solidFill>
                <a:cs typeface="Segoe UI" panose="020B0502040204020203" pitchFamily="34" charset="0"/>
              </a:rPr>
              <a:t>次数：</a:t>
            </a:r>
            <a:r>
              <a:rPr lang="en-US" altLang="zh-CN" sz="1400" dirty="0">
                <a:solidFill>
                  <a:prstClr val="black">
                    <a:lumMod val="75000"/>
                    <a:lumOff val="25000"/>
                  </a:prstClr>
                </a:solidFill>
                <a:cs typeface="Segoe UI" panose="020B0502040204020203" pitchFamily="34" charset="0"/>
              </a:rPr>
              <a:t>38</a:t>
            </a:r>
            <a:endParaRPr lang="zh-CN" altLang="en-US" sz="1400" dirty="0">
              <a:solidFill>
                <a:prstClr val="black">
                  <a:lumMod val="75000"/>
                  <a:lumOff val="25000"/>
                </a:prstClr>
              </a:solidFill>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zh-CN" altLang="en-US" dirty="0">
                <a:cs typeface="Segoe UI Light" panose="020B0502040204020203" pitchFamily="34" charset="0"/>
              </a:rPr>
              <a:t>实验前的准备</a:t>
            </a:r>
            <a:r>
              <a:rPr lang="en-US" altLang="zh-CN" dirty="0">
                <a:cs typeface="Segoe UI Light" panose="020B0502040204020203" pitchFamily="34" charset="0"/>
              </a:rPr>
              <a:t>——</a:t>
            </a:r>
            <a:r>
              <a:rPr lang="zh-CN" altLang="en-US" dirty="0">
                <a:cs typeface="Segoe UI Light" panose="020B0502040204020203" pitchFamily="34" charset="0"/>
              </a:rPr>
              <a:t>学习的技术</a:t>
            </a:r>
          </a:p>
        </p:txBody>
      </p:sp>
      <p:sp>
        <p:nvSpPr>
          <p:cNvPr id="3" name="Rectangle 2">
            <a:extLst>
              <a:ext uri="{FF2B5EF4-FFF2-40B4-BE49-F238E27FC236}">
                <a16:creationId xmlns:a16="http://schemas.microsoft.com/office/drawing/2014/main" id="{6D0BF46B-D8C6-C648-A381-C13E645CE52B}"/>
              </a:ext>
            </a:extLst>
          </p:cNvPr>
          <p:cNvSpPr>
            <a:spLocks noChangeArrowheads="1"/>
          </p:cNvSpPr>
          <p:nvPr/>
        </p:nvSpPr>
        <p:spPr bwMode="auto">
          <a:xfrm>
            <a:off x="521207" y="1881793"/>
            <a:ext cx="363841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Ant Design Pro是本团队实验的基础框架，组件丰富、中文文档良好，</a:t>
            </a:r>
            <a:endParaRPr lang="en-US"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但涉及到的技术栈也非常多，作为第一次接触前端框架的新手，</a:t>
            </a:r>
            <a:endParaRPr lang="en-US"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在正式实验前我花了三周学习框架相关的技术，ADP涉及到的技术栈如</a:t>
            </a:r>
            <a:r>
              <a:rPr lang="zh-CN" altLang="en-US"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右</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788D19F4-35FE-68C1-3E5F-12C6808410EC}"/>
              </a:ext>
            </a:extLst>
          </p:cNvPr>
          <p:cNvPicPr>
            <a:picLocks noChangeAspect="1"/>
          </p:cNvPicPr>
          <p:nvPr/>
        </p:nvPicPr>
        <p:blipFill>
          <a:blip r:embed="rId3"/>
          <a:stretch>
            <a:fillRect/>
          </a:stretch>
        </p:blipFill>
        <p:spPr>
          <a:xfrm>
            <a:off x="4545877" y="1244552"/>
            <a:ext cx="6483443" cy="548401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zh-CN" altLang="en-US" dirty="0">
                <a:cs typeface="Segoe UI Light" panose="020B0502040204020203" pitchFamily="34" charset="0"/>
              </a:rPr>
              <a:t>技术概要</a:t>
            </a: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Microsoft YaHei UI" panose="020B0503020204020204" pitchFamily="34" charset="-122"/>
              <a:ea typeface="Microsoft YaHei UI"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17997"/>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b="1"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1</a:t>
              </a:r>
            </a:p>
          </p:txBody>
        </p:sp>
      </p:grpSp>
      <p:sp>
        <p:nvSpPr>
          <p:cNvPr id="21" name="内容占位符 17"/>
          <p:cNvSpPr txBox="1">
            <a:spLocks/>
          </p:cNvSpPr>
          <p:nvPr/>
        </p:nvSpPr>
        <p:spPr>
          <a:xfrm>
            <a:off x="1056513" y="1956207"/>
            <a:ext cx="4585731" cy="596551"/>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altLang="zh-CN" sz="4800"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UMI:</a:t>
            </a:r>
            <a:r>
              <a:rPr lang="zh-CN" altLang="zh-CN" sz="4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umi是Pro的底座，在快速上手框架时要了解umi的基本工作流程，包括编译、路由配置、数据流管理等. </a:t>
            </a:r>
            <a:endParaRPr lang="en-US" altLang="zh-CN" sz="4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grpSp>
        <p:nvGrpSpPr>
          <p:cNvPr id="33" name="组 32" descr="带有编号 2（表示第 2 步）的小圆圈"/>
          <p:cNvGrpSpPr/>
          <p:nvPr/>
        </p:nvGrpSpPr>
        <p:grpSpPr bwMode="blackWhite">
          <a:xfrm>
            <a:off x="531552" y="2804257"/>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b="1"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2</a:t>
              </a:r>
            </a:p>
          </p:txBody>
        </p:sp>
      </p:grpSp>
      <p:sp>
        <p:nvSpPr>
          <p:cNvPr id="36" name="内容占位符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defRPr/>
            </a:pPr>
            <a:endParaRPr lang="zh-CN" altLang="zh-CN" sz="4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0" lvl="0" indent="0" rtl="0">
              <a:spcAft>
                <a:spcPts val="2000"/>
              </a:spcAft>
              <a:buNone/>
              <a:defRPr/>
            </a:pPr>
            <a:endPar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0" lvl="0" indent="0" rtl="0">
              <a:spcAft>
                <a:spcPts val="2000"/>
              </a:spcAft>
              <a:buNone/>
              <a:defRPr/>
            </a:pPr>
            <a:endPar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grpSp>
        <p:nvGrpSpPr>
          <p:cNvPr id="22" name="组 21" descr="带有编号 3（表示第 3 步）的小圆圈"/>
          <p:cNvGrpSpPr/>
          <p:nvPr/>
        </p:nvGrpSpPr>
        <p:grpSpPr bwMode="blackWhite">
          <a:xfrm>
            <a:off x="531552" y="4208299"/>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b="1"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3</a:t>
              </a:r>
            </a:p>
          </p:txBody>
        </p:sp>
      </p:grpSp>
      <p:sp>
        <p:nvSpPr>
          <p:cNvPr id="32" name="内容占位符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n-US" altLang="zh-CN" b="1" dirty="0" err="1">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ProComponents</a:t>
            </a:r>
            <a:r>
              <a:rPr lang="en-US" altLang="zh-CN"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 </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对</a:t>
            </a:r>
            <a:r>
              <a:rPr lang="en-US" altLang="zh-CN" dirty="0" err="1">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antd</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组件库的组装，开箱即用，更加专注于表单页面的设计</a:t>
            </a: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a:t>
            </a:r>
            <a:endPar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a:endParaRPr>
          </a:p>
        </p:txBody>
      </p:sp>
      <p:grpSp>
        <p:nvGrpSpPr>
          <p:cNvPr id="37" name="组 36" descr="带有编号 4（表示第 4 步）的小圆圈"/>
          <p:cNvGrpSpPr/>
          <p:nvPr/>
        </p:nvGrpSpPr>
        <p:grpSpPr bwMode="blackWhite">
          <a:xfrm>
            <a:off x="531552" y="5137379"/>
            <a:ext cx="558179" cy="409838"/>
            <a:chOff x="6953426" y="711274"/>
            <a:chExt cx="558179" cy="409838"/>
          </a:xfrm>
        </p:grpSpPr>
        <p:sp>
          <p:nvSpPr>
            <p:cNvPr id="3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39" name="文本框 3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b="1"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4</a:t>
              </a:r>
            </a:p>
          </p:txBody>
        </p:sp>
      </p:grpSp>
      <p:sp>
        <p:nvSpPr>
          <p:cNvPr id="40" name="内容占位符 17"/>
          <p:cNvSpPr txBox="1">
            <a:spLocks/>
          </p:cNvSpPr>
          <p:nvPr/>
        </p:nvSpPr>
        <p:spPr>
          <a:xfrm>
            <a:off x="1056512" y="5177572"/>
            <a:ext cx="5110161" cy="106581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en-US" altLang="zh-CN"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Ant Design Pro V5:</a:t>
            </a:r>
            <a:r>
              <a:rPr lang="zh-CN" altLang="en-US"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 </a:t>
            </a: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Pro V5</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对上一版本进行升级，框架某些地方改动明显，如</a:t>
            </a:r>
            <a:r>
              <a:rPr lang="en-US" altLang="zh-CN" dirty="0" err="1">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initialState</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在</a:t>
            </a: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v5</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中替代了原来的自带</a:t>
            </a: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model</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a:t>
            </a: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v5</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中还自带了</a:t>
            </a:r>
            <a:r>
              <a:rPr lang="en-US" altLang="zh-CN" dirty="0" err="1">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useRequest</a:t>
            </a: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 hooks</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，很多页面并不需要数据共享，可以用</a:t>
            </a:r>
            <a:r>
              <a:rPr lang="en-US" altLang="zh-CN" dirty="0" err="1">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useRequest</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来快速的网络请求，并且内置了</a:t>
            </a: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loading</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和</a:t>
            </a: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run</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来指示状态和重新请求数据</a:t>
            </a: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a:t>
            </a:r>
            <a:endPar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27" name="内容占位符 17">
            <a:extLst>
              <a:ext uri="{FF2B5EF4-FFF2-40B4-BE49-F238E27FC236}">
                <a16:creationId xmlns:a16="http://schemas.microsoft.com/office/drawing/2014/main" id="{230A2186-42C8-7BB1-CE5C-3CDB8A345132}"/>
              </a:ext>
            </a:extLst>
          </p:cNvPr>
          <p:cNvSpPr txBox="1">
            <a:spLocks/>
          </p:cNvSpPr>
          <p:nvPr/>
        </p:nvSpPr>
        <p:spPr>
          <a:xfrm>
            <a:off x="1056513" y="1956207"/>
            <a:ext cx="4585731" cy="596551"/>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altLang="zh-CN" sz="4800"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UMI:</a:t>
            </a:r>
            <a:r>
              <a:rPr lang="zh-CN" altLang="zh-CN" sz="4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umi是Pro的底座，在快速上手框架时要了解umi的基本工作流程，包括编译、路由配置、数据流管理等. </a:t>
            </a:r>
            <a:endParaRPr lang="en-US" altLang="zh-CN" sz="4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28" name="内容占位符 17">
            <a:extLst>
              <a:ext uri="{FF2B5EF4-FFF2-40B4-BE49-F238E27FC236}">
                <a16:creationId xmlns:a16="http://schemas.microsoft.com/office/drawing/2014/main" id="{31588EC0-27F7-6203-B30D-B0CA604A6EEA}"/>
              </a:ext>
            </a:extLst>
          </p:cNvPr>
          <p:cNvSpPr txBox="1">
            <a:spLocks/>
          </p:cNvSpPr>
          <p:nvPr/>
        </p:nvSpPr>
        <p:spPr>
          <a:xfrm>
            <a:off x="1056512" y="2812407"/>
            <a:ext cx="4743653" cy="77126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altLang="zh-CN"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Ant Design: </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使用</a:t>
            </a: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React UI</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组件库</a:t>
            </a:r>
            <a:r>
              <a:rPr lang="en-US" altLang="zh-CN" dirty="0" err="1">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antd</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，满足本实验研发中后台产品的需求，如</a:t>
            </a: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Typography</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（排版）、</a:t>
            </a: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Layout</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（布局）、</a:t>
            </a: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Steps</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（步骤条）、</a:t>
            </a: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Form</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（表单）、</a:t>
            </a: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Card</a:t>
            </a:r>
            <a:r>
              <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（卡片）等核心组件会频繁的使用到</a:t>
            </a: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zh-CN" altLang="en-US" dirty="0">
                <a:cs typeface="Segoe UI Light" panose="020B0502040204020203" pitchFamily="34" charset="0"/>
              </a:rPr>
              <a:t>学习指南</a:t>
            </a: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Microsoft YaHei UI" panose="020B0503020204020204" pitchFamily="34" charset="-122"/>
              <a:ea typeface="Microsoft YaHei UI"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17997"/>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b="1"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1</a:t>
              </a:r>
            </a:p>
          </p:txBody>
        </p:sp>
      </p:grpSp>
      <p:sp>
        <p:nvSpPr>
          <p:cNvPr id="21" name="内容占位符 17"/>
          <p:cNvSpPr txBox="1">
            <a:spLocks/>
          </p:cNvSpPr>
          <p:nvPr/>
        </p:nvSpPr>
        <p:spPr>
          <a:xfrm>
            <a:off x="1056513" y="1956207"/>
            <a:ext cx="4585731" cy="59655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altLang="zh-CN" sz="1400"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ADP</a:t>
            </a:r>
            <a:r>
              <a:rPr lang="zh-CN" altLang="en-US" sz="1400"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官方文档</a:t>
            </a:r>
            <a:r>
              <a:rPr lang="en-US" altLang="zh-CN" sz="1400"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 </a:t>
            </a:r>
            <a:r>
              <a:rPr lang="en-US" altLang="zh-CN" sz="15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https://pro.ant.design/zh-CN/docs/overview</a:t>
            </a:r>
            <a:endParaRPr lang="zh-CN" altLang="zh-CN" sz="15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0" indent="0">
              <a:spcAft>
                <a:spcPts val="600"/>
              </a:spcAft>
              <a:buNone/>
              <a:defRPr/>
            </a:pPr>
            <a:endPar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grpSp>
        <p:nvGrpSpPr>
          <p:cNvPr id="33" name="组 32" descr="带有编号 2（表示第 2 步）的小圆圈"/>
          <p:cNvGrpSpPr/>
          <p:nvPr/>
        </p:nvGrpSpPr>
        <p:grpSpPr bwMode="blackWhite">
          <a:xfrm>
            <a:off x="531552" y="2804257"/>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b="1"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2</a:t>
              </a:r>
            </a:p>
          </p:txBody>
        </p:sp>
      </p:grpSp>
      <p:sp>
        <p:nvSpPr>
          <p:cNvPr id="36" name="内容占位符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defRPr/>
            </a:pPr>
            <a:endParaRPr lang="zh-CN" altLang="zh-CN" sz="4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0" lvl="0" indent="0" rtl="0">
              <a:spcAft>
                <a:spcPts val="2000"/>
              </a:spcAft>
              <a:buNone/>
              <a:defRPr/>
            </a:pPr>
            <a:endPar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0" lvl="0" indent="0" rtl="0">
              <a:spcAft>
                <a:spcPts val="2000"/>
              </a:spcAft>
              <a:buNone/>
              <a:defRPr/>
            </a:pPr>
            <a:endParaRPr lang="zh-CN" altLang="en-US"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grpSp>
        <p:nvGrpSpPr>
          <p:cNvPr id="22" name="组 21" descr="带有编号 3（表示第 3 步）的小圆圈"/>
          <p:cNvGrpSpPr/>
          <p:nvPr/>
        </p:nvGrpSpPr>
        <p:grpSpPr bwMode="blackWhite">
          <a:xfrm>
            <a:off x="521207" y="3675330"/>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a:latin typeface="Microsoft YaHei UI" panose="020B0503020204020204" pitchFamily="34" charset="-122"/>
                <a:ea typeface="Microsoft YaHei UI"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b="1" dirty="0">
                  <a:solidFill>
                    <a:schemeClr val="bg1"/>
                  </a:solidFill>
                  <a:latin typeface="Microsoft YaHei UI" panose="020B0503020204020204" pitchFamily="34" charset="-122"/>
                  <a:ea typeface="Microsoft YaHei UI" panose="020B0503020204020204" pitchFamily="34" charset="-122"/>
                  <a:cs typeface="Segoe UI Semibold" panose="020B0702040204020203" pitchFamily="34" charset="0"/>
                </a:rPr>
                <a:t>3</a:t>
              </a:r>
            </a:p>
          </p:txBody>
        </p:sp>
      </p:grpSp>
      <p:sp>
        <p:nvSpPr>
          <p:cNvPr id="32" name="内容占位符 17"/>
          <p:cNvSpPr txBox="1">
            <a:spLocks/>
          </p:cNvSpPr>
          <p:nvPr/>
        </p:nvSpPr>
        <p:spPr>
          <a:xfrm>
            <a:off x="1013033" y="3619450"/>
            <a:ext cx="3693438" cy="80572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altLang="zh-CN" sz="4800"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React</a:t>
            </a:r>
            <a:r>
              <a:rPr lang="zh-CN" altLang="en-US" sz="4800"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网站开发实践课程</a:t>
            </a:r>
            <a:r>
              <a:rPr lang="en-US" altLang="zh-CN" sz="4800"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 </a:t>
            </a:r>
            <a:r>
              <a:rPr lang="en-US" altLang="zh-CN" sz="4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hlinkClick r:id="rId3"/>
              </a:rPr>
              <a:t>https://www.bilibili.com/video/BV1g54y187LJ?p=9&amp;spmidfrom=333.880.myhistory.page.click&amp;vdsource=66a2fb03c796e756b2f684d29ff3838a</a:t>
            </a:r>
            <a:r>
              <a:rPr lang="en-US" altLang="zh-CN" sz="4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a:t>
            </a:r>
            <a:r>
              <a:rPr lang="zh-CN" altLang="en-US" sz="4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基于</a:t>
            </a:r>
            <a:r>
              <a:rPr lang="en-US" altLang="zh-CN" sz="4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Ant Design Pro v5</a:t>
            </a:r>
            <a:r>
              <a:rPr lang="zh-CN" altLang="en-US" sz="4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和</a:t>
            </a:r>
            <a:r>
              <a:rPr lang="en-US" altLang="zh-CN" sz="4800" dirty="0" err="1">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Formily</a:t>
            </a:r>
            <a:r>
              <a:rPr lang="en-US" altLang="zh-CN" sz="4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 v1</a:t>
            </a:r>
            <a:r>
              <a:rPr lang="zh-CN" altLang="en-US" sz="4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的动态模型网站后台</a:t>
            </a:r>
            <a:r>
              <a:rPr lang="en-US" altLang="zh-CN" sz="4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a:t>
            </a:r>
            <a:endParaRPr lang="zh-CN" altLang="en-US" sz="48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0" lvl="0" indent="0" rtl="0">
              <a:spcAft>
                <a:spcPts val="600"/>
              </a:spcAft>
              <a:buNone/>
              <a:defRPr/>
            </a:pPr>
            <a:endParaRPr lang="en-US" altLang="zh-CN" sz="4800"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endParaRPr>
          </a:p>
        </p:txBody>
      </p:sp>
      <p:sp>
        <p:nvSpPr>
          <p:cNvPr id="28" name="内容占位符 17">
            <a:extLst>
              <a:ext uri="{FF2B5EF4-FFF2-40B4-BE49-F238E27FC236}">
                <a16:creationId xmlns:a16="http://schemas.microsoft.com/office/drawing/2014/main" id="{31588EC0-27F7-6203-B30D-B0CA604A6EEA}"/>
              </a:ext>
            </a:extLst>
          </p:cNvPr>
          <p:cNvSpPr txBox="1">
            <a:spLocks/>
          </p:cNvSpPr>
          <p:nvPr/>
        </p:nvSpPr>
        <p:spPr>
          <a:xfrm>
            <a:off x="1056512" y="2812408"/>
            <a:ext cx="4940876" cy="64008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altLang="zh-CN" b="1" dirty="0">
                <a:solidFill>
                  <a:srgbClr val="D24726"/>
                </a:solidFill>
                <a:latin typeface="Microsoft YaHei UI" panose="020B0503020204020204" pitchFamily="34" charset="-122"/>
                <a:ea typeface="Microsoft YaHei UI" panose="020B0503020204020204" pitchFamily="34" charset="-122"/>
                <a:cs typeface="Segoe UI Semibold" panose="020B0702040204020203" pitchFamily="34" charset="0"/>
              </a:rPr>
              <a:t>Ant Design of React: </a:t>
            </a:r>
            <a:r>
              <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https://ant.design/docs/react/introduce-cn</a:t>
            </a:r>
            <a:endParaRPr lang="zh-CN"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0" indent="0">
              <a:spcAft>
                <a:spcPts val="600"/>
              </a:spcAft>
              <a:buNone/>
              <a:defRPr/>
            </a:pPr>
            <a:endParaRPr lang="en-US" altLang="zh-CN"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p:txBody>
      </p:sp>
      <p:pic>
        <p:nvPicPr>
          <p:cNvPr id="3" name="图片 2">
            <a:extLst>
              <a:ext uri="{FF2B5EF4-FFF2-40B4-BE49-F238E27FC236}">
                <a16:creationId xmlns:a16="http://schemas.microsoft.com/office/drawing/2014/main" id="{41511A42-429A-7664-0708-730E9DDF2CCD}"/>
              </a:ext>
            </a:extLst>
          </p:cNvPr>
          <p:cNvPicPr>
            <a:picLocks noChangeAspect="1"/>
          </p:cNvPicPr>
          <p:nvPr/>
        </p:nvPicPr>
        <p:blipFill>
          <a:blip r:embed="rId4"/>
          <a:stretch>
            <a:fillRect/>
          </a:stretch>
        </p:blipFill>
        <p:spPr>
          <a:xfrm>
            <a:off x="4974265" y="3619450"/>
            <a:ext cx="3313943" cy="2582926"/>
          </a:xfrm>
          <a:prstGeom prst="rect">
            <a:avLst/>
          </a:prstGeom>
        </p:spPr>
      </p:pic>
    </p:spTree>
    <p:extLst>
      <p:ext uri="{BB962C8B-B14F-4D97-AF65-F5344CB8AC3E}">
        <p14:creationId xmlns:p14="http://schemas.microsoft.com/office/powerpoint/2010/main" val="1561005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2ABCA-9848-7689-835A-F494AE78AE13}"/>
              </a:ext>
            </a:extLst>
          </p:cNvPr>
          <p:cNvSpPr>
            <a:spLocks noGrp="1"/>
          </p:cNvSpPr>
          <p:nvPr>
            <p:ph type="title"/>
          </p:nvPr>
        </p:nvSpPr>
        <p:spPr/>
        <p:txBody>
          <a:bodyPr/>
          <a:lstStyle/>
          <a:p>
            <a:r>
              <a:rPr lang="zh-CN" altLang="en-US" dirty="0"/>
              <a:t>表单设计</a:t>
            </a:r>
          </a:p>
        </p:txBody>
      </p:sp>
      <p:pic>
        <p:nvPicPr>
          <p:cNvPr id="5" name="图片 4">
            <a:extLst>
              <a:ext uri="{FF2B5EF4-FFF2-40B4-BE49-F238E27FC236}">
                <a16:creationId xmlns:a16="http://schemas.microsoft.com/office/drawing/2014/main" id="{D63434BE-F408-A557-2A3D-024183C75263}"/>
              </a:ext>
            </a:extLst>
          </p:cNvPr>
          <p:cNvPicPr>
            <a:picLocks noChangeAspect="1"/>
          </p:cNvPicPr>
          <p:nvPr/>
        </p:nvPicPr>
        <p:blipFill>
          <a:blip r:embed="rId2"/>
          <a:stretch>
            <a:fillRect/>
          </a:stretch>
        </p:blipFill>
        <p:spPr>
          <a:xfrm>
            <a:off x="556621" y="1227297"/>
            <a:ext cx="9715963" cy="2839199"/>
          </a:xfrm>
          <a:prstGeom prst="rect">
            <a:avLst/>
          </a:prstGeom>
        </p:spPr>
      </p:pic>
      <p:sp>
        <p:nvSpPr>
          <p:cNvPr id="4" name="文本框 3">
            <a:extLst>
              <a:ext uri="{FF2B5EF4-FFF2-40B4-BE49-F238E27FC236}">
                <a16:creationId xmlns:a16="http://schemas.microsoft.com/office/drawing/2014/main" id="{FC54116E-12B6-6836-A145-53FBC94A85E1}"/>
              </a:ext>
            </a:extLst>
          </p:cNvPr>
          <p:cNvSpPr txBox="1"/>
          <p:nvPr/>
        </p:nvSpPr>
        <p:spPr>
          <a:xfrm>
            <a:off x="719015" y="4368800"/>
            <a:ext cx="4103077" cy="1169551"/>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用户交互</a:t>
            </a:r>
            <a:endParaRPr lang="en-US"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endParaRPr lang="en-US"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285750" indent="-285750">
              <a:buFont typeface="Arial" panose="020B0604020202020204" pitchFamily="34" charset="0"/>
              <a:buChar char="•"/>
            </a:pPr>
            <a:r>
              <a:rPr lang="zh-CN" altLang="en-US"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表单类型</a:t>
            </a:r>
            <a:endParaRPr lang="en-US"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endParaRPr lang="en-US" altLang="zh-CN"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endParaRPr>
          </a:p>
          <a:p>
            <a:pPr marL="285750" indent="-285750">
              <a:buFont typeface="Arial" panose="020B0604020202020204" pitchFamily="34" charset="0"/>
              <a:buChar char="•"/>
            </a:pPr>
            <a:r>
              <a:rPr lang="zh-CN" altLang="en-US" sz="1400" dirty="0">
                <a:solidFill>
                  <a:prstClr val="black">
                    <a:lumMod val="75000"/>
                    <a:lumOff val="25000"/>
                  </a:prstClr>
                </a:solidFill>
                <a:latin typeface="Microsoft YaHei UI" panose="020B0503020204020204" pitchFamily="34" charset="-122"/>
                <a:ea typeface="Microsoft YaHei UI" panose="020B0503020204020204" pitchFamily="34" charset="-122"/>
                <a:cs typeface="Segoe UI" panose="020B0502040204020203" pitchFamily="34" charset="0"/>
              </a:rPr>
              <a:t>布局与排版</a:t>
            </a:r>
          </a:p>
        </p:txBody>
      </p:sp>
    </p:spTree>
    <p:extLst>
      <p:ext uri="{BB962C8B-B14F-4D97-AF65-F5344CB8AC3E}">
        <p14:creationId xmlns:p14="http://schemas.microsoft.com/office/powerpoint/2010/main" val="182482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98F97-60D9-7BEB-5C65-F0330E701163}"/>
              </a:ext>
            </a:extLst>
          </p:cNvPr>
          <p:cNvSpPr>
            <a:spLocks noGrp="1"/>
          </p:cNvSpPr>
          <p:nvPr>
            <p:ph type="title"/>
          </p:nvPr>
        </p:nvSpPr>
        <p:spPr/>
        <p:txBody>
          <a:bodyPr/>
          <a:lstStyle/>
          <a:p>
            <a:r>
              <a:rPr lang="zh-CN" altLang="en-US" dirty="0"/>
              <a:t>表单设计</a:t>
            </a:r>
            <a:r>
              <a:rPr lang="en-US" altLang="zh-CN" dirty="0"/>
              <a:t>——</a:t>
            </a:r>
            <a:r>
              <a:rPr lang="zh-CN" altLang="en-US" dirty="0"/>
              <a:t>用户交互</a:t>
            </a:r>
          </a:p>
        </p:txBody>
      </p:sp>
      <p:sp>
        <p:nvSpPr>
          <p:cNvPr id="4" name="文本框 3">
            <a:extLst>
              <a:ext uri="{FF2B5EF4-FFF2-40B4-BE49-F238E27FC236}">
                <a16:creationId xmlns:a16="http://schemas.microsoft.com/office/drawing/2014/main" id="{4E943AAD-8965-EA34-B4FE-097A5B3E3077}"/>
              </a:ext>
            </a:extLst>
          </p:cNvPr>
          <p:cNvSpPr txBox="1"/>
          <p:nvPr/>
        </p:nvSpPr>
        <p:spPr>
          <a:xfrm>
            <a:off x="521207" y="1579248"/>
            <a:ext cx="6116028" cy="1938992"/>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latin typeface="Microsoft YaHei UI" panose="020B0503020204020204" pitchFamily="34" charset="-122"/>
                <a:ea typeface="Microsoft YaHei UI" panose="020B0503020204020204" pitchFamily="34" charset="-122"/>
              </a:rPr>
              <a:t>标签：表单字段结构（左右 </a:t>
            </a:r>
            <a:r>
              <a:rPr lang="en-US" altLang="zh-CN" sz="1200" dirty="0">
                <a:latin typeface="Microsoft YaHei UI" panose="020B0503020204020204" pitchFamily="34" charset="-122"/>
                <a:ea typeface="Microsoft YaHei UI" panose="020B0503020204020204" pitchFamily="34" charset="-122"/>
              </a:rPr>
              <a:t>/ </a:t>
            </a:r>
            <a:r>
              <a:rPr lang="zh-CN" altLang="en-US" sz="1200" dirty="0">
                <a:latin typeface="Microsoft YaHei UI" panose="020B0503020204020204" pitchFamily="34" charset="-122"/>
                <a:ea typeface="Microsoft YaHei UI" panose="020B0503020204020204" pitchFamily="34" charset="-122"/>
              </a:rPr>
              <a:t>上下 </a:t>
            </a:r>
            <a:r>
              <a:rPr lang="en-US" altLang="zh-CN" sz="1200" dirty="0">
                <a:latin typeface="Microsoft YaHei UI" panose="020B0503020204020204" pitchFamily="34" charset="-122"/>
                <a:ea typeface="Microsoft YaHei UI" panose="020B0503020204020204" pitchFamily="34" charset="-122"/>
              </a:rPr>
              <a:t>/ </a:t>
            </a:r>
            <a:r>
              <a:rPr lang="zh-CN" altLang="en-US" sz="1200" dirty="0">
                <a:latin typeface="Microsoft YaHei UI" panose="020B0503020204020204" pitchFamily="34" charset="-122"/>
                <a:ea typeface="Microsoft YaHei UI" panose="020B0503020204020204" pitchFamily="34" charset="-122"/>
              </a:rPr>
              <a:t>内嵌）</a:t>
            </a:r>
            <a:endParaRPr lang="en-US" altLang="zh-CN" sz="1200" dirty="0">
              <a:latin typeface="Microsoft YaHei UI" panose="020B0503020204020204" pitchFamily="34" charset="-122"/>
              <a:ea typeface="Microsoft YaHei UI" panose="020B0503020204020204" pitchFamily="34" charset="-122"/>
            </a:endParaRPr>
          </a:p>
          <a:p>
            <a:pPr marL="171450" indent="-171450">
              <a:buFont typeface="Arial" panose="020B0604020202020204" pitchFamily="34" charset="0"/>
              <a:buChar char="•"/>
            </a:pPr>
            <a:r>
              <a:rPr lang="zh-CN" altLang="en-US" sz="1200" dirty="0">
                <a:latin typeface="Microsoft YaHei UI" panose="020B0503020204020204" pitchFamily="34" charset="-122"/>
                <a:ea typeface="Microsoft YaHei UI" panose="020B0503020204020204" pitchFamily="34" charset="-122"/>
              </a:rPr>
              <a:t>输入框大小</a:t>
            </a:r>
            <a:endParaRPr lang="en-US" altLang="zh-CN" sz="1200" dirty="0">
              <a:latin typeface="Microsoft YaHei UI" panose="020B0503020204020204" pitchFamily="34" charset="-122"/>
              <a:ea typeface="Microsoft YaHei UI" panose="020B0503020204020204" pitchFamily="34" charset="-122"/>
            </a:endParaRPr>
          </a:p>
          <a:p>
            <a:pPr marL="171450" indent="-171450">
              <a:buFont typeface="Arial" panose="020B0604020202020204" pitchFamily="34" charset="0"/>
              <a:buChar char="•"/>
            </a:pPr>
            <a:r>
              <a:rPr lang="zh-CN" altLang="en-US" sz="1200" dirty="0">
                <a:latin typeface="Microsoft YaHei UI" panose="020B0503020204020204" pitchFamily="34" charset="-122"/>
                <a:ea typeface="Microsoft YaHei UI" panose="020B0503020204020204" pitchFamily="34" charset="-122"/>
              </a:rPr>
              <a:t>输入限制</a:t>
            </a:r>
            <a:endParaRPr lang="en-US" altLang="zh-CN" sz="1200" dirty="0">
              <a:latin typeface="Microsoft YaHei UI" panose="020B0503020204020204" pitchFamily="34" charset="-122"/>
              <a:ea typeface="Microsoft YaHei UI" panose="020B0503020204020204" pitchFamily="34" charset="-122"/>
            </a:endParaRPr>
          </a:p>
          <a:p>
            <a:pPr marL="171450" indent="-171450">
              <a:buFont typeface="Arial" panose="020B0604020202020204" pitchFamily="34" charset="0"/>
              <a:buChar char="•"/>
            </a:pPr>
            <a:r>
              <a:rPr lang="zh-CN" altLang="en-US" sz="1200" dirty="0">
                <a:latin typeface="Microsoft YaHei UI" panose="020B0503020204020204" pitchFamily="34" charset="-122"/>
                <a:ea typeface="Microsoft YaHei UI" panose="020B0503020204020204" pitchFamily="34" charset="-122"/>
              </a:rPr>
              <a:t>占位符</a:t>
            </a:r>
            <a:endParaRPr lang="en-US" altLang="zh-CN" sz="1200" dirty="0">
              <a:latin typeface="Microsoft YaHei UI" panose="020B0503020204020204" pitchFamily="34" charset="-122"/>
              <a:ea typeface="Microsoft YaHei UI" panose="020B0503020204020204" pitchFamily="34" charset="-122"/>
            </a:endParaRPr>
          </a:p>
          <a:p>
            <a:pPr marL="171450" indent="-171450">
              <a:buFont typeface="Arial" panose="020B0604020202020204" pitchFamily="34" charset="0"/>
              <a:buChar char="•"/>
            </a:pPr>
            <a:r>
              <a:rPr lang="zh-CN" altLang="en-US" sz="1200" dirty="0">
                <a:latin typeface="Microsoft YaHei UI" panose="020B0503020204020204" pitchFamily="34" charset="-122"/>
                <a:ea typeface="Microsoft YaHei UI" panose="020B0503020204020204" pitchFamily="34" charset="-122"/>
              </a:rPr>
              <a:t>报错提醒</a:t>
            </a:r>
            <a:endParaRPr lang="en-US" altLang="zh-CN" sz="1200" dirty="0">
              <a:latin typeface="Microsoft YaHei UI" panose="020B0503020204020204" pitchFamily="34" charset="-122"/>
              <a:ea typeface="Microsoft YaHei UI" panose="020B0503020204020204" pitchFamily="34" charset="-122"/>
            </a:endParaRPr>
          </a:p>
          <a:p>
            <a:pPr marL="171450" indent="-171450">
              <a:buFont typeface="Arial" panose="020B0604020202020204" pitchFamily="34" charset="0"/>
              <a:buChar char="•"/>
            </a:pPr>
            <a:r>
              <a:rPr lang="zh-CN" altLang="en-US" sz="1200" dirty="0">
                <a:latin typeface="Microsoft YaHei UI" panose="020B0503020204020204" pitchFamily="34" charset="-122"/>
                <a:ea typeface="Microsoft YaHei UI" panose="020B0503020204020204" pitchFamily="34" charset="-122"/>
              </a:rPr>
              <a:t>帮助性信息</a:t>
            </a:r>
            <a:endParaRPr lang="en-US" altLang="zh-CN" sz="1200" dirty="0">
              <a:latin typeface="Microsoft YaHei UI" panose="020B0503020204020204" pitchFamily="34" charset="-122"/>
              <a:ea typeface="Microsoft YaHei UI" panose="020B0503020204020204" pitchFamily="34" charset="-122"/>
            </a:endParaRPr>
          </a:p>
          <a:p>
            <a:pPr marL="171450" indent="-171450">
              <a:buFont typeface="Arial" panose="020B0604020202020204" pitchFamily="34" charset="0"/>
              <a:buChar char="•"/>
            </a:pPr>
            <a:r>
              <a:rPr lang="zh-CN" altLang="en-US" sz="1200" dirty="0">
                <a:latin typeface="Microsoft YaHei UI" panose="020B0503020204020204" pitchFamily="34" charset="-122"/>
                <a:ea typeface="Microsoft YaHei UI" panose="020B0503020204020204" pitchFamily="34" charset="-122"/>
              </a:rPr>
              <a:t>输入框焦点</a:t>
            </a:r>
            <a:endParaRPr lang="en-US" altLang="zh-CN" sz="1200" dirty="0">
              <a:latin typeface="Microsoft YaHei UI" panose="020B0503020204020204" pitchFamily="34" charset="-122"/>
              <a:ea typeface="Microsoft YaHei UI" panose="020B0503020204020204" pitchFamily="34" charset="-122"/>
            </a:endParaRPr>
          </a:p>
          <a:p>
            <a:pPr marL="171450" indent="-171450">
              <a:buFont typeface="Arial" panose="020B0604020202020204" pitchFamily="34" charset="0"/>
              <a:buChar char="•"/>
            </a:pPr>
            <a:r>
              <a:rPr lang="zh-CN" altLang="en-US" sz="1200" dirty="0">
                <a:latin typeface="Microsoft YaHei UI" panose="020B0503020204020204" pitchFamily="34" charset="-122"/>
                <a:ea typeface="Microsoft YaHei UI" panose="020B0503020204020204" pitchFamily="34" charset="-122"/>
              </a:rPr>
              <a:t>结果反馈</a:t>
            </a:r>
            <a:endParaRPr lang="en-US" altLang="zh-CN" sz="1200" dirty="0">
              <a:latin typeface="Microsoft YaHei UI" panose="020B0503020204020204" pitchFamily="34" charset="-122"/>
              <a:ea typeface="Microsoft YaHei UI" panose="020B0503020204020204" pitchFamily="34" charset="-122"/>
            </a:endParaRPr>
          </a:p>
          <a:p>
            <a:pPr marL="171450" indent="-171450">
              <a:buFont typeface="Arial" panose="020B0604020202020204" pitchFamily="34" charset="0"/>
              <a:buChar char="•"/>
            </a:pPr>
            <a:r>
              <a:rPr lang="en-US" altLang="zh-CN" sz="1200" dirty="0">
                <a:latin typeface="Microsoft YaHei UI" panose="020B0503020204020204" pitchFamily="34" charset="-122"/>
                <a:ea typeface="Microsoft YaHei UI" panose="020B0503020204020204" pitchFamily="34" charset="-122"/>
              </a:rPr>
              <a:t>…</a:t>
            </a:r>
          </a:p>
          <a:p>
            <a:pPr marL="171450" indent="-171450">
              <a:buFont typeface="Arial" panose="020B0604020202020204" pitchFamily="34" charset="0"/>
              <a:buChar char="•"/>
            </a:pPr>
            <a:endParaRPr lang="zh-CN" altLang="en-US" sz="1200" dirty="0">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25C47A89-B41F-6D55-2E6F-3C3DD57851E4}"/>
              </a:ext>
            </a:extLst>
          </p:cNvPr>
          <p:cNvPicPr>
            <a:picLocks noChangeAspect="1"/>
          </p:cNvPicPr>
          <p:nvPr/>
        </p:nvPicPr>
        <p:blipFill>
          <a:blip r:embed="rId2"/>
          <a:stretch>
            <a:fillRect/>
          </a:stretch>
        </p:blipFill>
        <p:spPr>
          <a:xfrm>
            <a:off x="587467" y="3429000"/>
            <a:ext cx="3462019" cy="2632694"/>
          </a:xfrm>
          <a:prstGeom prst="rect">
            <a:avLst/>
          </a:prstGeom>
        </p:spPr>
      </p:pic>
      <p:pic>
        <p:nvPicPr>
          <p:cNvPr id="6" name="图片 5">
            <a:extLst>
              <a:ext uri="{FF2B5EF4-FFF2-40B4-BE49-F238E27FC236}">
                <a16:creationId xmlns:a16="http://schemas.microsoft.com/office/drawing/2014/main" id="{32B7255F-450D-5911-C2A4-7D62D90CFB60}"/>
              </a:ext>
            </a:extLst>
          </p:cNvPr>
          <p:cNvPicPr>
            <a:picLocks noChangeAspect="1"/>
          </p:cNvPicPr>
          <p:nvPr/>
        </p:nvPicPr>
        <p:blipFill>
          <a:blip r:embed="rId3"/>
          <a:stretch>
            <a:fillRect/>
          </a:stretch>
        </p:blipFill>
        <p:spPr>
          <a:xfrm>
            <a:off x="4572892" y="3429000"/>
            <a:ext cx="3862507" cy="1170032"/>
          </a:xfrm>
          <a:prstGeom prst="rect">
            <a:avLst/>
          </a:prstGeom>
        </p:spPr>
      </p:pic>
      <p:pic>
        <p:nvPicPr>
          <p:cNvPr id="7" name="图片 6">
            <a:extLst>
              <a:ext uri="{FF2B5EF4-FFF2-40B4-BE49-F238E27FC236}">
                <a16:creationId xmlns:a16="http://schemas.microsoft.com/office/drawing/2014/main" id="{9DEEC927-6001-C392-CACD-B07070995282}"/>
              </a:ext>
            </a:extLst>
          </p:cNvPr>
          <p:cNvPicPr>
            <a:picLocks noChangeAspect="1"/>
          </p:cNvPicPr>
          <p:nvPr/>
        </p:nvPicPr>
        <p:blipFill>
          <a:blip r:embed="rId4"/>
          <a:stretch>
            <a:fillRect/>
          </a:stretch>
        </p:blipFill>
        <p:spPr>
          <a:xfrm>
            <a:off x="4572892" y="5090144"/>
            <a:ext cx="3862507" cy="971550"/>
          </a:xfrm>
          <a:prstGeom prst="rect">
            <a:avLst/>
          </a:prstGeom>
        </p:spPr>
      </p:pic>
      <p:sp>
        <p:nvSpPr>
          <p:cNvPr id="9" name="文本框 8">
            <a:extLst>
              <a:ext uri="{FF2B5EF4-FFF2-40B4-BE49-F238E27FC236}">
                <a16:creationId xmlns:a16="http://schemas.microsoft.com/office/drawing/2014/main" id="{AA3D7D9E-9BFD-8F4E-A513-E974EAC54443}"/>
              </a:ext>
            </a:extLst>
          </p:cNvPr>
          <p:cNvSpPr txBox="1"/>
          <p:nvPr/>
        </p:nvSpPr>
        <p:spPr>
          <a:xfrm>
            <a:off x="1692541" y="6114270"/>
            <a:ext cx="6097554" cy="276999"/>
          </a:xfrm>
          <a:prstGeom prst="rect">
            <a:avLst/>
          </a:prstGeom>
          <a:noFill/>
        </p:spPr>
        <p:txBody>
          <a:bodyPr wrap="square">
            <a:spAutoFit/>
          </a:bodyPr>
          <a:lstStyle/>
          <a:p>
            <a:r>
              <a:rPr lang="zh-CN" altLang="en-US" sz="1200" dirty="0">
                <a:latin typeface="Microsoft YaHei UI" panose="020B0503020204020204" pitchFamily="34" charset="-122"/>
                <a:ea typeface="Microsoft YaHei UI" panose="020B0503020204020204" pitchFamily="34" charset="-122"/>
              </a:rPr>
              <a:t>占位符</a:t>
            </a:r>
            <a:endParaRPr lang="en-US" altLang="zh-CN" sz="1200" dirty="0">
              <a:latin typeface="Microsoft YaHei UI" panose="020B0503020204020204" pitchFamily="34" charset="-122"/>
              <a:ea typeface="Microsoft YaHei UI" panose="020B0503020204020204" pitchFamily="34" charset="-122"/>
            </a:endParaRPr>
          </a:p>
        </p:txBody>
      </p:sp>
      <p:sp>
        <p:nvSpPr>
          <p:cNvPr id="11" name="文本框 10">
            <a:extLst>
              <a:ext uri="{FF2B5EF4-FFF2-40B4-BE49-F238E27FC236}">
                <a16:creationId xmlns:a16="http://schemas.microsoft.com/office/drawing/2014/main" id="{0025EFF5-076B-6E9D-3B87-97A5185CD9E6}"/>
              </a:ext>
            </a:extLst>
          </p:cNvPr>
          <p:cNvSpPr txBox="1"/>
          <p:nvPr/>
        </p:nvSpPr>
        <p:spPr>
          <a:xfrm>
            <a:off x="6017847" y="4665215"/>
            <a:ext cx="6096000" cy="276999"/>
          </a:xfrm>
          <a:prstGeom prst="rect">
            <a:avLst/>
          </a:prstGeom>
          <a:noFill/>
        </p:spPr>
        <p:txBody>
          <a:bodyPr wrap="square">
            <a:spAutoFit/>
          </a:bodyPr>
          <a:lstStyle/>
          <a:p>
            <a:r>
              <a:rPr lang="zh-CN" altLang="en-US" sz="1200" dirty="0">
                <a:latin typeface="Microsoft YaHei UI" panose="020B0503020204020204" pitchFamily="34" charset="-122"/>
                <a:ea typeface="Microsoft YaHei UI" panose="020B0503020204020204" pitchFamily="34" charset="-122"/>
              </a:rPr>
              <a:t>报错提醒</a:t>
            </a:r>
            <a:endParaRPr lang="en-US" altLang="zh-CN" sz="1200" dirty="0">
              <a:latin typeface="Microsoft YaHei UI" panose="020B0503020204020204" pitchFamily="34" charset="-122"/>
              <a:ea typeface="Microsoft YaHei UI" panose="020B0503020204020204" pitchFamily="34" charset="-122"/>
            </a:endParaRPr>
          </a:p>
        </p:txBody>
      </p:sp>
      <p:sp>
        <p:nvSpPr>
          <p:cNvPr id="13" name="文本框 12">
            <a:extLst>
              <a:ext uri="{FF2B5EF4-FFF2-40B4-BE49-F238E27FC236}">
                <a16:creationId xmlns:a16="http://schemas.microsoft.com/office/drawing/2014/main" id="{9B86AEDC-9AC1-5BBA-7138-B7D0A7012363}"/>
              </a:ext>
            </a:extLst>
          </p:cNvPr>
          <p:cNvSpPr txBox="1"/>
          <p:nvPr/>
        </p:nvSpPr>
        <p:spPr>
          <a:xfrm>
            <a:off x="6017847" y="6061694"/>
            <a:ext cx="6096000" cy="276999"/>
          </a:xfrm>
          <a:prstGeom prst="rect">
            <a:avLst/>
          </a:prstGeom>
          <a:noFill/>
        </p:spPr>
        <p:txBody>
          <a:bodyPr wrap="square">
            <a:spAutoFit/>
          </a:bodyPr>
          <a:lstStyle/>
          <a:p>
            <a:r>
              <a:rPr lang="zh-CN" altLang="en-US" sz="1200" dirty="0">
                <a:latin typeface="Microsoft YaHei UI" panose="020B0503020204020204" pitchFamily="34" charset="-122"/>
                <a:ea typeface="Microsoft YaHei UI" panose="020B0503020204020204" pitchFamily="34" charset="-122"/>
              </a:rPr>
              <a:t>结果反馈</a:t>
            </a:r>
            <a:endParaRPr lang="en-US" altLang="zh-CN" sz="12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0874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E0A9C-603C-E31A-7BAE-24B3A1CCBD59}"/>
              </a:ext>
            </a:extLst>
          </p:cNvPr>
          <p:cNvSpPr>
            <a:spLocks noGrp="1"/>
          </p:cNvSpPr>
          <p:nvPr>
            <p:ph type="title"/>
          </p:nvPr>
        </p:nvSpPr>
        <p:spPr/>
        <p:txBody>
          <a:bodyPr/>
          <a:lstStyle/>
          <a:p>
            <a:r>
              <a:rPr lang="zh-CN" altLang="en-US" dirty="0"/>
              <a:t>表单设计</a:t>
            </a:r>
            <a:r>
              <a:rPr lang="en-US" altLang="zh-CN" dirty="0"/>
              <a:t>——</a:t>
            </a:r>
            <a:r>
              <a:rPr lang="zh-CN" altLang="en-US" dirty="0"/>
              <a:t>标签</a:t>
            </a:r>
          </a:p>
        </p:txBody>
      </p:sp>
      <p:pic>
        <p:nvPicPr>
          <p:cNvPr id="4" name="Picture 2">
            <a:extLst>
              <a:ext uri="{FF2B5EF4-FFF2-40B4-BE49-F238E27FC236}">
                <a16:creationId xmlns:a16="http://schemas.microsoft.com/office/drawing/2014/main" id="{A7873A0F-F8A7-ED31-88FD-7E46DADAC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822" y="1276659"/>
            <a:ext cx="7799243" cy="477707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A0741558-DA33-A443-B941-7539E43F551A}"/>
              </a:ext>
            </a:extLst>
          </p:cNvPr>
          <p:cNvSpPr txBox="1"/>
          <p:nvPr/>
        </p:nvSpPr>
        <p:spPr>
          <a:xfrm>
            <a:off x="521207" y="1451601"/>
            <a:ext cx="2782166" cy="461665"/>
          </a:xfrm>
          <a:prstGeom prst="rect">
            <a:avLst/>
          </a:prstGeom>
          <a:noFill/>
        </p:spPr>
        <p:txBody>
          <a:bodyPr wrap="square">
            <a:spAutoFit/>
          </a:bodyPr>
          <a:lstStyle/>
          <a:p>
            <a:r>
              <a:rPr lang="zh-CN" altLang="en-US" sz="1200" dirty="0">
                <a:solidFill>
                  <a:schemeClr val="tx1">
                    <a:lumMod val="75000"/>
                    <a:lumOff val="25000"/>
                  </a:schemeClr>
                </a:solidFill>
                <a:latin typeface="Microsoft YaHei UI" panose="020B0503020204020204" pitchFamily="34" charset="-122"/>
                <a:ea typeface="Microsoft YaHei UI" panose="020B0503020204020204" pitchFamily="34" charset="-122"/>
              </a:rPr>
              <a:t>合理的表单结构，能提高用户阅读效率，同时还能降低信息填写时的错误率</a:t>
            </a:r>
          </a:p>
        </p:txBody>
      </p:sp>
      <p:pic>
        <p:nvPicPr>
          <p:cNvPr id="9" name="图片 8">
            <a:extLst>
              <a:ext uri="{FF2B5EF4-FFF2-40B4-BE49-F238E27FC236}">
                <a16:creationId xmlns:a16="http://schemas.microsoft.com/office/drawing/2014/main" id="{08F09A0A-A1D7-03FE-9C11-5E80810596A6}"/>
              </a:ext>
            </a:extLst>
          </p:cNvPr>
          <p:cNvPicPr>
            <a:picLocks noChangeAspect="1"/>
          </p:cNvPicPr>
          <p:nvPr/>
        </p:nvPicPr>
        <p:blipFill rotWithShape="1">
          <a:blip r:embed="rId3"/>
          <a:srcRect l="4077" r="12881" b="2511"/>
          <a:stretch/>
        </p:blipFill>
        <p:spPr>
          <a:xfrm>
            <a:off x="617838" y="2250234"/>
            <a:ext cx="2685535" cy="3156165"/>
          </a:xfrm>
          <a:prstGeom prst="rect">
            <a:avLst/>
          </a:prstGeom>
        </p:spPr>
      </p:pic>
    </p:spTree>
    <p:extLst>
      <p:ext uri="{BB962C8B-B14F-4D97-AF65-F5344CB8AC3E}">
        <p14:creationId xmlns:p14="http://schemas.microsoft.com/office/powerpoint/2010/main" val="1598971886"/>
      </p:ext>
    </p:extLst>
  </p:cSld>
  <p:clrMapOvr>
    <a:masterClrMapping/>
  </p:clrMapOvr>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07_TF10001108_Win32" id="{DDD6289A-B149-4983-BD16-17C7F9BA4746}" vid="{D63F4E8F-BBE1-453F-A9A8-66EB479E39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{16EA1160-733D-47DB-9F20-599F00439221}tf10001108_win32</Template>
  <TotalTime>780</TotalTime>
  <Words>1115</Words>
  <Application>Microsoft Office PowerPoint</Application>
  <PresentationFormat>宽屏</PresentationFormat>
  <Paragraphs>94</Paragraphs>
  <Slides>12</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Microsoft YaHei UI</vt:lpstr>
      <vt:lpstr>Microsoft YaHei UI Light</vt:lpstr>
      <vt:lpstr>Arial</vt:lpstr>
      <vt:lpstr>Open Sans</vt:lpstr>
      <vt:lpstr>Segoe UI</vt:lpstr>
      <vt:lpstr>欢迎文档</vt:lpstr>
      <vt:lpstr>南大在线测试——个人报告</vt:lpstr>
      <vt:lpstr>个人任务</vt:lpstr>
      <vt:lpstr>个人工作量统计</vt:lpstr>
      <vt:lpstr>实验前的准备——学习的技术</vt:lpstr>
      <vt:lpstr>技术概要</vt:lpstr>
      <vt:lpstr>学习指南</vt:lpstr>
      <vt:lpstr>表单设计</vt:lpstr>
      <vt:lpstr>表单设计——用户交互</vt:lpstr>
      <vt:lpstr>表单设计——标签</vt:lpstr>
      <vt:lpstr>表单设计——布局</vt:lpstr>
      <vt:lpstr>个人感想</vt:lpstr>
      <vt:lpstr>个人感想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南大在线测试——个人报告</dc:title>
  <dc:creator>庆扬</dc:creator>
  <cp:keywords/>
  <cp:lastModifiedBy>庆扬</cp:lastModifiedBy>
  <cp:revision>49</cp:revision>
  <dcterms:created xsi:type="dcterms:W3CDTF">2022-06-23T02:27:30Z</dcterms:created>
  <dcterms:modified xsi:type="dcterms:W3CDTF">2022-06-28T09:01:29Z</dcterms:modified>
  <cp:version/>
</cp:coreProperties>
</file>