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7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8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9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35" r:id="rId3"/>
    <p:sldId id="2737" r:id="rId4"/>
    <p:sldId id="2738" r:id="rId5"/>
    <p:sldId id="2739" r:id="rId6"/>
    <p:sldId id="2740" r:id="rId7"/>
    <p:sldId id="2741" r:id="rId8"/>
    <p:sldId id="2742" r:id="rId9"/>
    <p:sldId id="2743" r:id="rId10"/>
    <p:sldId id="2744" r:id="rId11"/>
    <p:sldId id="2745" r:id="rId12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D7D31"/>
    <a:srgbClr val="C4C4C4"/>
    <a:srgbClr val="44546A"/>
    <a:srgbClr val="E32F27"/>
    <a:srgbClr val="333F50"/>
    <a:srgbClr val="8497B0"/>
    <a:srgbClr val="3B3838"/>
    <a:srgbClr val="FFD041"/>
    <a:srgbClr val="929B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99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2256E-ED18-4035-8A48-0E9227153A64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1123-B4E1-49B9-99F4-536226C05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85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usersoftwares.com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owerusersoftwares.com/terms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usersoftwares.com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owerusersoftwares.com/terms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usersoftwares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owerusersoftwares.com/terms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usersoftwares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owerusersoftwares.com/terms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usersoftwares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owerusersoftwares.com/terms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usersoftwares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owerusersoftwares.com/terms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usersoftwares.com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owerusersoftwares.com/terms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usersoftwares.com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owerusersoftwares.com/terms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usersoftwares.co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owerusersoftwares.com/terms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usersoftwares.com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owerusersoftwares.com/term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template was inserted from Power-user, the productivity add-in for PowerPoint, Excel and Word.</a:t>
            </a:r>
          </a:p>
          <a:p>
            <a:r>
              <a:rPr lang="en-US" dirty="0"/>
              <a:t>Install Power-user to access thousands of templates, icons, maps, diagrams and charts with Power-user.</a:t>
            </a:r>
          </a:p>
          <a:p>
            <a:r>
              <a:rPr lang="en-US" dirty="0"/>
              <a:t>Visit </a:t>
            </a:r>
            <a:r>
              <a:rPr lang="en-US" dirty="0">
                <a:hlinkClick r:id="rId3"/>
              </a:rPr>
              <a:t>https://www.powerusersoftwares.com/</a:t>
            </a:r>
            <a:endParaRPr lang="en-US" dirty="0"/>
          </a:p>
          <a:p>
            <a:r>
              <a:rPr lang="en-US" dirty="0"/>
              <a:t>©Power-user SAS, terms of license: </a:t>
            </a:r>
            <a:r>
              <a:rPr lang="en-US" dirty="0">
                <a:hlinkClick r:id="rId4"/>
              </a:rPr>
              <a:t>https://www.powerusersoftwares.com/terms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A55CF2-256D-44FD-9430-5B63A079CF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7117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template was inserted from Power-user, the productivity add-in for PowerPoint, Excel and Word.</a:t>
            </a:r>
          </a:p>
          <a:p>
            <a:r>
              <a:rPr lang="en-US" dirty="0"/>
              <a:t>Install Power-user to access thousands of templates, icons, maps, diagrams and charts with Power-user.</a:t>
            </a:r>
          </a:p>
          <a:p>
            <a:r>
              <a:rPr lang="en-US" dirty="0"/>
              <a:t>Visit </a:t>
            </a:r>
            <a:r>
              <a:rPr lang="en-US" dirty="0">
                <a:hlinkClick r:id="rId3"/>
              </a:rPr>
              <a:t>https://www.powerusersoftwares.com/</a:t>
            </a:r>
            <a:endParaRPr lang="en-US" dirty="0"/>
          </a:p>
          <a:p>
            <a:r>
              <a:rPr lang="en-US" dirty="0"/>
              <a:t>©Power-user SAS, terms of license: </a:t>
            </a:r>
            <a:r>
              <a:rPr lang="en-US" dirty="0">
                <a:hlinkClick r:id="rId4"/>
              </a:rPr>
              <a:t>https://www.powerusersoftwares.com/terms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A55CF2-256D-44FD-9430-5B63A079CF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5724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template was inserted from Power-user, the productivity add-in for PowerPoint, Excel and Word.</a:t>
            </a:r>
          </a:p>
          <a:p>
            <a:r>
              <a:rPr lang="en-US" dirty="0"/>
              <a:t>Install Power-user to access thousands of templates, icons, maps, diagrams and charts with Power-user.</a:t>
            </a:r>
          </a:p>
          <a:p>
            <a:r>
              <a:rPr lang="en-US" dirty="0"/>
              <a:t>Visit </a:t>
            </a:r>
            <a:r>
              <a:rPr lang="en-US" dirty="0">
                <a:hlinkClick r:id="rId3"/>
              </a:rPr>
              <a:t>https://www.powerusersoftwares.com/</a:t>
            </a:r>
            <a:endParaRPr lang="en-US" dirty="0"/>
          </a:p>
          <a:p>
            <a:r>
              <a:rPr lang="en-US" dirty="0"/>
              <a:t>©Power-user SAS, terms of license: </a:t>
            </a:r>
            <a:r>
              <a:rPr lang="en-US" dirty="0">
                <a:hlinkClick r:id="rId4"/>
              </a:rPr>
              <a:t>https://www.powerusersoftwares.com/terms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A55CF2-256D-44FD-9430-5B63A079CF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1911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template was inserted from Power-user, the productivity add-in for PowerPoint, Excel and Word.</a:t>
            </a:r>
          </a:p>
          <a:p>
            <a:r>
              <a:rPr lang="en-US" dirty="0"/>
              <a:t>Install Power-user to access thousands of templates, icons, maps, diagrams and charts with Power-user.</a:t>
            </a:r>
          </a:p>
          <a:p>
            <a:r>
              <a:rPr lang="en-US" dirty="0"/>
              <a:t>Visit </a:t>
            </a:r>
            <a:r>
              <a:rPr lang="en-US" dirty="0">
                <a:hlinkClick r:id="rId3"/>
              </a:rPr>
              <a:t>https://www.powerusersoftwares.com/</a:t>
            </a:r>
            <a:endParaRPr lang="en-US" dirty="0"/>
          </a:p>
          <a:p>
            <a:r>
              <a:rPr lang="en-US" dirty="0"/>
              <a:t>©Power-user SAS, terms of license: </a:t>
            </a:r>
            <a:r>
              <a:rPr lang="en-US" dirty="0">
                <a:hlinkClick r:id="rId4"/>
              </a:rPr>
              <a:t>https://www.powerusersoftwares.com/terms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A55CF2-256D-44FD-9430-5B63A079CF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1911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template was inserted from Power-user, the productivity add-in for PowerPoint, Excel and Word.</a:t>
            </a:r>
          </a:p>
          <a:p>
            <a:r>
              <a:rPr lang="en-US" dirty="0"/>
              <a:t>Install Power-user to access thousands of templates, icons, maps, diagrams and charts with Power-user.</a:t>
            </a:r>
          </a:p>
          <a:p>
            <a:r>
              <a:rPr lang="en-US" dirty="0"/>
              <a:t>Visit </a:t>
            </a:r>
            <a:r>
              <a:rPr lang="en-US" dirty="0">
                <a:hlinkClick r:id="rId3"/>
              </a:rPr>
              <a:t>https://www.powerusersoftwares.com/</a:t>
            </a:r>
            <a:endParaRPr lang="en-US" dirty="0"/>
          </a:p>
          <a:p>
            <a:r>
              <a:rPr lang="en-US" dirty="0"/>
              <a:t>©Power-user SAS, terms of license: </a:t>
            </a:r>
            <a:r>
              <a:rPr lang="en-US" dirty="0">
                <a:hlinkClick r:id="rId4"/>
              </a:rPr>
              <a:t>https://www.powerusersoftwares.com/terms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A55CF2-256D-44FD-9430-5B63A079CF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1911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template was inserted from Power-user, the productivity add-in for PowerPoint, Excel and Word.</a:t>
            </a:r>
          </a:p>
          <a:p>
            <a:r>
              <a:rPr lang="en-US" dirty="0"/>
              <a:t>Install Power-user to access thousands of templates, icons, maps, diagrams and charts with Power-user.</a:t>
            </a:r>
          </a:p>
          <a:p>
            <a:r>
              <a:rPr lang="en-US" dirty="0"/>
              <a:t>Visit </a:t>
            </a:r>
            <a:r>
              <a:rPr lang="en-US" dirty="0">
                <a:hlinkClick r:id="rId3"/>
              </a:rPr>
              <a:t>https://www.powerusersoftwares.com/</a:t>
            </a:r>
            <a:endParaRPr lang="en-US" dirty="0"/>
          </a:p>
          <a:p>
            <a:r>
              <a:rPr lang="en-US" dirty="0"/>
              <a:t>©Power-user SAS, terms of license: </a:t>
            </a:r>
            <a:r>
              <a:rPr lang="en-US" dirty="0">
                <a:hlinkClick r:id="rId4"/>
              </a:rPr>
              <a:t>https://www.powerusersoftwares.com/terms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A55CF2-256D-44FD-9430-5B63A079CF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4957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template was inserted from Power-user, the productivity add-in for PowerPoint, Excel and Word.</a:t>
            </a:r>
          </a:p>
          <a:p>
            <a:r>
              <a:rPr lang="en-US" dirty="0"/>
              <a:t>Install Power-user to access thousands of templates, icons, maps, diagrams and charts with Power-user.</a:t>
            </a:r>
          </a:p>
          <a:p>
            <a:r>
              <a:rPr lang="en-US" dirty="0"/>
              <a:t>Visit </a:t>
            </a:r>
            <a:r>
              <a:rPr lang="en-US" dirty="0">
                <a:hlinkClick r:id="rId3"/>
              </a:rPr>
              <a:t>https://www.powerusersoftwares.com/</a:t>
            </a:r>
            <a:endParaRPr lang="en-US" dirty="0"/>
          </a:p>
          <a:p>
            <a:r>
              <a:rPr lang="en-US" dirty="0"/>
              <a:t>©Power-user SAS, terms of license: </a:t>
            </a:r>
            <a:r>
              <a:rPr lang="en-US" dirty="0">
                <a:hlinkClick r:id="rId4"/>
              </a:rPr>
              <a:t>https://www.powerusersoftwares.com/terms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A55CF2-256D-44FD-9430-5B63A079CF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0377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template was inserted from Power-user, the productivity add-in for PowerPoint, Excel and Word.</a:t>
            </a:r>
          </a:p>
          <a:p>
            <a:r>
              <a:rPr lang="en-US" dirty="0"/>
              <a:t>Install Power-user to access thousands of templates, icons, maps, diagrams and charts with Power-user.</a:t>
            </a:r>
          </a:p>
          <a:p>
            <a:r>
              <a:rPr lang="en-US" dirty="0"/>
              <a:t>Visit </a:t>
            </a:r>
            <a:r>
              <a:rPr lang="en-US" dirty="0">
                <a:hlinkClick r:id="rId3"/>
              </a:rPr>
              <a:t>https://www.powerusersoftwares.com/</a:t>
            </a:r>
            <a:endParaRPr lang="en-US" dirty="0"/>
          </a:p>
          <a:p>
            <a:r>
              <a:rPr lang="en-US" dirty="0"/>
              <a:t>©Power-user SAS, terms of license: </a:t>
            </a:r>
            <a:r>
              <a:rPr lang="en-US" dirty="0">
                <a:hlinkClick r:id="rId4"/>
              </a:rPr>
              <a:t>https://www.powerusersoftwares.com/terms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A55CF2-256D-44FD-9430-5B63A079CF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923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template was inserted from Power-user, the productivity add-in for PowerPoint, Excel and Word.</a:t>
            </a:r>
          </a:p>
          <a:p>
            <a:r>
              <a:rPr lang="en-US" dirty="0"/>
              <a:t>Install Power-user to access thousands of templates, icons, maps, diagrams and charts with Power-user.</a:t>
            </a:r>
          </a:p>
          <a:p>
            <a:r>
              <a:rPr lang="en-US" dirty="0"/>
              <a:t>Visit </a:t>
            </a:r>
            <a:r>
              <a:rPr lang="en-US" dirty="0">
                <a:hlinkClick r:id="rId3"/>
              </a:rPr>
              <a:t>https://www.powerusersoftwares.com/</a:t>
            </a:r>
            <a:endParaRPr lang="en-US" dirty="0"/>
          </a:p>
          <a:p>
            <a:r>
              <a:rPr lang="en-US" dirty="0"/>
              <a:t>©Power-user SAS, terms of license: </a:t>
            </a:r>
            <a:r>
              <a:rPr lang="en-US" dirty="0">
                <a:hlinkClick r:id="rId4"/>
              </a:rPr>
              <a:t>https://www.powerusersoftwares.com/terms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A55CF2-256D-44FD-9430-5B63A079CF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4424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template was inserted from Power-user, the productivity add-in for PowerPoint, Excel and Word.</a:t>
            </a:r>
          </a:p>
          <a:p>
            <a:r>
              <a:rPr lang="en-US" dirty="0"/>
              <a:t>Install Power-user to access thousands of templates, icons, maps, diagrams and charts with Power-user.</a:t>
            </a:r>
          </a:p>
          <a:p>
            <a:r>
              <a:rPr lang="en-US" dirty="0"/>
              <a:t>Visit </a:t>
            </a:r>
            <a:r>
              <a:rPr lang="en-US" dirty="0">
                <a:hlinkClick r:id="rId3"/>
              </a:rPr>
              <a:t>https://www.powerusersoftwares.com/</a:t>
            </a:r>
            <a:endParaRPr lang="en-US" dirty="0"/>
          </a:p>
          <a:p>
            <a:r>
              <a:rPr lang="en-US" dirty="0"/>
              <a:t>©Power-user SAS, terms of license: </a:t>
            </a:r>
            <a:r>
              <a:rPr lang="en-US" dirty="0">
                <a:hlinkClick r:id="rId4"/>
              </a:rPr>
              <a:t>https://www.powerusersoftwares.com/terms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A55CF2-256D-44FD-9430-5B63A079CF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7141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F4BE-FF34-41E6-B8B6-A4F621CDC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EB8E0-25B9-44E9-85B0-1A684A0DB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0B30A-0CAF-4074-BBBA-5FE3D49D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2F5-7A46-461A-B1B0-0600488AAE3B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9C64F-A5E5-4F36-A466-CFAE9B0E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01916-E27D-4E98-A893-DE31748F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0758-2855-490D-9EE6-CA1BA828BDD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17C1249-EA70-49C3-BD40-E5F8321CBBC7}"/>
              </a:ext>
            </a:extLst>
          </p:cNvPr>
          <p:cNvGrpSpPr/>
          <p:nvPr userDrawn="1"/>
        </p:nvGrpSpPr>
        <p:grpSpPr>
          <a:xfrm>
            <a:off x="259148" y="6156795"/>
            <a:ext cx="476851" cy="501481"/>
            <a:chOff x="275624" y="6165033"/>
            <a:chExt cx="476851" cy="50148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3D0400-C89D-4678-93F7-CE4F7DDDA998}"/>
                </a:ext>
              </a:extLst>
            </p:cNvPr>
            <p:cNvSpPr>
              <a:spLocks/>
            </p:cNvSpPr>
            <p:nvPr userDrawn="1"/>
          </p:nvSpPr>
          <p:spPr>
            <a:xfrm>
              <a:off x="275624" y="6189663"/>
              <a:ext cx="476851" cy="47685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63ADCAE-7EF4-4D03-AB93-7FF31DF678EC}"/>
                </a:ext>
              </a:extLst>
            </p:cNvPr>
            <p:cNvSpPr>
              <a:spLocks/>
            </p:cNvSpPr>
            <p:nvPr userDrawn="1"/>
          </p:nvSpPr>
          <p:spPr>
            <a:xfrm>
              <a:off x="348950" y="6165033"/>
              <a:ext cx="324451" cy="3244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AD131F69-CD89-47D5-9E1D-35ED4C0D4F00}"/>
              </a:ext>
            </a:extLst>
          </p:cNvPr>
          <p:cNvSpPr/>
          <p:nvPr userDrawn="1"/>
        </p:nvSpPr>
        <p:spPr>
          <a:xfrm flipH="1">
            <a:off x="421520" y="6204420"/>
            <a:ext cx="146357" cy="146357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35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4E75-E204-482F-87C5-461B71DD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3B975-71FA-45A7-8B17-8DF1467CE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CB917-CFB6-4FA0-B15E-97CED5061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2F5-7A46-461A-B1B0-0600488AAE3B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AADB9-6D01-45EA-9E6F-CB0664337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636A8-AC3D-4A6D-94BC-C595A4AB1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0758-2855-490D-9EE6-CA1BA828B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1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196B2D-1706-406A-A846-5B5D91336B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9CF56-56BE-4AC6-863E-169E19808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7B381-3C0A-4F8B-9A09-D581322E1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2F5-7A46-461A-B1B0-0600488AAE3B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E5FAA-67FA-448E-9396-9CD87D2CE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CCC9F-948A-4E24-8023-C5446228B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0758-2855-490D-9EE6-CA1BA828B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03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>
            <a:extLst>
              <a:ext uri="{FF2B5EF4-FFF2-40B4-BE49-F238E27FC236}">
                <a16:creationId xmlns:a16="http://schemas.microsoft.com/office/drawing/2014/main" id="{74A997BD-A04A-4B08-A4A8-F7A22440416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70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>
                <a:solidFill>
                  <a:prstClr val="black"/>
                </a:solidFill>
              </a14:hiddenLine>
            </a:ext>
          </a:extLst>
        </p:spPr>
        <p:txBody>
          <a:bodyPr lIns="91440" tIns="45720" rIns="91440" bIns="45720" anchor="ctr" anchorCtr="0">
            <a:normAutofit/>
          </a:bodyPr>
          <a:lstStyle>
            <a:lvl1pPr algn="l">
              <a:defRPr sz="3200" b="0" i="0" u="none" cap="none" baseline="0">
                <a:solidFill>
                  <a:srgbClr val="FF0000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788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74E3-00C6-4118-B742-ABB038D3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4557A-A50F-4771-8224-D45F13263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90A32-F0F5-404B-80AC-0FC63049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2F5-7A46-461A-B1B0-0600488AAE3B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10930-70AA-4258-A46B-63C07D25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AFD28-20CF-4BD6-BC97-47D006E0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0758-2855-490D-9EE6-CA1BA828BDD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C9C3DEC-1652-4C75-853C-4C5C939B3028}"/>
              </a:ext>
            </a:extLst>
          </p:cNvPr>
          <p:cNvGrpSpPr/>
          <p:nvPr userDrawn="1"/>
        </p:nvGrpSpPr>
        <p:grpSpPr>
          <a:xfrm>
            <a:off x="259148" y="6156795"/>
            <a:ext cx="476851" cy="501481"/>
            <a:chOff x="275624" y="6165033"/>
            <a:chExt cx="476851" cy="50148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1934514-2AC6-40E1-9F61-FABF7CD1902B}"/>
                </a:ext>
              </a:extLst>
            </p:cNvPr>
            <p:cNvSpPr>
              <a:spLocks/>
            </p:cNvSpPr>
            <p:nvPr userDrawn="1"/>
          </p:nvSpPr>
          <p:spPr>
            <a:xfrm>
              <a:off x="275624" y="6189663"/>
              <a:ext cx="476851" cy="47685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CC6257-9807-4BAF-9416-91E0EA974119}"/>
                </a:ext>
              </a:extLst>
            </p:cNvPr>
            <p:cNvSpPr>
              <a:spLocks/>
            </p:cNvSpPr>
            <p:nvPr userDrawn="1"/>
          </p:nvSpPr>
          <p:spPr>
            <a:xfrm>
              <a:off x="348950" y="6165033"/>
              <a:ext cx="324451" cy="3244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2BE57616-E674-48F6-B503-E36D13691A71}"/>
              </a:ext>
            </a:extLst>
          </p:cNvPr>
          <p:cNvSpPr/>
          <p:nvPr userDrawn="1"/>
        </p:nvSpPr>
        <p:spPr>
          <a:xfrm flipH="1">
            <a:off x="421520" y="6204420"/>
            <a:ext cx="146357" cy="146357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92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625B-C71D-4F36-A6DC-E29495352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5C886-55F5-45E1-87CC-D430A79C9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8A1BD-8D19-44E2-952D-D1B86BA17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2F5-7A46-461A-B1B0-0600488AAE3B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DB172-8370-41ED-AF68-6C5145FF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BE52D-4DE7-4AE9-B731-AF4E36CC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0758-2855-490D-9EE6-CA1BA828BDD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58082A-F75E-469A-B473-FA6B2F40A369}"/>
              </a:ext>
            </a:extLst>
          </p:cNvPr>
          <p:cNvGrpSpPr/>
          <p:nvPr userDrawn="1"/>
        </p:nvGrpSpPr>
        <p:grpSpPr>
          <a:xfrm>
            <a:off x="259148" y="6156795"/>
            <a:ext cx="476851" cy="501481"/>
            <a:chOff x="275624" y="6165033"/>
            <a:chExt cx="476851" cy="50148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1FEF2AD-E7E3-4D19-AEC7-09FEC872E404}"/>
                </a:ext>
              </a:extLst>
            </p:cNvPr>
            <p:cNvSpPr>
              <a:spLocks/>
            </p:cNvSpPr>
            <p:nvPr userDrawn="1"/>
          </p:nvSpPr>
          <p:spPr>
            <a:xfrm>
              <a:off x="275624" y="6189663"/>
              <a:ext cx="476851" cy="47685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F1C4B3B-FEA9-4923-93DB-2BE8296C2EBE}"/>
                </a:ext>
              </a:extLst>
            </p:cNvPr>
            <p:cNvSpPr>
              <a:spLocks/>
            </p:cNvSpPr>
            <p:nvPr userDrawn="1"/>
          </p:nvSpPr>
          <p:spPr>
            <a:xfrm>
              <a:off x="348950" y="6165033"/>
              <a:ext cx="324451" cy="3244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A658BF9-C67C-4D38-990B-92AA02215652}"/>
              </a:ext>
            </a:extLst>
          </p:cNvPr>
          <p:cNvSpPr/>
          <p:nvPr userDrawn="1"/>
        </p:nvSpPr>
        <p:spPr>
          <a:xfrm flipH="1">
            <a:off x="421520" y="6204420"/>
            <a:ext cx="146357" cy="146357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02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B91E-C2D7-45ED-80D1-36C3C6732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C159E-F713-4857-A09C-629978163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19A52-22AD-4E30-8D54-92E303C3D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9AB62-50EA-4DFE-896E-26569C6F8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2F5-7A46-461A-B1B0-0600488AAE3B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692AA-8630-4D8E-934A-890E8E614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15450-8987-4AC3-878E-940A4C87F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0758-2855-490D-9EE6-CA1BA828BDDA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030964F-59B0-4950-869E-257C482A30DC}"/>
              </a:ext>
            </a:extLst>
          </p:cNvPr>
          <p:cNvGrpSpPr/>
          <p:nvPr userDrawn="1"/>
        </p:nvGrpSpPr>
        <p:grpSpPr>
          <a:xfrm>
            <a:off x="259148" y="6156795"/>
            <a:ext cx="476851" cy="501481"/>
            <a:chOff x="275624" y="6165033"/>
            <a:chExt cx="476851" cy="5014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36A7B97-E73D-4B9B-853D-5A40553D9F15}"/>
                </a:ext>
              </a:extLst>
            </p:cNvPr>
            <p:cNvSpPr>
              <a:spLocks/>
            </p:cNvSpPr>
            <p:nvPr userDrawn="1"/>
          </p:nvSpPr>
          <p:spPr>
            <a:xfrm>
              <a:off x="275624" y="6189663"/>
              <a:ext cx="476851" cy="47685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9F8C6BB-3795-4EFA-B710-7CC5E2B6FCD8}"/>
                </a:ext>
              </a:extLst>
            </p:cNvPr>
            <p:cNvSpPr>
              <a:spLocks/>
            </p:cNvSpPr>
            <p:nvPr userDrawn="1"/>
          </p:nvSpPr>
          <p:spPr>
            <a:xfrm>
              <a:off x="348950" y="6165033"/>
              <a:ext cx="324451" cy="3244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31F9490-9720-4F6C-910A-381640ABDCD7}"/>
              </a:ext>
            </a:extLst>
          </p:cNvPr>
          <p:cNvSpPr/>
          <p:nvPr userDrawn="1"/>
        </p:nvSpPr>
        <p:spPr>
          <a:xfrm flipH="1">
            <a:off x="421520" y="6204420"/>
            <a:ext cx="146357" cy="146357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92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1C2D9-EFFE-48D4-AACA-4BF2C6DD3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5B27C-A542-4C11-9797-D3FB187FE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BEDD7-B0BB-4D33-B557-4D8A55583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7FE0D-FB51-4823-8760-4159B3194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EBE07C-9E08-4146-932E-421BC83FB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3E1AA-29D8-443D-B098-087147E4A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A614DB-E637-4583-BC05-9F3AB30B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0758-2855-490D-9EE6-CA1BA828BDDA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F2A366-02C5-44AC-8C0A-BB71DBC142A1}"/>
              </a:ext>
            </a:extLst>
          </p:cNvPr>
          <p:cNvGrpSpPr/>
          <p:nvPr userDrawn="1"/>
        </p:nvGrpSpPr>
        <p:grpSpPr>
          <a:xfrm>
            <a:off x="259148" y="6156795"/>
            <a:ext cx="476851" cy="501481"/>
            <a:chOff x="275624" y="6165033"/>
            <a:chExt cx="476851" cy="50148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2794AEE-7982-45A1-9C39-44A7E082881E}"/>
                </a:ext>
              </a:extLst>
            </p:cNvPr>
            <p:cNvSpPr>
              <a:spLocks/>
            </p:cNvSpPr>
            <p:nvPr userDrawn="1"/>
          </p:nvSpPr>
          <p:spPr>
            <a:xfrm>
              <a:off x="275624" y="6189663"/>
              <a:ext cx="476851" cy="47685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130BDE-CAA9-4115-BD18-25DCDE9AACF9}"/>
                </a:ext>
              </a:extLst>
            </p:cNvPr>
            <p:cNvSpPr>
              <a:spLocks/>
            </p:cNvSpPr>
            <p:nvPr userDrawn="1"/>
          </p:nvSpPr>
          <p:spPr>
            <a:xfrm>
              <a:off x="348950" y="6165033"/>
              <a:ext cx="324451" cy="3244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AED06CE9-0F62-4BE7-A24D-6B51A9E3A4B7}"/>
              </a:ext>
            </a:extLst>
          </p:cNvPr>
          <p:cNvSpPr/>
          <p:nvPr userDrawn="1"/>
        </p:nvSpPr>
        <p:spPr>
          <a:xfrm flipH="1">
            <a:off x="421520" y="6204420"/>
            <a:ext cx="146357" cy="146357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10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85626-88DC-45B5-BA4C-62ACF5B0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F21BD5-210D-4C2F-9994-D7C84683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2F5-7A46-461A-B1B0-0600488AAE3B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0635E-735E-420E-864C-686DDF14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3F195-0207-4E5A-ADD5-05CC494D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0758-2855-490D-9EE6-CA1BA828BDDA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31A31D1-9F25-4561-82CA-DBAFF4E9409D}"/>
              </a:ext>
            </a:extLst>
          </p:cNvPr>
          <p:cNvGrpSpPr/>
          <p:nvPr userDrawn="1"/>
        </p:nvGrpSpPr>
        <p:grpSpPr>
          <a:xfrm>
            <a:off x="259148" y="6156795"/>
            <a:ext cx="476851" cy="501481"/>
            <a:chOff x="275624" y="6165033"/>
            <a:chExt cx="476851" cy="50148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61E10A2-51A9-45C6-BD43-FBB710DF78F3}"/>
                </a:ext>
              </a:extLst>
            </p:cNvPr>
            <p:cNvSpPr>
              <a:spLocks/>
            </p:cNvSpPr>
            <p:nvPr userDrawn="1"/>
          </p:nvSpPr>
          <p:spPr>
            <a:xfrm>
              <a:off x="275624" y="6189663"/>
              <a:ext cx="476851" cy="47685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82515D9-CE90-471F-A17A-59E420FE173F}"/>
                </a:ext>
              </a:extLst>
            </p:cNvPr>
            <p:cNvSpPr>
              <a:spLocks/>
            </p:cNvSpPr>
            <p:nvPr userDrawn="1"/>
          </p:nvSpPr>
          <p:spPr>
            <a:xfrm>
              <a:off x="348950" y="6165033"/>
              <a:ext cx="324451" cy="3244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4E3F6526-57EF-4067-B96F-1CC0B5551509}"/>
              </a:ext>
            </a:extLst>
          </p:cNvPr>
          <p:cNvSpPr/>
          <p:nvPr userDrawn="1"/>
        </p:nvSpPr>
        <p:spPr>
          <a:xfrm flipH="1">
            <a:off x="421520" y="6204420"/>
            <a:ext cx="146357" cy="146357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43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7C9159-D1E8-4D7F-91D5-5A9C8A640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2F5-7A46-461A-B1B0-0600488AAE3B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50AC7E-F29C-4D7F-AC80-D175A0BB2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4E4CD-4411-4565-9213-CE55590D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0758-2855-490D-9EE6-CA1BA828BDDA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B26D39-8810-4FDC-B4C0-74A499A59E41}"/>
              </a:ext>
            </a:extLst>
          </p:cNvPr>
          <p:cNvGrpSpPr/>
          <p:nvPr userDrawn="1"/>
        </p:nvGrpSpPr>
        <p:grpSpPr>
          <a:xfrm>
            <a:off x="259148" y="6156795"/>
            <a:ext cx="476851" cy="501481"/>
            <a:chOff x="275624" y="6165033"/>
            <a:chExt cx="476851" cy="5014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198DCC-A14B-49FB-8E26-C90B4C1C2D57}"/>
                </a:ext>
              </a:extLst>
            </p:cNvPr>
            <p:cNvSpPr>
              <a:spLocks/>
            </p:cNvSpPr>
            <p:nvPr userDrawn="1"/>
          </p:nvSpPr>
          <p:spPr>
            <a:xfrm>
              <a:off x="275624" y="6189663"/>
              <a:ext cx="476851" cy="47685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614F5A9-5C27-44C2-9BC4-27F28888A81B}"/>
                </a:ext>
              </a:extLst>
            </p:cNvPr>
            <p:cNvSpPr>
              <a:spLocks/>
            </p:cNvSpPr>
            <p:nvPr userDrawn="1"/>
          </p:nvSpPr>
          <p:spPr>
            <a:xfrm>
              <a:off x="348950" y="6165033"/>
              <a:ext cx="324451" cy="3244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DB89C064-5A8D-4E67-8BBD-CF43036F0480}"/>
              </a:ext>
            </a:extLst>
          </p:cNvPr>
          <p:cNvSpPr/>
          <p:nvPr userDrawn="1"/>
        </p:nvSpPr>
        <p:spPr>
          <a:xfrm flipH="1">
            <a:off x="421520" y="6204420"/>
            <a:ext cx="146357" cy="146357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28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C7443-3624-4DC4-AA56-5B22962DF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78CC-DA6B-47AD-92F0-61FC99886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CF1C0-B79A-4BFB-AED1-2465E0127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6526D-8C6B-4CE3-AAAE-BEB762EF2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2F5-7A46-461A-B1B0-0600488AAE3B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60F38-8E1D-4720-ACB3-B159F63A2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6CA6B-0F1F-4E2F-B00C-8C869593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0758-2855-490D-9EE6-CA1BA828BDDA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0BF554B-FB24-40D3-B646-F32326AAFE39}"/>
              </a:ext>
            </a:extLst>
          </p:cNvPr>
          <p:cNvGrpSpPr/>
          <p:nvPr userDrawn="1"/>
        </p:nvGrpSpPr>
        <p:grpSpPr>
          <a:xfrm>
            <a:off x="259148" y="6156795"/>
            <a:ext cx="476851" cy="501481"/>
            <a:chOff x="275624" y="6165033"/>
            <a:chExt cx="476851" cy="50148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AB78157-4703-4E97-9489-6178A54FA9DC}"/>
                </a:ext>
              </a:extLst>
            </p:cNvPr>
            <p:cNvSpPr>
              <a:spLocks/>
            </p:cNvSpPr>
            <p:nvPr userDrawn="1"/>
          </p:nvSpPr>
          <p:spPr>
            <a:xfrm>
              <a:off x="275624" y="6189663"/>
              <a:ext cx="476851" cy="47685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38AAE03-3E14-432A-B006-54F3FF517CA7}"/>
                </a:ext>
              </a:extLst>
            </p:cNvPr>
            <p:cNvSpPr>
              <a:spLocks/>
            </p:cNvSpPr>
            <p:nvPr userDrawn="1"/>
          </p:nvSpPr>
          <p:spPr>
            <a:xfrm>
              <a:off x="348950" y="6165033"/>
              <a:ext cx="324451" cy="32445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BEC7A32-A49D-48DC-9501-D24E34CFC930}"/>
              </a:ext>
            </a:extLst>
          </p:cNvPr>
          <p:cNvSpPr/>
          <p:nvPr userDrawn="1"/>
        </p:nvSpPr>
        <p:spPr>
          <a:xfrm flipH="1">
            <a:off x="421520" y="6204420"/>
            <a:ext cx="146357" cy="146357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76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4BD21-774B-41E1-A565-E8637BFC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93F32C-CA95-4A0B-BB33-4B2D23297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B575C-AFDB-4CE7-9BBF-4618C2DC9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427E5-18EA-448A-9CAD-255E10E6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A52F5-7A46-461A-B1B0-0600488AAE3B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05B5B-5D6D-4242-ADEA-49B638A0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F66B4-9AE6-4D8C-A897-623D5C6D1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0758-2855-490D-9EE6-CA1BA828B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BA44E7-A7FA-4966-8B69-9D945A145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1183B-74DC-47AE-8C48-D7A831284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6F549-A091-4A06-A039-21C6F99BD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A52F5-7A46-461A-B1B0-0600488AAE3B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D945-D879-48C6-957D-48FC768DB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F3E5E-6250-47FE-8460-2437A875A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20758-2855-490D-9EE6-CA1BA828B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9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37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notesSlide" Target="../notesSlides/notesSlide10.xml"/><Relationship Id="rId5" Type="http://schemas.openxmlformats.org/officeDocument/2006/relationships/tags" Target="../tags/tag44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3.xml"/><Relationship Id="rId9" Type="http://schemas.openxmlformats.org/officeDocument/2006/relationships/tags" Target="../tags/tag4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7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6.xml"/><Relationship Id="rId9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22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27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32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5CF4AEF-4AE0-4E36-8C63-6D192957B223}"/>
              </a:ext>
            </a:extLst>
          </p:cNvPr>
          <p:cNvSpPr/>
          <p:nvPr/>
        </p:nvSpPr>
        <p:spPr>
          <a:xfrm>
            <a:off x="454776" y="387597"/>
            <a:ext cx="3050771" cy="5228878"/>
          </a:xfrm>
          <a:prstGeom prst="rect">
            <a:avLst/>
          </a:prstGeom>
          <a:solidFill>
            <a:srgbClr val="333F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73139-7474-4B90-A8BB-071948952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1" y="435569"/>
            <a:ext cx="3050771" cy="16557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Georgia Pro" panose="02040502050405020303" pitchFamily="18" charset="0"/>
              </a:rPr>
              <a:t>Predicting Heart Diseases In Medical Patients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E96FC6-C431-449F-B92A-4A5F71DE0A2F}"/>
              </a:ext>
            </a:extLst>
          </p:cNvPr>
          <p:cNvSpPr/>
          <p:nvPr/>
        </p:nvSpPr>
        <p:spPr>
          <a:xfrm>
            <a:off x="0" y="6334508"/>
            <a:ext cx="12192000" cy="52947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B33DC-E10A-4DA6-8D6C-941D246FA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776" y="2464877"/>
            <a:ext cx="3050771" cy="551076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Speak Pro" panose="020B0504020101020102" pitchFamily="34" charset="0"/>
              </a:rPr>
              <a:t>The Society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73536CB-E2D6-4148-A538-0997AD36AF68}"/>
              </a:ext>
            </a:extLst>
          </p:cNvPr>
          <p:cNvGrpSpPr/>
          <p:nvPr/>
        </p:nvGrpSpPr>
        <p:grpSpPr>
          <a:xfrm>
            <a:off x="1408461" y="3714984"/>
            <a:ext cx="1143400" cy="1202459"/>
            <a:chOff x="1408461" y="3714984"/>
            <a:chExt cx="1143400" cy="120245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B1AADE6-E527-4635-9E22-560AF7A8A99D}"/>
                </a:ext>
              </a:extLst>
            </p:cNvPr>
            <p:cNvSpPr>
              <a:spLocks/>
            </p:cNvSpPr>
            <p:nvPr userDrawn="1"/>
          </p:nvSpPr>
          <p:spPr>
            <a:xfrm>
              <a:off x="1408461" y="3774042"/>
              <a:ext cx="1143400" cy="11434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F6CA686-95B2-4A37-9ABC-A1A8449B6AE0}"/>
                </a:ext>
              </a:extLst>
            </p:cNvPr>
            <p:cNvSpPr>
              <a:spLocks/>
            </p:cNvSpPr>
            <p:nvPr userDrawn="1"/>
          </p:nvSpPr>
          <p:spPr>
            <a:xfrm>
              <a:off x="1584283" y="3714984"/>
              <a:ext cx="777974" cy="777974"/>
            </a:xfrm>
            <a:prstGeom prst="ellipse">
              <a:avLst/>
            </a:prstGeom>
            <a:solidFill>
              <a:srgbClr val="333F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3811E2-D710-4B88-BB1A-6196498411FC}"/>
              </a:ext>
            </a:extLst>
          </p:cNvPr>
          <p:cNvCxnSpPr/>
          <p:nvPr/>
        </p:nvCxnSpPr>
        <p:spPr>
          <a:xfrm>
            <a:off x="627613" y="2307432"/>
            <a:ext cx="27051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159909D-B458-4B32-9459-BCBAD2D411D2}"/>
              </a:ext>
            </a:extLst>
          </p:cNvPr>
          <p:cNvSpPr/>
          <p:nvPr/>
        </p:nvSpPr>
        <p:spPr>
          <a:xfrm>
            <a:off x="4660332" y="-1604596"/>
            <a:ext cx="61297" cy="847581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 descr="What Type of Cardiologist Should You See for Specialized Heart Care? –  Health Essentials from Cleveland Clinic">
            <a:extLst>
              <a:ext uri="{FF2B5EF4-FFF2-40B4-BE49-F238E27FC236}">
                <a16:creationId xmlns:a16="http://schemas.microsoft.com/office/drawing/2014/main" id="{CB570511-B63D-47A8-879E-A293B47D02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2"/>
          <a:stretch/>
        </p:blipFill>
        <p:spPr bwMode="auto">
          <a:xfrm>
            <a:off x="8927185" y="342511"/>
            <a:ext cx="2426440" cy="173355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ata-Core Systems | Is Machine Learning the Future of Medical Diagnosis &amp;  Treatment?">
            <a:extLst>
              <a:ext uri="{FF2B5EF4-FFF2-40B4-BE49-F238E27FC236}">
                <a16:creationId xmlns:a16="http://schemas.microsoft.com/office/drawing/2014/main" id="{3C8E6FD6-F546-42B9-BC43-11F9D60EA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302" y="3091939"/>
            <a:ext cx="4428877" cy="23430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15 Machine Learning in Healthcare Examples to Know | Built In">
            <a:extLst>
              <a:ext uri="{FF2B5EF4-FFF2-40B4-BE49-F238E27FC236}">
                <a16:creationId xmlns:a16="http://schemas.microsoft.com/office/drawing/2014/main" id="{FF9B418F-90A9-421F-8648-D11845837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732" y="387597"/>
            <a:ext cx="3286758" cy="1643379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C556206-33AD-4730-8A2D-A063BF3C3A15}"/>
              </a:ext>
            </a:extLst>
          </p:cNvPr>
          <p:cNvSpPr/>
          <p:nvPr/>
        </p:nvSpPr>
        <p:spPr>
          <a:xfrm>
            <a:off x="1817928" y="3941738"/>
            <a:ext cx="324465" cy="3244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643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716" y="132293"/>
            <a:ext cx="6047297" cy="13255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Speak Pro" panose="020B0504020101020102" pitchFamily="34" charset="0"/>
                <a:cs typeface="Aharoni" panose="02010803020104030203" pitchFamily="2" charset="-79"/>
              </a:rPr>
              <a:t>Random Forest Classifier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A07444-55C0-4F61-BEF2-110183553490}"/>
              </a:ext>
            </a:extLst>
          </p:cNvPr>
          <p:cNvCxnSpPr>
            <a:cxnSpLocks/>
          </p:cNvCxnSpPr>
          <p:nvPr/>
        </p:nvCxnSpPr>
        <p:spPr>
          <a:xfrm>
            <a:off x="2757948" y="1161518"/>
            <a:ext cx="6268065" cy="0"/>
          </a:xfrm>
          <a:prstGeom prst="lin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6">
            <a:extLst>
              <a:ext uri="{FF2B5EF4-FFF2-40B4-BE49-F238E27FC236}">
                <a16:creationId xmlns:a16="http://schemas.microsoft.com/office/drawing/2014/main" id="{3F3A2D99-639C-471A-866E-F5F629B06738}"/>
              </a:ext>
            </a:extLst>
          </p:cNvPr>
          <p:cNvSpPr>
            <a:spLocks noChangeAspect="1"/>
          </p:cNvSpPr>
          <p:nvPr/>
        </p:nvSpPr>
        <p:spPr>
          <a:xfrm>
            <a:off x="242171" y="321457"/>
            <a:ext cx="1808777" cy="1571789"/>
          </a:xfrm>
          <a:custGeom>
            <a:avLst/>
            <a:gdLst>
              <a:gd name="connsiteX0" fmla="*/ 1552073 w 6244389"/>
              <a:gd name="connsiteY0" fmla="*/ 0 h 5426243"/>
              <a:gd name="connsiteX1" fmla="*/ 4704347 w 6244389"/>
              <a:gd name="connsiteY1" fmla="*/ 12032 h 5426243"/>
              <a:gd name="connsiteX2" fmla="*/ 6244389 w 6244389"/>
              <a:gd name="connsiteY2" fmla="*/ 2755232 h 5426243"/>
              <a:gd name="connsiteX3" fmla="*/ 4704347 w 6244389"/>
              <a:gd name="connsiteY3" fmla="*/ 5414211 h 5426243"/>
              <a:gd name="connsiteX4" fmla="*/ 1564105 w 6244389"/>
              <a:gd name="connsiteY4" fmla="*/ 5426243 h 5426243"/>
              <a:gd name="connsiteX5" fmla="*/ 0 w 6244389"/>
              <a:gd name="connsiteY5" fmla="*/ 2731169 h 5426243"/>
              <a:gd name="connsiteX6" fmla="*/ 1552073 w 6244389"/>
              <a:gd name="connsiteY6" fmla="*/ 0 h 542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4389" h="5426243">
                <a:moveTo>
                  <a:pt x="1552073" y="0"/>
                </a:moveTo>
                <a:lnTo>
                  <a:pt x="4704347" y="12032"/>
                </a:lnTo>
                <a:lnTo>
                  <a:pt x="6244389" y="2755232"/>
                </a:lnTo>
                <a:lnTo>
                  <a:pt x="4704347" y="5414211"/>
                </a:lnTo>
                <a:lnTo>
                  <a:pt x="1564105" y="5426243"/>
                </a:lnTo>
                <a:lnTo>
                  <a:pt x="0" y="2731169"/>
                </a:lnTo>
                <a:lnTo>
                  <a:pt x="1552073" y="0"/>
                </a:lnTo>
                <a:close/>
              </a:path>
            </a:pathLst>
          </a:cu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" name="Data_Mining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9BDD8A3A-8BB3-4E92-91DF-08BEEB31F31B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670383" y="562267"/>
            <a:ext cx="1005840" cy="1136093"/>
            <a:chOff x="31" y="8"/>
            <a:chExt cx="417" cy="471"/>
          </a:xfrm>
          <a:solidFill>
            <a:srgbClr val="FFD041"/>
          </a:solidFill>
        </p:grpSpPr>
        <p:sp>
          <p:nvSpPr>
            <p:cNvPr id="19" name="Data_Mining">
              <a:extLst>
                <a:ext uri="{FF2B5EF4-FFF2-40B4-BE49-F238E27FC236}">
                  <a16:creationId xmlns:a16="http://schemas.microsoft.com/office/drawing/2014/main" id="{1BDDA1D2-A2AE-42FB-B965-56A5C317EBF4}"/>
                </a:ext>
              </a:extLst>
            </p:cNvPr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135" y="120"/>
              <a:ext cx="245" cy="243"/>
            </a:xfrm>
            <a:custGeom>
              <a:avLst/>
              <a:gdLst>
                <a:gd name="T0" fmla="*/ 512 w 652"/>
                <a:gd name="T1" fmla="*/ 423 h 645"/>
                <a:gd name="T2" fmla="*/ 554 w 652"/>
                <a:gd name="T3" fmla="*/ 277 h 645"/>
                <a:gd name="T4" fmla="*/ 277 w 652"/>
                <a:gd name="T5" fmla="*/ 0 h 645"/>
                <a:gd name="T6" fmla="*/ 0 w 652"/>
                <a:gd name="T7" fmla="*/ 277 h 645"/>
                <a:gd name="T8" fmla="*/ 277 w 652"/>
                <a:gd name="T9" fmla="*/ 554 h 645"/>
                <a:gd name="T10" fmla="*/ 425 w 652"/>
                <a:gd name="T11" fmla="*/ 511 h 645"/>
                <a:gd name="T12" fmla="*/ 427 w 652"/>
                <a:gd name="T13" fmla="*/ 513 h 645"/>
                <a:gd name="T14" fmla="*/ 540 w 652"/>
                <a:gd name="T15" fmla="*/ 627 h 645"/>
                <a:gd name="T16" fmla="*/ 584 w 652"/>
                <a:gd name="T17" fmla="*/ 645 h 645"/>
                <a:gd name="T18" fmla="*/ 628 w 652"/>
                <a:gd name="T19" fmla="*/ 627 h 645"/>
                <a:gd name="T20" fmla="*/ 628 w 652"/>
                <a:gd name="T21" fmla="*/ 539 h 645"/>
                <a:gd name="T22" fmla="*/ 514 w 652"/>
                <a:gd name="T23" fmla="*/ 425 h 645"/>
                <a:gd name="T24" fmla="*/ 512 w 652"/>
                <a:gd name="T25" fmla="*/ 423 h 645"/>
                <a:gd name="T26" fmla="*/ 277 w 652"/>
                <a:gd name="T27" fmla="*/ 476 h 645"/>
                <a:gd name="T28" fmla="*/ 78 w 652"/>
                <a:gd name="T29" fmla="*/ 277 h 645"/>
                <a:gd name="T30" fmla="*/ 277 w 652"/>
                <a:gd name="T31" fmla="*/ 77 h 645"/>
                <a:gd name="T32" fmla="*/ 477 w 652"/>
                <a:gd name="T33" fmla="*/ 277 h 645"/>
                <a:gd name="T34" fmla="*/ 277 w 652"/>
                <a:gd name="T35" fmla="*/ 476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52" h="645">
                  <a:moveTo>
                    <a:pt x="512" y="423"/>
                  </a:moveTo>
                  <a:cubicBezTo>
                    <a:pt x="539" y="381"/>
                    <a:pt x="554" y="330"/>
                    <a:pt x="554" y="277"/>
                  </a:cubicBezTo>
                  <a:cubicBezTo>
                    <a:pt x="554" y="124"/>
                    <a:pt x="430" y="0"/>
                    <a:pt x="277" y="0"/>
                  </a:cubicBezTo>
                  <a:cubicBezTo>
                    <a:pt x="125" y="0"/>
                    <a:pt x="0" y="124"/>
                    <a:pt x="0" y="277"/>
                  </a:cubicBezTo>
                  <a:cubicBezTo>
                    <a:pt x="0" y="429"/>
                    <a:pt x="125" y="554"/>
                    <a:pt x="277" y="554"/>
                  </a:cubicBezTo>
                  <a:cubicBezTo>
                    <a:pt x="331" y="554"/>
                    <a:pt x="382" y="538"/>
                    <a:pt x="425" y="511"/>
                  </a:cubicBezTo>
                  <a:cubicBezTo>
                    <a:pt x="425" y="512"/>
                    <a:pt x="426" y="513"/>
                    <a:pt x="427" y="513"/>
                  </a:cubicBezTo>
                  <a:lnTo>
                    <a:pt x="540" y="627"/>
                  </a:lnTo>
                  <a:cubicBezTo>
                    <a:pt x="552" y="639"/>
                    <a:pt x="568" y="645"/>
                    <a:pt x="584" y="645"/>
                  </a:cubicBezTo>
                  <a:cubicBezTo>
                    <a:pt x="600" y="645"/>
                    <a:pt x="616" y="639"/>
                    <a:pt x="628" y="627"/>
                  </a:cubicBezTo>
                  <a:cubicBezTo>
                    <a:pt x="652" y="603"/>
                    <a:pt x="652" y="563"/>
                    <a:pt x="628" y="539"/>
                  </a:cubicBezTo>
                  <a:lnTo>
                    <a:pt x="514" y="425"/>
                  </a:lnTo>
                  <a:cubicBezTo>
                    <a:pt x="514" y="425"/>
                    <a:pt x="513" y="424"/>
                    <a:pt x="512" y="423"/>
                  </a:cubicBezTo>
                  <a:close/>
                  <a:moveTo>
                    <a:pt x="277" y="476"/>
                  </a:moveTo>
                  <a:cubicBezTo>
                    <a:pt x="167" y="476"/>
                    <a:pt x="78" y="387"/>
                    <a:pt x="78" y="277"/>
                  </a:cubicBezTo>
                  <a:cubicBezTo>
                    <a:pt x="78" y="167"/>
                    <a:pt x="167" y="77"/>
                    <a:pt x="277" y="77"/>
                  </a:cubicBezTo>
                  <a:cubicBezTo>
                    <a:pt x="387" y="77"/>
                    <a:pt x="477" y="167"/>
                    <a:pt x="477" y="277"/>
                  </a:cubicBezTo>
                  <a:cubicBezTo>
                    <a:pt x="477" y="387"/>
                    <a:pt x="387" y="476"/>
                    <a:pt x="277" y="4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Data_Mining">
              <a:extLst>
                <a:ext uri="{FF2B5EF4-FFF2-40B4-BE49-F238E27FC236}">
                  <a16:creationId xmlns:a16="http://schemas.microsoft.com/office/drawing/2014/main" id="{89FFD9D4-A3FF-4D09-BD56-F2A9F82F9464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188" y="176"/>
              <a:ext cx="104" cy="104"/>
            </a:xfrm>
            <a:custGeom>
              <a:avLst/>
              <a:gdLst>
                <a:gd name="T0" fmla="*/ 238 w 277"/>
                <a:gd name="T1" fmla="*/ 89 h 277"/>
                <a:gd name="T2" fmla="*/ 177 w 277"/>
                <a:gd name="T3" fmla="*/ 89 h 277"/>
                <a:gd name="T4" fmla="*/ 177 w 277"/>
                <a:gd name="T5" fmla="*/ 39 h 277"/>
                <a:gd name="T6" fmla="*/ 138 w 277"/>
                <a:gd name="T7" fmla="*/ 0 h 277"/>
                <a:gd name="T8" fmla="*/ 100 w 277"/>
                <a:gd name="T9" fmla="*/ 39 h 277"/>
                <a:gd name="T10" fmla="*/ 100 w 277"/>
                <a:gd name="T11" fmla="*/ 89 h 277"/>
                <a:gd name="T12" fmla="*/ 39 w 277"/>
                <a:gd name="T13" fmla="*/ 89 h 277"/>
                <a:gd name="T14" fmla="*/ 0 w 277"/>
                <a:gd name="T15" fmla="*/ 128 h 277"/>
                <a:gd name="T16" fmla="*/ 39 w 277"/>
                <a:gd name="T17" fmla="*/ 166 h 277"/>
                <a:gd name="T18" fmla="*/ 100 w 277"/>
                <a:gd name="T19" fmla="*/ 166 h 277"/>
                <a:gd name="T20" fmla="*/ 100 w 277"/>
                <a:gd name="T21" fmla="*/ 239 h 277"/>
                <a:gd name="T22" fmla="*/ 138 w 277"/>
                <a:gd name="T23" fmla="*/ 277 h 277"/>
                <a:gd name="T24" fmla="*/ 177 w 277"/>
                <a:gd name="T25" fmla="*/ 239 h 277"/>
                <a:gd name="T26" fmla="*/ 177 w 277"/>
                <a:gd name="T27" fmla="*/ 166 h 277"/>
                <a:gd name="T28" fmla="*/ 238 w 277"/>
                <a:gd name="T29" fmla="*/ 166 h 277"/>
                <a:gd name="T30" fmla="*/ 277 w 277"/>
                <a:gd name="T31" fmla="*/ 128 h 277"/>
                <a:gd name="T32" fmla="*/ 238 w 277"/>
                <a:gd name="T33" fmla="*/ 89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7" h="277">
                  <a:moveTo>
                    <a:pt x="238" y="89"/>
                  </a:moveTo>
                  <a:lnTo>
                    <a:pt x="177" y="89"/>
                  </a:lnTo>
                  <a:lnTo>
                    <a:pt x="177" y="39"/>
                  </a:lnTo>
                  <a:cubicBezTo>
                    <a:pt x="177" y="17"/>
                    <a:pt x="160" y="0"/>
                    <a:pt x="138" y="0"/>
                  </a:cubicBezTo>
                  <a:cubicBezTo>
                    <a:pt x="117" y="0"/>
                    <a:pt x="100" y="17"/>
                    <a:pt x="100" y="39"/>
                  </a:cubicBezTo>
                  <a:lnTo>
                    <a:pt x="100" y="89"/>
                  </a:lnTo>
                  <a:lnTo>
                    <a:pt x="39" y="89"/>
                  </a:lnTo>
                  <a:cubicBezTo>
                    <a:pt x="17" y="89"/>
                    <a:pt x="0" y="106"/>
                    <a:pt x="0" y="128"/>
                  </a:cubicBezTo>
                  <a:cubicBezTo>
                    <a:pt x="0" y="149"/>
                    <a:pt x="17" y="166"/>
                    <a:pt x="39" y="166"/>
                  </a:cubicBezTo>
                  <a:lnTo>
                    <a:pt x="100" y="166"/>
                  </a:lnTo>
                  <a:lnTo>
                    <a:pt x="100" y="239"/>
                  </a:lnTo>
                  <a:cubicBezTo>
                    <a:pt x="100" y="260"/>
                    <a:pt x="117" y="277"/>
                    <a:pt x="138" y="277"/>
                  </a:cubicBezTo>
                  <a:cubicBezTo>
                    <a:pt x="160" y="277"/>
                    <a:pt x="177" y="260"/>
                    <a:pt x="177" y="239"/>
                  </a:cubicBezTo>
                  <a:lnTo>
                    <a:pt x="177" y="166"/>
                  </a:lnTo>
                  <a:lnTo>
                    <a:pt x="238" y="166"/>
                  </a:lnTo>
                  <a:cubicBezTo>
                    <a:pt x="260" y="166"/>
                    <a:pt x="277" y="149"/>
                    <a:pt x="277" y="128"/>
                  </a:cubicBezTo>
                  <a:cubicBezTo>
                    <a:pt x="277" y="106"/>
                    <a:pt x="260" y="89"/>
                    <a:pt x="238" y="8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Data_Mining">
              <a:extLst>
                <a:ext uri="{FF2B5EF4-FFF2-40B4-BE49-F238E27FC236}">
                  <a16:creationId xmlns:a16="http://schemas.microsoft.com/office/drawing/2014/main" id="{0A9D414B-96CF-4A90-B75C-23C840509E16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31" y="8"/>
              <a:ext cx="417" cy="471"/>
            </a:xfrm>
            <a:custGeom>
              <a:avLst/>
              <a:gdLst>
                <a:gd name="T0" fmla="*/ 1110 w 1111"/>
                <a:gd name="T1" fmla="*/ 282 h 1251"/>
                <a:gd name="T2" fmla="*/ 1109 w 1111"/>
                <a:gd name="T3" fmla="*/ 277 h 1251"/>
                <a:gd name="T4" fmla="*/ 1107 w 1111"/>
                <a:gd name="T5" fmla="*/ 272 h 1251"/>
                <a:gd name="T6" fmla="*/ 1105 w 1111"/>
                <a:gd name="T7" fmla="*/ 268 h 1251"/>
                <a:gd name="T8" fmla="*/ 1102 w 1111"/>
                <a:gd name="T9" fmla="*/ 263 h 1251"/>
                <a:gd name="T10" fmla="*/ 1098 w 1111"/>
                <a:gd name="T11" fmla="*/ 260 h 1251"/>
                <a:gd name="T12" fmla="*/ 1094 w 1111"/>
                <a:gd name="T13" fmla="*/ 256 h 1251"/>
                <a:gd name="T14" fmla="*/ 1089 w 1111"/>
                <a:gd name="T15" fmla="*/ 253 h 1251"/>
                <a:gd name="T16" fmla="*/ 572 w 1111"/>
                <a:gd name="T17" fmla="*/ 5 h 1251"/>
                <a:gd name="T18" fmla="*/ 22 w 1111"/>
                <a:gd name="T19" fmla="*/ 253 h 1251"/>
                <a:gd name="T20" fmla="*/ 18 w 1111"/>
                <a:gd name="T21" fmla="*/ 256 h 1251"/>
                <a:gd name="T22" fmla="*/ 14 w 1111"/>
                <a:gd name="T23" fmla="*/ 259 h 1251"/>
                <a:gd name="T24" fmla="*/ 9 w 1111"/>
                <a:gd name="T25" fmla="*/ 263 h 1251"/>
                <a:gd name="T26" fmla="*/ 7 w 1111"/>
                <a:gd name="T27" fmla="*/ 267 h 1251"/>
                <a:gd name="T28" fmla="*/ 5 w 1111"/>
                <a:gd name="T29" fmla="*/ 269 h 1251"/>
                <a:gd name="T30" fmla="*/ 4 w 1111"/>
                <a:gd name="T31" fmla="*/ 273 h 1251"/>
                <a:gd name="T32" fmla="*/ 2 w 1111"/>
                <a:gd name="T33" fmla="*/ 278 h 1251"/>
                <a:gd name="T34" fmla="*/ 1 w 1111"/>
                <a:gd name="T35" fmla="*/ 283 h 1251"/>
                <a:gd name="T36" fmla="*/ 0 w 1111"/>
                <a:gd name="T37" fmla="*/ 288 h 1251"/>
                <a:gd name="T38" fmla="*/ 20 w 1111"/>
                <a:gd name="T39" fmla="*/ 960 h 1251"/>
                <a:gd name="T40" fmla="*/ 537 w 1111"/>
                <a:gd name="T41" fmla="*/ 1246 h 1251"/>
                <a:gd name="T42" fmla="*/ 542 w 1111"/>
                <a:gd name="T43" fmla="*/ 1249 h 1251"/>
                <a:gd name="T44" fmla="*/ 546 w 1111"/>
                <a:gd name="T45" fmla="*/ 1250 h 1251"/>
                <a:gd name="T46" fmla="*/ 551 w 1111"/>
                <a:gd name="T47" fmla="*/ 1251 h 1251"/>
                <a:gd name="T48" fmla="*/ 560 w 1111"/>
                <a:gd name="T49" fmla="*/ 1251 h 1251"/>
                <a:gd name="T50" fmla="*/ 564 w 1111"/>
                <a:gd name="T51" fmla="*/ 1250 h 1251"/>
                <a:gd name="T52" fmla="*/ 569 w 1111"/>
                <a:gd name="T53" fmla="*/ 1249 h 1251"/>
                <a:gd name="T54" fmla="*/ 574 w 1111"/>
                <a:gd name="T55" fmla="*/ 1246 h 1251"/>
                <a:gd name="T56" fmla="*/ 1091 w 1111"/>
                <a:gd name="T57" fmla="*/ 960 h 1251"/>
                <a:gd name="T58" fmla="*/ 1111 w 1111"/>
                <a:gd name="T59" fmla="*/ 288 h 1251"/>
                <a:gd name="T60" fmla="*/ 1110 w 1111"/>
                <a:gd name="T61" fmla="*/ 283 h 1251"/>
                <a:gd name="T62" fmla="*/ 594 w 1111"/>
                <a:gd name="T63" fmla="*/ 1147 h 1251"/>
                <a:gd name="T64" fmla="*/ 555 w 1111"/>
                <a:gd name="T65" fmla="*/ 920 h 1251"/>
                <a:gd name="T66" fmla="*/ 517 w 1111"/>
                <a:gd name="T67" fmla="*/ 1147 h 1251"/>
                <a:gd name="T68" fmla="*/ 78 w 1111"/>
                <a:gd name="T69" fmla="*/ 354 h 1251"/>
                <a:gd name="T70" fmla="*/ 229 w 1111"/>
                <a:gd name="T71" fmla="*/ 432 h 1251"/>
                <a:gd name="T72" fmla="*/ 248 w 1111"/>
                <a:gd name="T73" fmla="*/ 360 h 1251"/>
                <a:gd name="T74" fmla="*/ 555 w 1111"/>
                <a:gd name="T75" fmla="*/ 83 h 1251"/>
                <a:gd name="T76" fmla="*/ 863 w 1111"/>
                <a:gd name="T77" fmla="*/ 360 h 1251"/>
                <a:gd name="T78" fmla="*/ 882 w 1111"/>
                <a:gd name="T79" fmla="*/ 432 h 1251"/>
                <a:gd name="T80" fmla="*/ 1033 w 1111"/>
                <a:gd name="T81" fmla="*/ 354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11" h="1251">
                  <a:moveTo>
                    <a:pt x="1110" y="283"/>
                  </a:moveTo>
                  <a:cubicBezTo>
                    <a:pt x="1110" y="283"/>
                    <a:pt x="1110" y="282"/>
                    <a:pt x="1110" y="282"/>
                  </a:cubicBezTo>
                  <a:cubicBezTo>
                    <a:pt x="1110" y="281"/>
                    <a:pt x="1110" y="279"/>
                    <a:pt x="1109" y="278"/>
                  </a:cubicBezTo>
                  <a:cubicBezTo>
                    <a:pt x="1109" y="278"/>
                    <a:pt x="1109" y="277"/>
                    <a:pt x="1109" y="277"/>
                  </a:cubicBezTo>
                  <a:cubicBezTo>
                    <a:pt x="1108" y="276"/>
                    <a:pt x="1108" y="274"/>
                    <a:pt x="1107" y="273"/>
                  </a:cubicBezTo>
                  <a:cubicBezTo>
                    <a:pt x="1107" y="272"/>
                    <a:pt x="1107" y="272"/>
                    <a:pt x="1107" y="272"/>
                  </a:cubicBezTo>
                  <a:cubicBezTo>
                    <a:pt x="1106" y="271"/>
                    <a:pt x="1106" y="270"/>
                    <a:pt x="1106" y="269"/>
                  </a:cubicBezTo>
                  <a:cubicBezTo>
                    <a:pt x="1105" y="269"/>
                    <a:pt x="1105" y="269"/>
                    <a:pt x="1105" y="268"/>
                  </a:cubicBezTo>
                  <a:cubicBezTo>
                    <a:pt x="1105" y="268"/>
                    <a:pt x="1105" y="267"/>
                    <a:pt x="1104" y="267"/>
                  </a:cubicBezTo>
                  <a:cubicBezTo>
                    <a:pt x="1103" y="266"/>
                    <a:pt x="1103" y="265"/>
                    <a:pt x="1102" y="263"/>
                  </a:cubicBezTo>
                  <a:cubicBezTo>
                    <a:pt x="1102" y="263"/>
                    <a:pt x="1101" y="263"/>
                    <a:pt x="1101" y="263"/>
                  </a:cubicBezTo>
                  <a:cubicBezTo>
                    <a:pt x="1100" y="262"/>
                    <a:pt x="1099" y="261"/>
                    <a:pt x="1098" y="260"/>
                  </a:cubicBezTo>
                  <a:cubicBezTo>
                    <a:pt x="1098" y="259"/>
                    <a:pt x="1097" y="259"/>
                    <a:pt x="1097" y="259"/>
                  </a:cubicBezTo>
                  <a:cubicBezTo>
                    <a:pt x="1096" y="258"/>
                    <a:pt x="1095" y="257"/>
                    <a:pt x="1094" y="256"/>
                  </a:cubicBezTo>
                  <a:cubicBezTo>
                    <a:pt x="1094" y="256"/>
                    <a:pt x="1093" y="256"/>
                    <a:pt x="1093" y="256"/>
                  </a:cubicBezTo>
                  <a:cubicBezTo>
                    <a:pt x="1092" y="255"/>
                    <a:pt x="1090" y="254"/>
                    <a:pt x="1089" y="253"/>
                  </a:cubicBezTo>
                  <a:cubicBezTo>
                    <a:pt x="1089" y="253"/>
                    <a:pt x="1089" y="253"/>
                    <a:pt x="1089" y="253"/>
                  </a:cubicBezTo>
                  <a:lnTo>
                    <a:pt x="572" y="5"/>
                  </a:lnTo>
                  <a:cubicBezTo>
                    <a:pt x="562" y="0"/>
                    <a:pt x="549" y="0"/>
                    <a:pt x="539" y="5"/>
                  </a:cubicBezTo>
                  <a:lnTo>
                    <a:pt x="22" y="253"/>
                  </a:lnTo>
                  <a:cubicBezTo>
                    <a:pt x="22" y="253"/>
                    <a:pt x="22" y="253"/>
                    <a:pt x="22" y="253"/>
                  </a:cubicBezTo>
                  <a:cubicBezTo>
                    <a:pt x="21" y="254"/>
                    <a:pt x="19" y="255"/>
                    <a:pt x="18" y="256"/>
                  </a:cubicBezTo>
                  <a:cubicBezTo>
                    <a:pt x="17" y="256"/>
                    <a:pt x="17" y="256"/>
                    <a:pt x="17" y="256"/>
                  </a:cubicBezTo>
                  <a:cubicBezTo>
                    <a:pt x="16" y="257"/>
                    <a:pt x="15" y="258"/>
                    <a:pt x="14" y="259"/>
                  </a:cubicBezTo>
                  <a:cubicBezTo>
                    <a:pt x="13" y="259"/>
                    <a:pt x="13" y="259"/>
                    <a:pt x="13" y="260"/>
                  </a:cubicBezTo>
                  <a:cubicBezTo>
                    <a:pt x="12" y="261"/>
                    <a:pt x="11" y="262"/>
                    <a:pt x="9" y="263"/>
                  </a:cubicBezTo>
                  <a:cubicBezTo>
                    <a:pt x="9" y="263"/>
                    <a:pt x="9" y="263"/>
                    <a:pt x="9" y="263"/>
                  </a:cubicBezTo>
                  <a:cubicBezTo>
                    <a:pt x="8" y="265"/>
                    <a:pt x="7" y="266"/>
                    <a:pt x="7" y="267"/>
                  </a:cubicBezTo>
                  <a:cubicBezTo>
                    <a:pt x="6" y="267"/>
                    <a:pt x="6" y="268"/>
                    <a:pt x="6" y="268"/>
                  </a:cubicBezTo>
                  <a:cubicBezTo>
                    <a:pt x="6" y="269"/>
                    <a:pt x="5" y="269"/>
                    <a:pt x="5" y="269"/>
                  </a:cubicBezTo>
                  <a:cubicBezTo>
                    <a:pt x="5" y="270"/>
                    <a:pt x="4" y="271"/>
                    <a:pt x="4" y="272"/>
                  </a:cubicBezTo>
                  <a:cubicBezTo>
                    <a:pt x="4" y="272"/>
                    <a:pt x="4" y="272"/>
                    <a:pt x="4" y="273"/>
                  </a:cubicBezTo>
                  <a:cubicBezTo>
                    <a:pt x="3" y="274"/>
                    <a:pt x="2" y="276"/>
                    <a:pt x="2" y="277"/>
                  </a:cubicBezTo>
                  <a:cubicBezTo>
                    <a:pt x="2" y="277"/>
                    <a:pt x="2" y="278"/>
                    <a:pt x="2" y="278"/>
                  </a:cubicBezTo>
                  <a:cubicBezTo>
                    <a:pt x="1" y="279"/>
                    <a:pt x="1" y="281"/>
                    <a:pt x="1" y="282"/>
                  </a:cubicBezTo>
                  <a:cubicBezTo>
                    <a:pt x="1" y="282"/>
                    <a:pt x="1" y="283"/>
                    <a:pt x="1" y="283"/>
                  </a:cubicBezTo>
                  <a:cubicBezTo>
                    <a:pt x="0" y="285"/>
                    <a:pt x="0" y="286"/>
                    <a:pt x="0" y="288"/>
                  </a:cubicBezTo>
                  <a:lnTo>
                    <a:pt x="0" y="288"/>
                  </a:lnTo>
                  <a:lnTo>
                    <a:pt x="0" y="926"/>
                  </a:lnTo>
                  <a:cubicBezTo>
                    <a:pt x="0" y="940"/>
                    <a:pt x="8" y="953"/>
                    <a:pt x="20" y="960"/>
                  </a:cubicBezTo>
                  <a:lnTo>
                    <a:pt x="537" y="1246"/>
                  </a:lnTo>
                  <a:cubicBezTo>
                    <a:pt x="537" y="1246"/>
                    <a:pt x="537" y="1246"/>
                    <a:pt x="537" y="1246"/>
                  </a:cubicBezTo>
                  <a:cubicBezTo>
                    <a:pt x="538" y="1247"/>
                    <a:pt x="539" y="1248"/>
                    <a:pt x="541" y="1248"/>
                  </a:cubicBezTo>
                  <a:cubicBezTo>
                    <a:pt x="541" y="1249"/>
                    <a:pt x="541" y="1249"/>
                    <a:pt x="542" y="1249"/>
                  </a:cubicBezTo>
                  <a:cubicBezTo>
                    <a:pt x="543" y="1249"/>
                    <a:pt x="544" y="1250"/>
                    <a:pt x="545" y="1250"/>
                  </a:cubicBezTo>
                  <a:cubicBezTo>
                    <a:pt x="546" y="1250"/>
                    <a:pt x="546" y="1250"/>
                    <a:pt x="546" y="1250"/>
                  </a:cubicBezTo>
                  <a:cubicBezTo>
                    <a:pt x="547" y="1250"/>
                    <a:pt x="549" y="1251"/>
                    <a:pt x="550" y="1251"/>
                  </a:cubicBezTo>
                  <a:cubicBezTo>
                    <a:pt x="550" y="1251"/>
                    <a:pt x="551" y="1251"/>
                    <a:pt x="551" y="1251"/>
                  </a:cubicBezTo>
                  <a:cubicBezTo>
                    <a:pt x="552" y="1251"/>
                    <a:pt x="554" y="1251"/>
                    <a:pt x="555" y="1251"/>
                  </a:cubicBezTo>
                  <a:cubicBezTo>
                    <a:pt x="557" y="1251"/>
                    <a:pt x="558" y="1251"/>
                    <a:pt x="560" y="1251"/>
                  </a:cubicBezTo>
                  <a:cubicBezTo>
                    <a:pt x="560" y="1251"/>
                    <a:pt x="561" y="1251"/>
                    <a:pt x="561" y="1251"/>
                  </a:cubicBezTo>
                  <a:cubicBezTo>
                    <a:pt x="562" y="1251"/>
                    <a:pt x="563" y="1251"/>
                    <a:pt x="564" y="1250"/>
                  </a:cubicBezTo>
                  <a:cubicBezTo>
                    <a:pt x="565" y="1250"/>
                    <a:pt x="565" y="1250"/>
                    <a:pt x="566" y="1250"/>
                  </a:cubicBezTo>
                  <a:cubicBezTo>
                    <a:pt x="567" y="1250"/>
                    <a:pt x="568" y="1249"/>
                    <a:pt x="569" y="1249"/>
                  </a:cubicBezTo>
                  <a:cubicBezTo>
                    <a:pt x="569" y="1249"/>
                    <a:pt x="570" y="1249"/>
                    <a:pt x="570" y="1248"/>
                  </a:cubicBezTo>
                  <a:cubicBezTo>
                    <a:pt x="571" y="1248"/>
                    <a:pt x="573" y="1247"/>
                    <a:pt x="574" y="1246"/>
                  </a:cubicBezTo>
                  <a:cubicBezTo>
                    <a:pt x="574" y="1246"/>
                    <a:pt x="574" y="1246"/>
                    <a:pt x="574" y="1246"/>
                  </a:cubicBezTo>
                  <a:lnTo>
                    <a:pt x="1091" y="960"/>
                  </a:lnTo>
                  <a:cubicBezTo>
                    <a:pt x="1103" y="953"/>
                    <a:pt x="1111" y="940"/>
                    <a:pt x="1111" y="926"/>
                  </a:cubicBezTo>
                  <a:lnTo>
                    <a:pt x="1111" y="288"/>
                  </a:lnTo>
                  <a:cubicBezTo>
                    <a:pt x="1111" y="288"/>
                    <a:pt x="1111" y="288"/>
                    <a:pt x="1111" y="288"/>
                  </a:cubicBezTo>
                  <a:cubicBezTo>
                    <a:pt x="1111" y="286"/>
                    <a:pt x="1110" y="285"/>
                    <a:pt x="1110" y="283"/>
                  </a:cubicBezTo>
                  <a:close/>
                  <a:moveTo>
                    <a:pt x="1033" y="903"/>
                  </a:moveTo>
                  <a:lnTo>
                    <a:pt x="594" y="1147"/>
                  </a:lnTo>
                  <a:lnTo>
                    <a:pt x="594" y="959"/>
                  </a:lnTo>
                  <a:cubicBezTo>
                    <a:pt x="594" y="938"/>
                    <a:pt x="577" y="920"/>
                    <a:pt x="555" y="920"/>
                  </a:cubicBezTo>
                  <a:cubicBezTo>
                    <a:pt x="534" y="920"/>
                    <a:pt x="517" y="938"/>
                    <a:pt x="517" y="959"/>
                  </a:cubicBezTo>
                  <a:lnTo>
                    <a:pt x="517" y="1147"/>
                  </a:lnTo>
                  <a:lnTo>
                    <a:pt x="78" y="903"/>
                  </a:lnTo>
                  <a:lnTo>
                    <a:pt x="78" y="354"/>
                  </a:lnTo>
                  <a:lnTo>
                    <a:pt x="210" y="428"/>
                  </a:lnTo>
                  <a:cubicBezTo>
                    <a:pt x="216" y="431"/>
                    <a:pt x="223" y="432"/>
                    <a:pt x="229" y="432"/>
                  </a:cubicBezTo>
                  <a:cubicBezTo>
                    <a:pt x="243" y="432"/>
                    <a:pt x="256" y="425"/>
                    <a:pt x="263" y="412"/>
                  </a:cubicBezTo>
                  <a:cubicBezTo>
                    <a:pt x="274" y="394"/>
                    <a:pt x="267" y="370"/>
                    <a:pt x="248" y="360"/>
                  </a:cubicBezTo>
                  <a:lnTo>
                    <a:pt x="124" y="291"/>
                  </a:lnTo>
                  <a:lnTo>
                    <a:pt x="555" y="83"/>
                  </a:lnTo>
                  <a:lnTo>
                    <a:pt x="987" y="291"/>
                  </a:lnTo>
                  <a:lnTo>
                    <a:pt x="863" y="360"/>
                  </a:lnTo>
                  <a:cubicBezTo>
                    <a:pt x="844" y="370"/>
                    <a:pt x="837" y="394"/>
                    <a:pt x="848" y="412"/>
                  </a:cubicBezTo>
                  <a:cubicBezTo>
                    <a:pt x="855" y="425"/>
                    <a:pt x="868" y="432"/>
                    <a:pt x="882" y="432"/>
                  </a:cubicBezTo>
                  <a:cubicBezTo>
                    <a:pt x="888" y="432"/>
                    <a:pt x="895" y="431"/>
                    <a:pt x="901" y="428"/>
                  </a:cubicBezTo>
                  <a:lnTo>
                    <a:pt x="1033" y="354"/>
                  </a:lnTo>
                  <a:lnTo>
                    <a:pt x="1033" y="9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8D4F6B8-BC65-4672-9C25-EA798CFC1C6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288"/>
          <a:stretch/>
        </p:blipFill>
        <p:spPr>
          <a:xfrm>
            <a:off x="889306" y="2379429"/>
            <a:ext cx="5206694" cy="32592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FE13B3-556B-4798-9686-201FF8C976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17958" y="1885846"/>
            <a:ext cx="2425928" cy="40726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17339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E8FEE0-9817-4BCE-9E58-BCBB22B8CB71}"/>
              </a:ext>
            </a:extLst>
          </p:cNvPr>
          <p:cNvCxnSpPr>
            <a:stCxn id="18" idx="2"/>
            <a:endCxn id="13" idx="4"/>
          </p:cNvCxnSpPr>
          <p:nvPr/>
        </p:nvCxnSpPr>
        <p:spPr>
          <a:xfrm flipV="1">
            <a:off x="1956598" y="1800150"/>
            <a:ext cx="130190" cy="88395"/>
          </a:xfrm>
          <a:prstGeom prst="line">
            <a:avLst/>
          </a:prstGeom>
          <a:ln w="22225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0C2DDA-5F86-4748-BB20-6070F062963F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3442500" y="1026453"/>
            <a:ext cx="126703" cy="640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F2A77144-7B8C-4947-AF54-F433B1576C4E}"/>
              </a:ext>
            </a:extLst>
          </p:cNvPr>
          <p:cNvCxnSpPr>
            <a:stCxn id="18" idx="1"/>
            <a:endCxn id="13" idx="5"/>
          </p:cNvCxnSpPr>
          <p:nvPr/>
        </p:nvCxnSpPr>
        <p:spPr>
          <a:xfrm flipV="1">
            <a:off x="1510503" y="1019483"/>
            <a:ext cx="123220" cy="74455"/>
          </a:xfrm>
          <a:prstGeom prst="line">
            <a:avLst/>
          </a:prstGeom>
          <a:ln w="22225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6BB8BDB2-B25C-4D08-80FB-0F6D0699B4EF}"/>
              </a:ext>
            </a:extLst>
          </p:cNvPr>
          <p:cNvCxnSpPr>
            <a:stCxn id="13" idx="3"/>
            <a:endCxn id="14" idx="5"/>
          </p:cNvCxnSpPr>
          <p:nvPr/>
        </p:nvCxnSpPr>
        <p:spPr>
          <a:xfrm>
            <a:off x="2996405" y="1796665"/>
            <a:ext cx="123218" cy="8491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FB61882C-0D4D-4187-845D-3F31EDC0198D}"/>
              </a:ext>
            </a:extLst>
          </p:cNvPr>
          <p:cNvCxnSpPr>
            <a:cxnSpLocks/>
            <a:stCxn id="14" idx="1"/>
            <a:endCxn id="16" idx="5"/>
          </p:cNvCxnSpPr>
          <p:nvPr/>
        </p:nvCxnSpPr>
        <p:spPr>
          <a:xfrm flipV="1">
            <a:off x="4482305" y="1019483"/>
            <a:ext cx="123218" cy="74455"/>
          </a:xfrm>
          <a:prstGeom prst="line">
            <a:avLst/>
          </a:prstGeom>
          <a:ln w="22225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B3F823CB-A040-437D-BFF1-0DEC11C9E7FD}"/>
              </a:ext>
            </a:extLst>
          </p:cNvPr>
          <p:cNvCxnSpPr>
            <a:cxnSpLocks/>
            <a:stCxn id="14" idx="2"/>
            <a:endCxn id="16" idx="4"/>
          </p:cNvCxnSpPr>
          <p:nvPr/>
        </p:nvCxnSpPr>
        <p:spPr>
          <a:xfrm flipV="1">
            <a:off x="4928400" y="1800150"/>
            <a:ext cx="130188" cy="88395"/>
          </a:xfrm>
          <a:prstGeom prst="line">
            <a:avLst/>
          </a:prstGeom>
          <a:ln w="22225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FE08A730-2B6B-4E9A-96D2-E5D4F4F5A55A}"/>
              </a:ext>
            </a:extLst>
          </p:cNvPr>
          <p:cNvCxnSpPr>
            <a:stCxn id="16" idx="3"/>
            <a:endCxn id="17" idx="5"/>
          </p:cNvCxnSpPr>
          <p:nvPr/>
        </p:nvCxnSpPr>
        <p:spPr>
          <a:xfrm>
            <a:off x="5968205" y="1796665"/>
            <a:ext cx="123220" cy="84910"/>
          </a:xfrm>
          <a:prstGeom prst="line">
            <a:avLst/>
          </a:prstGeom>
          <a:ln w="22225">
            <a:solidFill>
              <a:srgbClr val="929B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053ED7C9-A3D9-4E85-B1BE-CA953460E8D5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6414300" y="1026453"/>
            <a:ext cx="126705" cy="64000"/>
          </a:xfrm>
          <a:prstGeom prst="line">
            <a:avLst/>
          </a:prstGeom>
          <a:ln w="22225">
            <a:solidFill>
              <a:srgbClr val="929B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021" y="474587"/>
            <a:ext cx="2816749" cy="1325563"/>
          </a:xfrm>
        </p:spPr>
        <p:txBody>
          <a:bodyPr/>
          <a:lstStyle/>
          <a:p>
            <a:r>
              <a:rPr lang="en-US" dirty="0">
                <a:solidFill>
                  <a:srgbClr val="4472C4"/>
                </a:solidFill>
                <a:latin typeface="Speak Pro" panose="020B0504020101020102" pitchFamily="34" charset="0"/>
                <a:cs typeface="Aharoni" panose="02010803020104030203" pitchFamily="2" charset="-79"/>
              </a:rPr>
              <a:t>Conclusion</a:t>
            </a:r>
          </a:p>
        </p:txBody>
      </p:sp>
      <p:sp>
        <p:nvSpPr>
          <p:cNvPr id="13" name="Freeform 12"/>
          <p:cNvSpPr>
            <a:spLocks noChangeAspect="1"/>
          </p:cNvSpPr>
          <p:nvPr/>
        </p:nvSpPr>
        <p:spPr>
          <a:xfrm>
            <a:off x="1633723" y="228361"/>
            <a:ext cx="1808777" cy="1571789"/>
          </a:xfrm>
          <a:custGeom>
            <a:avLst/>
            <a:gdLst>
              <a:gd name="connsiteX0" fmla="*/ 1552073 w 6244389"/>
              <a:gd name="connsiteY0" fmla="*/ 0 h 5426243"/>
              <a:gd name="connsiteX1" fmla="*/ 4704347 w 6244389"/>
              <a:gd name="connsiteY1" fmla="*/ 12032 h 5426243"/>
              <a:gd name="connsiteX2" fmla="*/ 6244389 w 6244389"/>
              <a:gd name="connsiteY2" fmla="*/ 2755232 h 5426243"/>
              <a:gd name="connsiteX3" fmla="*/ 4704347 w 6244389"/>
              <a:gd name="connsiteY3" fmla="*/ 5414211 h 5426243"/>
              <a:gd name="connsiteX4" fmla="*/ 1564105 w 6244389"/>
              <a:gd name="connsiteY4" fmla="*/ 5426243 h 5426243"/>
              <a:gd name="connsiteX5" fmla="*/ 0 w 6244389"/>
              <a:gd name="connsiteY5" fmla="*/ 2731169 h 5426243"/>
              <a:gd name="connsiteX6" fmla="*/ 1552073 w 6244389"/>
              <a:gd name="connsiteY6" fmla="*/ 0 h 542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4389" h="5426243">
                <a:moveTo>
                  <a:pt x="1552073" y="0"/>
                </a:moveTo>
                <a:lnTo>
                  <a:pt x="4704347" y="12032"/>
                </a:lnTo>
                <a:lnTo>
                  <a:pt x="6244389" y="2755232"/>
                </a:lnTo>
                <a:lnTo>
                  <a:pt x="4704347" y="5414211"/>
                </a:lnTo>
                <a:lnTo>
                  <a:pt x="1564105" y="5426243"/>
                </a:lnTo>
                <a:lnTo>
                  <a:pt x="0" y="2731169"/>
                </a:lnTo>
                <a:lnTo>
                  <a:pt x="1552073" y="0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Freeform 13"/>
          <p:cNvSpPr>
            <a:spLocks noChangeAspect="1"/>
          </p:cNvSpPr>
          <p:nvPr/>
        </p:nvSpPr>
        <p:spPr>
          <a:xfrm>
            <a:off x="3119623" y="1090453"/>
            <a:ext cx="1808777" cy="1571789"/>
          </a:xfrm>
          <a:custGeom>
            <a:avLst/>
            <a:gdLst>
              <a:gd name="connsiteX0" fmla="*/ 1552073 w 6244389"/>
              <a:gd name="connsiteY0" fmla="*/ 0 h 5426243"/>
              <a:gd name="connsiteX1" fmla="*/ 4704347 w 6244389"/>
              <a:gd name="connsiteY1" fmla="*/ 12032 h 5426243"/>
              <a:gd name="connsiteX2" fmla="*/ 6244389 w 6244389"/>
              <a:gd name="connsiteY2" fmla="*/ 2755232 h 5426243"/>
              <a:gd name="connsiteX3" fmla="*/ 4704347 w 6244389"/>
              <a:gd name="connsiteY3" fmla="*/ 5414211 h 5426243"/>
              <a:gd name="connsiteX4" fmla="*/ 1564105 w 6244389"/>
              <a:gd name="connsiteY4" fmla="*/ 5426243 h 5426243"/>
              <a:gd name="connsiteX5" fmla="*/ 0 w 6244389"/>
              <a:gd name="connsiteY5" fmla="*/ 2731169 h 5426243"/>
              <a:gd name="connsiteX6" fmla="*/ 1552073 w 6244389"/>
              <a:gd name="connsiteY6" fmla="*/ 0 h 542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4389" h="5426243">
                <a:moveTo>
                  <a:pt x="1552073" y="0"/>
                </a:moveTo>
                <a:lnTo>
                  <a:pt x="4704347" y="12032"/>
                </a:lnTo>
                <a:lnTo>
                  <a:pt x="6244389" y="2755232"/>
                </a:lnTo>
                <a:lnTo>
                  <a:pt x="4704347" y="5414211"/>
                </a:lnTo>
                <a:lnTo>
                  <a:pt x="1564105" y="5426243"/>
                </a:lnTo>
                <a:lnTo>
                  <a:pt x="0" y="2731169"/>
                </a:lnTo>
                <a:lnTo>
                  <a:pt x="1552073" y="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reeform 15"/>
          <p:cNvSpPr>
            <a:spLocks noChangeAspect="1"/>
          </p:cNvSpPr>
          <p:nvPr/>
        </p:nvSpPr>
        <p:spPr>
          <a:xfrm>
            <a:off x="4605523" y="228361"/>
            <a:ext cx="1808777" cy="1571789"/>
          </a:xfrm>
          <a:custGeom>
            <a:avLst/>
            <a:gdLst>
              <a:gd name="connsiteX0" fmla="*/ 1552073 w 6244389"/>
              <a:gd name="connsiteY0" fmla="*/ 0 h 5426243"/>
              <a:gd name="connsiteX1" fmla="*/ 4704347 w 6244389"/>
              <a:gd name="connsiteY1" fmla="*/ 12032 h 5426243"/>
              <a:gd name="connsiteX2" fmla="*/ 6244389 w 6244389"/>
              <a:gd name="connsiteY2" fmla="*/ 2755232 h 5426243"/>
              <a:gd name="connsiteX3" fmla="*/ 4704347 w 6244389"/>
              <a:gd name="connsiteY3" fmla="*/ 5414211 h 5426243"/>
              <a:gd name="connsiteX4" fmla="*/ 1564105 w 6244389"/>
              <a:gd name="connsiteY4" fmla="*/ 5426243 h 5426243"/>
              <a:gd name="connsiteX5" fmla="*/ 0 w 6244389"/>
              <a:gd name="connsiteY5" fmla="*/ 2731169 h 5426243"/>
              <a:gd name="connsiteX6" fmla="*/ 1552073 w 6244389"/>
              <a:gd name="connsiteY6" fmla="*/ 0 h 542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4389" h="5426243">
                <a:moveTo>
                  <a:pt x="1552073" y="0"/>
                </a:moveTo>
                <a:lnTo>
                  <a:pt x="4704347" y="12032"/>
                </a:lnTo>
                <a:lnTo>
                  <a:pt x="6244389" y="2755232"/>
                </a:lnTo>
                <a:lnTo>
                  <a:pt x="4704347" y="5414211"/>
                </a:lnTo>
                <a:lnTo>
                  <a:pt x="1564105" y="5426243"/>
                </a:lnTo>
                <a:lnTo>
                  <a:pt x="0" y="2731169"/>
                </a:lnTo>
                <a:lnTo>
                  <a:pt x="1552073" y="0"/>
                </a:lnTo>
                <a:close/>
              </a:path>
            </a:pathLst>
          </a:cu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A07444-55C0-4F61-BEF2-110183553490}"/>
              </a:ext>
            </a:extLst>
          </p:cNvPr>
          <p:cNvCxnSpPr>
            <a:cxnSpLocks/>
          </p:cNvCxnSpPr>
          <p:nvPr/>
        </p:nvCxnSpPr>
        <p:spPr>
          <a:xfrm>
            <a:off x="7708900" y="1540701"/>
            <a:ext cx="44831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>
            <a:spLocks noChangeAspect="1"/>
          </p:cNvSpPr>
          <p:nvPr/>
        </p:nvSpPr>
        <p:spPr>
          <a:xfrm>
            <a:off x="6091425" y="1090453"/>
            <a:ext cx="1808777" cy="1571789"/>
          </a:xfrm>
          <a:custGeom>
            <a:avLst/>
            <a:gdLst>
              <a:gd name="connsiteX0" fmla="*/ 1552073 w 6244389"/>
              <a:gd name="connsiteY0" fmla="*/ 0 h 5426243"/>
              <a:gd name="connsiteX1" fmla="*/ 4704347 w 6244389"/>
              <a:gd name="connsiteY1" fmla="*/ 12032 h 5426243"/>
              <a:gd name="connsiteX2" fmla="*/ 6244389 w 6244389"/>
              <a:gd name="connsiteY2" fmla="*/ 2755232 h 5426243"/>
              <a:gd name="connsiteX3" fmla="*/ 4704347 w 6244389"/>
              <a:gd name="connsiteY3" fmla="*/ 5414211 h 5426243"/>
              <a:gd name="connsiteX4" fmla="*/ 1564105 w 6244389"/>
              <a:gd name="connsiteY4" fmla="*/ 5426243 h 5426243"/>
              <a:gd name="connsiteX5" fmla="*/ 0 w 6244389"/>
              <a:gd name="connsiteY5" fmla="*/ 2731169 h 5426243"/>
              <a:gd name="connsiteX6" fmla="*/ 1552073 w 6244389"/>
              <a:gd name="connsiteY6" fmla="*/ 0 h 542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4389" h="5426243">
                <a:moveTo>
                  <a:pt x="1552073" y="0"/>
                </a:moveTo>
                <a:lnTo>
                  <a:pt x="4704347" y="12032"/>
                </a:lnTo>
                <a:lnTo>
                  <a:pt x="6244389" y="2755232"/>
                </a:lnTo>
                <a:lnTo>
                  <a:pt x="4704347" y="5414211"/>
                </a:lnTo>
                <a:lnTo>
                  <a:pt x="1564105" y="5426243"/>
                </a:lnTo>
                <a:lnTo>
                  <a:pt x="0" y="2731169"/>
                </a:lnTo>
                <a:lnTo>
                  <a:pt x="1552073" y="0"/>
                </a:lnTo>
                <a:close/>
              </a:path>
            </a:pathLst>
          </a:cu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Freeform 17"/>
          <p:cNvSpPr>
            <a:spLocks noChangeAspect="1"/>
          </p:cNvSpPr>
          <p:nvPr/>
        </p:nvSpPr>
        <p:spPr>
          <a:xfrm>
            <a:off x="147821" y="1090453"/>
            <a:ext cx="1808777" cy="1571789"/>
          </a:xfrm>
          <a:custGeom>
            <a:avLst/>
            <a:gdLst>
              <a:gd name="connsiteX0" fmla="*/ 1552073 w 6244389"/>
              <a:gd name="connsiteY0" fmla="*/ 0 h 5426243"/>
              <a:gd name="connsiteX1" fmla="*/ 4704347 w 6244389"/>
              <a:gd name="connsiteY1" fmla="*/ 12032 h 5426243"/>
              <a:gd name="connsiteX2" fmla="*/ 6244389 w 6244389"/>
              <a:gd name="connsiteY2" fmla="*/ 2755232 h 5426243"/>
              <a:gd name="connsiteX3" fmla="*/ 4704347 w 6244389"/>
              <a:gd name="connsiteY3" fmla="*/ 5414211 h 5426243"/>
              <a:gd name="connsiteX4" fmla="*/ 1564105 w 6244389"/>
              <a:gd name="connsiteY4" fmla="*/ 5426243 h 5426243"/>
              <a:gd name="connsiteX5" fmla="*/ 0 w 6244389"/>
              <a:gd name="connsiteY5" fmla="*/ 2731169 h 5426243"/>
              <a:gd name="connsiteX6" fmla="*/ 1552073 w 6244389"/>
              <a:gd name="connsiteY6" fmla="*/ 0 h 542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4389" h="5426243">
                <a:moveTo>
                  <a:pt x="1552073" y="0"/>
                </a:moveTo>
                <a:lnTo>
                  <a:pt x="4704347" y="12032"/>
                </a:lnTo>
                <a:lnTo>
                  <a:pt x="6244389" y="2755232"/>
                </a:lnTo>
                <a:lnTo>
                  <a:pt x="4704347" y="5414211"/>
                </a:lnTo>
                <a:lnTo>
                  <a:pt x="1564105" y="5426243"/>
                </a:lnTo>
                <a:lnTo>
                  <a:pt x="0" y="2731169"/>
                </a:lnTo>
                <a:lnTo>
                  <a:pt x="1552073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9" name="Crossing_obstacles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39B910AD-4F0B-47D6-91FC-FDE20830555C}"/>
              </a:ext>
            </a:extLst>
          </p:cNvPr>
          <p:cNvGrpSpPr>
            <a:grpSpLocks/>
          </p:cNvGrpSpPr>
          <p:nvPr/>
        </p:nvGrpSpPr>
        <p:grpSpPr>
          <a:xfrm>
            <a:off x="3464570" y="1389265"/>
            <a:ext cx="1005840" cy="995161"/>
            <a:chOff x="4346575" y="334963"/>
            <a:chExt cx="747713" cy="739775"/>
          </a:xfrm>
        </p:grpSpPr>
        <p:sp>
          <p:nvSpPr>
            <p:cNvPr id="50" name="Freeform 117">
              <a:extLst>
                <a:ext uri="{FF2B5EF4-FFF2-40B4-BE49-F238E27FC236}">
                  <a16:creationId xmlns:a16="http://schemas.microsoft.com/office/drawing/2014/main" id="{869EF8E6-2826-4F06-82AB-2F5649058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6575" y="576263"/>
              <a:ext cx="263525" cy="261938"/>
            </a:xfrm>
            <a:custGeom>
              <a:avLst/>
              <a:gdLst>
                <a:gd name="T0" fmla="*/ 133 w 350"/>
                <a:gd name="T1" fmla="*/ 4 h 348"/>
                <a:gd name="T2" fmla="*/ 4 w 350"/>
                <a:gd name="T3" fmla="*/ 141 h 348"/>
                <a:gd name="T4" fmla="*/ 4 w 350"/>
                <a:gd name="T5" fmla="*/ 156 h 348"/>
                <a:gd name="T6" fmla="*/ 201 w 350"/>
                <a:gd name="T7" fmla="*/ 344 h 348"/>
                <a:gd name="T8" fmla="*/ 217 w 350"/>
                <a:gd name="T9" fmla="*/ 344 h 348"/>
                <a:gd name="T10" fmla="*/ 346 w 350"/>
                <a:gd name="T11" fmla="*/ 207 h 348"/>
                <a:gd name="T12" fmla="*/ 346 w 350"/>
                <a:gd name="T13" fmla="*/ 192 h 348"/>
                <a:gd name="T14" fmla="*/ 149 w 350"/>
                <a:gd name="T15" fmla="*/ 4 h 348"/>
                <a:gd name="T16" fmla="*/ 133 w 350"/>
                <a:gd name="T17" fmla="*/ 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0" h="348">
                  <a:moveTo>
                    <a:pt x="133" y="4"/>
                  </a:moveTo>
                  <a:lnTo>
                    <a:pt x="4" y="141"/>
                  </a:lnTo>
                  <a:cubicBezTo>
                    <a:pt x="0" y="145"/>
                    <a:pt x="0" y="152"/>
                    <a:pt x="4" y="156"/>
                  </a:cubicBezTo>
                  <a:lnTo>
                    <a:pt x="201" y="344"/>
                  </a:lnTo>
                  <a:cubicBezTo>
                    <a:pt x="206" y="348"/>
                    <a:pt x="212" y="348"/>
                    <a:pt x="217" y="344"/>
                  </a:cubicBezTo>
                  <a:lnTo>
                    <a:pt x="346" y="207"/>
                  </a:lnTo>
                  <a:cubicBezTo>
                    <a:pt x="350" y="203"/>
                    <a:pt x="350" y="196"/>
                    <a:pt x="346" y="192"/>
                  </a:cubicBezTo>
                  <a:lnTo>
                    <a:pt x="149" y="4"/>
                  </a:lnTo>
                  <a:cubicBezTo>
                    <a:pt x="144" y="0"/>
                    <a:pt x="137" y="0"/>
                    <a:pt x="133" y="4"/>
                  </a:cubicBezTo>
                  <a:close/>
                </a:path>
              </a:pathLst>
            </a:custGeom>
            <a:noFill/>
            <a:ln w="19050" cap="flat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118">
              <a:extLst>
                <a:ext uri="{FF2B5EF4-FFF2-40B4-BE49-F238E27FC236}">
                  <a16:creationId xmlns:a16="http://schemas.microsoft.com/office/drawing/2014/main" id="{9E234B2E-FE0D-4B28-8451-47A849925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3725" y="827088"/>
              <a:ext cx="322263" cy="200025"/>
            </a:xfrm>
            <a:custGeom>
              <a:avLst/>
              <a:gdLst>
                <a:gd name="T0" fmla="*/ 311 w 429"/>
                <a:gd name="T1" fmla="*/ 0 h 266"/>
                <a:gd name="T2" fmla="*/ 239 w 429"/>
                <a:gd name="T3" fmla="*/ 140 h 266"/>
                <a:gd name="T4" fmla="*/ 36 w 429"/>
                <a:gd name="T5" fmla="*/ 168 h 266"/>
                <a:gd name="T6" fmla="*/ 3 w 429"/>
                <a:gd name="T7" fmla="*/ 218 h 266"/>
                <a:gd name="T8" fmla="*/ 44 w 429"/>
                <a:gd name="T9" fmla="*/ 266 h 266"/>
                <a:gd name="T10" fmla="*/ 311 w 429"/>
                <a:gd name="T11" fmla="*/ 254 h 266"/>
                <a:gd name="T12" fmla="*/ 342 w 429"/>
                <a:gd name="T13" fmla="*/ 234 h 266"/>
                <a:gd name="T14" fmla="*/ 429 w 429"/>
                <a:gd name="T15" fmla="*/ 74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9" h="266">
                  <a:moveTo>
                    <a:pt x="311" y="0"/>
                  </a:moveTo>
                  <a:lnTo>
                    <a:pt x="239" y="140"/>
                  </a:lnTo>
                  <a:lnTo>
                    <a:pt x="36" y="168"/>
                  </a:lnTo>
                  <a:cubicBezTo>
                    <a:pt x="36" y="167"/>
                    <a:pt x="0" y="175"/>
                    <a:pt x="3" y="218"/>
                  </a:cubicBezTo>
                  <a:cubicBezTo>
                    <a:pt x="7" y="265"/>
                    <a:pt x="44" y="266"/>
                    <a:pt x="44" y="266"/>
                  </a:cubicBezTo>
                  <a:lnTo>
                    <a:pt x="311" y="254"/>
                  </a:lnTo>
                  <a:cubicBezTo>
                    <a:pt x="323" y="254"/>
                    <a:pt x="337" y="245"/>
                    <a:pt x="342" y="234"/>
                  </a:cubicBezTo>
                  <a:lnTo>
                    <a:pt x="429" y="74"/>
                  </a:lnTo>
                </a:path>
              </a:pathLst>
            </a:custGeom>
            <a:noFill/>
            <a:ln w="19050" cap="flat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 119">
              <a:extLst>
                <a:ext uri="{FF2B5EF4-FFF2-40B4-BE49-F238E27FC236}">
                  <a16:creationId xmlns:a16="http://schemas.microsoft.com/office/drawing/2014/main" id="{5F20D626-0DC0-4701-ACDE-7CD1887BC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8188" y="450850"/>
              <a:ext cx="546100" cy="623888"/>
            </a:xfrm>
            <a:custGeom>
              <a:avLst/>
              <a:gdLst>
                <a:gd name="T0" fmla="*/ 21 w 728"/>
                <a:gd name="T1" fmla="*/ 224 h 829"/>
                <a:gd name="T2" fmla="*/ 18 w 728"/>
                <a:gd name="T3" fmla="*/ 174 h 829"/>
                <a:gd name="T4" fmla="*/ 162 w 728"/>
                <a:gd name="T5" fmla="*/ 9 h 829"/>
                <a:gd name="T6" fmla="*/ 180 w 728"/>
                <a:gd name="T7" fmla="*/ 1 h 829"/>
                <a:gd name="T8" fmla="*/ 193 w 728"/>
                <a:gd name="T9" fmla="*/ 3 h 829"/>
                <a:gd name="T10" fmla="*/ 390 w 728"/>
                <a:gd name="T11" fmla="*/ 117 h 829"/>
                <a:gd name="T12" fmla="*/ 455 w 728"/>
                <a:gd name="T13" fmla="*/ 177 h 829"/>
                <a:gd name="T14" fmla="*/ 542 w 728"/>
                <a:gd name="T15" fmla="*/ 287 h 829"/>
                <a:gd name="T16" fmla="*/ 688 w 728"/>
                <a:gd name="T17" fmla="*/ 353 h 829"/>
                <a:gd name="T18" fmla="*/ 706 w 728"/>
                <a:gd name="T19" fmla="*/ 397 h 829"/>
                <a:gd name="T20" fmla="*/ 666 w 728"/>
                <a:gd name="T21" fmla="*/ 426 h 829"/>
                <a:gd name="T22" fmla="*/ 511 w 728"/>
                <a:gd name="T23" fmla="*/ 388 h 829"/>
                <a:gd name="T24" fmla="*/ 469 w 728"/>
                <a:gd name="T25" fmla="*/ 363 h 829"/>
                <a:gd name="T26" fmla="*/ 403 w 728"/>
                <a:gd name="T27" fmla="*/ 295 h 829"/>
                <a:gd name="T28" fmla="*/ 296 w 728"/>
                <a:gd name="T29" fmla="*/ 423 h 829"/>
                <a:gd name="T30" fmla="*/ 489 w 728"/>
                <a:gd name="T31" fmla="*/ 476 h 829"/>
                <a:gd name="T32" fmla="*/ 552 w 728"/>
                <a:gd name="T33" fmla="*/ 527 h 829"/>
                <a:gd name="T34" fmla="*/ 707 w 728"/>
                <a:gd name="T35" fmla="*/ 751 h 829"/>
                <a:gd name="T36" fmla="*/ 695 w 728"/>
                <a:gd name="T37" fmla="*/ 807 h 829"/>
                <a:gd name="T38" fmla="*/ 632 w 728"/>
                <a:gd name="T39" fmla="*/ 807 h 829"/>
                <a:gd name="T40" fmla="*/ 446 w 728"/>
                <a:gd name="T41" fmla="*/ 595 h 829"/>
                <a:gd name="T42" fmla="*/ 237 w 728"/>
                <a:gd name="T43" fmla="*/ 573 h 829"/>
                <a:gd name="T44" fmla="*/ 114 w 728"/>
                <a:gd name="T45" fmla="*/ 460 h 829"/>
                <a:gd name="T46" fmla="*/ 253 w 728"/>
                <a:gd name="T47" fmla="*/ 181 h 829"/>
                <a:gd name="T48" fmla="*/ 183 w 728"/>
                <a:gd name="T49" fmla="*/ 128 h 829"/>
                <a:gd name="T50" fmla="*/ 74 w 728"/>
                <a:gd name="T51" fmla="*/ 230 h 829"/>
                <a:gd name="T52" fmla="*/ 21 w 728"/>
                <a:gd name="T53" fmla="*/ 224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28" h="829">
                  <a:moveTo>
                    <a:pt x="21" y="224"/>
                  </a:moveTo>
                  <a:cubicBezTo>
                    <a:pt x="0" y="203"/>
                    <a:pt x="11" y="184"/>
                    <a:pt x="18" y="174"/>
                  </a:cubicBezTo>
                  <a:cubicBezTo>
                    <a:pt x="51" y="130"/>
                    <a:pt x="162" y="9"/>
                    <a:pt x="162" y="9"/>
                  </a:cubicBezTo>
                  <a:cubicBezTo>
                    <a:pt x="165" y="5"/>
                    <a:pt x="172" y="1"/>
                    <a:pt x="180" y="1"/>
                  </a:cubicBezTo>
                  <a:cubicBezTo>
                    <a:pt x="184" y="0"/>
                    <a:pt x="189" y="1"/>
                    <a:pt x="193" y="3"/>
                  </a:cubicBezTo>
                  <a:lnTo>
                    <a:pt x="390" y="117"/>
                  </a:lnTo>
                  <a:cubicBezTo>
                    <a:pt x="419" y="134"/>
                    <a:pt x="435" y="150"/>
                    <a:pt x="455" y="177"/>
                  </a:cubicBezTo>
                  <a:lnTo>
                    <a:pt x="542" y="287"/>
                  </a:lnTo>
                  <a:lnTo>
                    <a:pt x="688" y="353"/>
                  </a:lnTo>
                  <a:cubicBezTo>
                    <a:pt x="688" y="353"/>
                    <a:pt x="714" y="364"/>
                    <a:pt x="706" y="397"/>
                  </a:cubicBezTo>
                  <a:cubicBezTo>
                    <a:pt x="701" y="419"/>
                    <a:pt x="681" y="430"/>
                    <a:pt x="666" y="426"/>
                  </a:cubicBezTo>
                  <a:cubicBezTo>
                    <a:pt x="666" y="426"/>
                    <a:pt x="551" y="396"/>
                    <a:pt x="511" y="388"/>
                  </a:cubicBezTo>
                  <a:cubicBezTo>
                    <a:pt x="496" y="385"/>
                    <a:pt x="486" y="382"/>
                    <a:pt x="469" y="363"/>
                  </a:cubicBezTo>
                  <a:lnTo>
                    <a:pt x="403" y="295"/>
                  </a:lnTo>
                  <a:cubicBezTo>
                    <a:pt x="376" y="320"/>
                    <a:pt x="324" y="384"/>
                    <a:pt x="296" y="423"/>
                  </a:cubicBezTo>
                  <a:lnTo>
                    <a:pt x="489" y="476"/>
                  </a:lnTo>
                  <a:cubicBezTo>
                    <a:pt x="525" y="484"/>
                    <a:pt x="538" y="505"/>
                    <a:pt x="552" y="527"/>
                  </a:cubicBezTo>
                  <a:lnTo>
                    <a:pt x="707" y="751"/>
                  </a:lnTo>
                  <a:cubicBezTo>
                    <a:pt x="707" y="751"/>
                    <a:pt x="728" y="774"/>
                    <a:pt x="695" y="807"/>
                  </a:cubicBezTo>
                  <a:cubicBezTo>
                    <a:pt x="673" y="829"/>
                    <a:pt x="645" y="822"/>
                    <a:pt x="632" y="807"/>
                  </a:cubicBezTo>
                  <a:lnTo>
                    <a:pt x="446" y="595"/>
                  </a:lnTo>
                  <a:cubicBezTo>
                    <a:pt x="393" y="589"/>
                    <a:pt x="279" y="575"/>
                    <a:pt x="237" y="573"/>
                  </a:cubicBezTo>
                  <a:cubicBezTo>
                    <a:pt x="136" y="568"/>
                    <a:pt x="111" y="504"/>
                    <a:pt x="114" y="460"/>
                  </a:cubicBezTo>
                  <a:cubicBezTo>
                    <a:pt x="120" y="361"/>
                    <a:pt x="190" y="279"/>
                    <a:pt x="253" y="181"/>
                  </a:cubicBezTo>
                  <a:lnTo>
                    <a:pt x="183" y="128"/>
                  </a:lnTo>
                  <a:lnTo>
                    <a:pt x="74" y="230"/>
                  </a:lnTo>
                  <a:cubicBezTo>
                    <a:pt x="57" y="244"/>
                    <a:pt x="37" y="241"/>
                    <a:pt x="21" y="224"/>
                  </a:cubicBezTo>
                  <a:close/>
                </a:path>
              </a:pathLst>
            </a:custGeom>
            <a:noFill/>
            <a:ln w="19050" cap="flat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120">
              <a:extLst>
                <a:ext uri="{FF2B5EF4-FFF2-40B4-BE49-F238E27FC236}">
                  <a16:creationId xmlns:a16="http://schemas.microsoft.com/office/drawing/2014/main" id="{F20A4455-4063-419C-9694-CDF7919FB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5213" y="396875"/>
              <a:ext cx="166688" cy="166688"/>
            </a:xfrm>
            <a:custGeom>
              <a:avLst/>
              <a:gdLst>
                <a:gd name="T0" fmla="*/ 105 w 221"/>
                <a:gd name="T1" fmla="*/ 3 h 221"/>
                <a:gd name="T2" fmla="*/ 4 w 221"/>
                <a:gd name="T3" fmla="*/ 116 h 221"/>
                <a:gd name="T4" fmla="*/ 117 w 221"/>
                <a:gd name="T5" fmla="*/ 217 h 221"/>
                <a:gd name="T6" fmla="*/ 218 w 221"/>
                <a:gd name="T7" fmla="*/ 104 h 221"/>
                <a:gd name="T8" fmla="*/ 105 w 221"/>
                <a:gd name="T9" fmla="*/ 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221">
                  <a:moveTo>
                    <a:pt x="105" y="3"/>
                  </a:moveTo>
                  <a:cubicBezTo>
                    <a:pt x="45" y="6"/>
                    <a:pt x="0" y="57"/>
                    <a:pt x="4" y="116"/>
                  </a:cubicBezTo>
                  <a:cubicBezTo>
                    <a:pt x="7" y="175"/>
                    <a:pt x="58" y="221"/>
                    <a:pt x="117" y="217"/>
                  </a:cubicBezTo>
                  <a:cubicBezTo>
                    <a:pt x="176" y="214"/>
                    <a:pt x="221" y="163"/>
                    <a:pt x="218" y="104"/>
                  </a:cubicBezTo>
                  <a:cubicBezTo>
                    <a:pt x="214" y="45"/>
                    <a:pt x="164" y="0"/>
                    <a:pt x="105" y="3"/>
                  </a:cubicBezTo>
                  <a:close/>
                </a:path>
              </a:pathLst>
            </a:custGeom>
            <a:noFill/>
            <a:ln w="19050" cap="flat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 121">
              <a:extLst>
                <a:ext uri="{FF2B5EF4-FFF2-40B4-BE49-F238E27FC236}">
                  <a16:creationId xmlns:a16="http://schemas.microsoft.com/office/drawing/2014/main" id="{06FAF089-F2D4-4B69-BE8F-B93874BAD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213" y="334963"/>
              <a:ext cx="419100" cy="728663"/>
            </a:xfrm>
            <a:custGeom>
              <a:avLst/>
              <a:gdLst>
                <a:gd name="T0" fmla="*/ 557 w 557"/>
                <a:gd name="T1" fmla="*/ 795 h 968"/>
                <a:gd name="T2" fmla="*/ 315 w 557"/>
                <a:gd name="T3" fmla="*/ 968 h 968"/>
                <a:gd name="T4" fmla="*/ 0 w 557"/>
                <a:gd name="T5" fmla="*/ 484 h 968"/>
                <a:gd name="T6" fmla="*/ 315 w 557"/>
                <a:gd name="T7" fmla="*/ 0 h 968"/>
                <a:gd name="T8" fmla="*/ 528 w 557"/>
                <a:gd name="T9" fmla="*/ 127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7" h="968">
                  <a:moveTo>
                    <a:pt x="557" y="795"/>
                  </a:moveTo>
                  <a:cubicBezTo>
                    <a:pt x="499" y="900"/>
                    <a:pt x="412" y="968"/>
                    <a:pt x="315" y="968"/>
                  </a:cubicBezTo>
                  <a:cubicBezTo>
                    <a:pt x="141" y="968"/>
                    <a:pt x="0" y="751"/>
                    <a:pt x="0" y="484"/>
                  </a:cubicBezTo>
                  <a:cubicBezTo>
                    <a:pt x="0" y="217"/>
                    <a:pt x="141" y="0"/>
                    <a:pt x="315" y="0"/>
                  </a:cubicBezTo>
                  <a:cubicBezTo>
                    <a:pt x="397" y="0"/>
                    <a:pt x="472" y="48"/>
                    <a:pt x="528" y="127"/>
                  </a:cubicBezTo>
                </a:path>
              </a:pathLst>
            </a:custGeom>
            <a:noFill/>
            <a:ln w="1905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0" name="Data_Mining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EE9D8E1A-BB72-4F72-8C27-C99946E547DF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6519637" y="1331263"/>
            <a:ext cx="1005840" cy="1136093"/>
            <a:chOff x="31" y="8"/>
            <a:chExt cx="417" cy="471"/>
          </a:xfrm>
          <a:solidFill>
            <a:srgbClr val="FFD041"/>
          </a:solidFill>
        </p:grpSpPr>
        <p:sp>
          <p:nvSpPr>
            <p:cNvPr id="111" name="Data_Mining">
              <a:extLst>
                <a:ext uri="{FF2B5EF4-FFF2-40B4-BE49-F238E27FC236}">
                  <a16:creationId xmlns:a16="http://schemas.microsoft.com/office/drawing/2014/main" id="{12B9A925-7952-4200-9DD9-570C403BC1F0}"/>
                </a:ext>
              </a:extLst>
            </p:cNvPr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5" y="120"/>
              <a:ext cx="245" cy="243"/>
            </a:xfrm>
            <a:custGeom>
              <a:avLst/>
              <a:gdLst>
                <a:gd name="T0" fmla="*/ 512 w 652"/>
                <a:gd name="T1" fmla="*/ 423 h 645"/>
                <a:gd name="T2" fmla="*/ 554 w 652"/>
                <a:gd name="T3" fmla="*/ 277 h 645"/>
                <a:gd name="T4" fmla="*/ 277 w 652"/>
                <a:gd name="T5" fmla="*/ 0 h 645"/>
                <a:gd name="T6" fmla="*/ 0 w 652"/>
                <a:gd name="T7" fmla="*/ 277 h 645"/>
                <a:gd name="T8" fmla="*/ 277 w 652"/>
                <a:gd name="T9" fmla="*/ 554 h 645"/>
                <a:gd name="T10" fmla="*/ 425 w 652"/>
                <a:gd name="T11" fmla="*/ 511 h 645"/>
                <a:gd name="T12" fmla="*/ 427 w 652"/>
                <a:gd name="T13" fmla="*/ 513 h 645"/>
                <a:gd name="T14" fmla="*/ 540 w 652"/>
                <a:gd name="T15" fmla="*/ 627 h 645"/>
                <a:gd name="T16" fmla="*/ 584 w 652"/>
                <a:gd name="T17" fmla="*/ 645 h 645"/>
                <a:gd name="T18" fmla="*/ 628 w 652"/>
                <a:gd name="T19" fmla="*/ 627 h 645"/>
                <a:gd name="T20" fmla="*/ 628 w 652"/>
                <a:gd name="T21" fmla="*/ 539 h 645"/>
                <a:gd name="T22" fmla="*/ 514 w 652"/>
                <a:gd name="T23" fmla="*/ 425 h 645"/>
                <a:gd name="T24" fmla="*/ 512 w 652"/>
                <a:gd name="T25" fmla="*/ 423 h 645"/>
                <a:gd name="T26" fmla="*/ 277 w 652"/>
                <a:gd name="T27" fmla="*/ 476 h 645"/>
                <a:gd name="T28" fmla="*/ 78 w 652"/>
                <a:gd name="T29" fmla="*/ 277 h 645"/>
                <a:gd name="T30" fmla="*/ 277 w 652"/>
                <a:gd name="T31" fmla="*/ 77 h 645"/>
                <a:gd name="T32" fmla="*/ 477 w 652"/>
                <a:gd name="T33" fmla="*/ 277 h 645"/>
                <a:gd name="T34" fmla="*/ 277 w 652"/>
                <a:gd name="T35" fmla="*/ 476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52" h="645">
                  <a:moveTo>
                    <a:pt x="512" y="423"/>
                  </a:moveTo>
                  <a:cubicBezTo>
                    <a:pt x="539" y="381"/>
                    <a:pt x="554" y="330"/>
                    <a:pt x="554" y="277"/>
                  </a:cubicBezTo>
                  <a:cubicBezTo>
                    <a:pt x="554" y="124"/>
                    <a:pt x="430" y="0"/>
                    <a:pt x="277" y="0"/>
                  </a:cubicBezTo>
                  <a:cubicBezTo>
                    <a:pt x="125" y="0"/>
                    <a:pt x="0" y="124"/>
                    <a:pt x="0" y="277"/>
                  </a:cubicBezTo>
                  <a:cubicBezTo>
                    <a:pt x="0" y="429"/>
                    <a:pt x="125" y="554"/>
                    <a:pt x="277" y="554"/>
                  </a:cubicBezTo>
                  <a:cubicBezTo>
                    <a:pt x="331" y="554"/>
                    <a:pt x="382" y="538"/>
                    <a:pt x="425" y="511"/>
                  </a:cubicBezTo>
                  <a:cubicBezTo>
                    <a:pt x="425" y="512"/>
                    <a:pt x="426" y="513"/>
                    <a:pt x="427" y="513"/>
                  </a:cubicBezTo>
                  <a:lnTo>
                    <a:pt x="540" y="627"/>
                  </a:lnTo>
                  <a:cubicBezTo>
                    <a:pt x="552" y="639"/>
                    <a:pt x="568" y="645"/>
                    <a:pt x="584" y="645"/>
                  </a:cubicBezTo>
                  <a:cubicBezTo>
                    <a:pt x="600" y="645"/>
                    <a:pt x="616" y="639"/>
                    <a:pt x="628" y="627"/>
                  </a:cubicBezTo>
                  <a:cubicBezTo>
                    <a:pt x="652" y="603"/>
                    <a:pt x="652" y="563"/>
                    <a:pt x="628" y="539"/>
                  </a:cubicBezTo>
                  <a:lnTo>
                    <a:pt x="514" y="425"/>
                  </a:lnTo>
                  <a:cubicBezTo>
                    <a:pt x="514" y="425"/>
                    <a:pt x="513" y="424"/>
                    <a:pt x="512" y="423"/>
                  </a:cubicBezTo>
                  <a:close/>
                  <a:moveTo>
                    <a:pt x="277" y="476"/>
                  </a:moveTo>
                  <a:cubicBezTo>
                    <a:pt x="167" y="476"/>
                    <a:pt x="78" y="387"/>
                    <a:pt x="78" y="277"/>
                  </a:cubicBezTo>
                  <a:cubicBezTo>
                    <a:pt x="78" y="167"/>
                    <a:pt x="167" y="77"/>
                    <a:pt x="277" y="77"/>
                  </a:cubicBezTo>
                  <a:cubicBezTo>
                    <a:pt x="387" y="77"/>
                    <a:pt x="477" y="167"/>
                    <a:pt x="477" y="277"/>
                  </a:cubicBezTo>
                  <a:cubicBezTo>
                    <a:pt x="477" y="387"/>
                    <a:pt x="387" y="476"/>
                    <a:pt x="277" y="4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Data_Mining">
              <a:extLst>
                <a:ext uri="{FF2B5EF4-FFF2-40B4-BE49-F238E27FC236}">
                  <a16:creationId xmlns:a16="http://schemas.microsoft.com/office/drawing/2014/main" id="{A2C90C16-5002-4493-8756-388623A5A8D0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188" y="176"/>
              <a:ext cx="104" cy="104"/>
            </a:xfrm>
            <a:custGeom>
              <a:avLst/>
              <a:gdLst>
                <a:gd name="T0" fmla="*/ 238 w 277"/>
                <a:gd name="T1" fmla="*/ 89 h 277"/>
                <a:gd name="T2" fmla="*/ 177 w 277"/>
                <a:gd name="T3" fmla="*/ 89 h 277"/>
                <a:gd name="T4" fmla="*/ 177 w 277"/>
                <a:gd name="T5" fmla="*/ 39 h 277"/>
                <a:gd name="T6" fmla="*/ 138 w 277"/>
                <a:gd name="T7" fmla="*/ 0 h 277"/>
                <a:gd name="T8" fmla="*/ 100 w 277"/>
                <a:gd name="T9" fmla="*/ 39 h 277"/>
                <a:gd name="T10" fmla="*/ 100 w 277"/>
                <a:gd name="T11" fmla="*/ 89 h 277"/>
                <a:gd name="T12" fmla="*/ 39 w 277"/>
                <a:gd name="T13" fmla="*/ 89 h 277"/>
                <a:gd name="T14" fmla="*/ 0 w 277"/>
                <a:gd name="T15" fmla="*/ 128 h 277"/>
                <a:gd name="T16" fmla="*/ 39 w 277"/>
                <a:gd name="T17" fmla="*/ 166 h 277"/>
                <a:gd name="T18" fmla="*/ 100 w 277"/>
                <a:gd name="T19" fmla="*/ 166 h 277"/>
                <a:gd name="T20" fmla="*/ 100 w 277"/>
                <a:gd name="T21" fmla="*/ 239 h 277"/>
                <a:gd name="T22" fmla="*/ 138 w 277"/>
                <a:gd name="T23" fmla="*/ 277 h 277"/>
                <a:gd name="T24" fmla="*/ 177 w 277"/>
                <a:gd name="T25" fmla="*/ 239 h 277"/>
                <a:gd name="T26" fmla="*/ 177 w 277"/>
                <a:gd name="T27" fmla="*/ 166 h 277"/>
                <a:gd name="T28" fmla="*/ 238 w 277"/>
                <a:gd name="T29" fmla="*/ 166 h 277"/>
                <a:gd name="T30" fmla="*/ 277 w 277"/>
                <a:gd name="T31" fmla="*/ 128 h 277"/>
                <a:gd name="T32" fmla="*/ 238 w 277"/>
                <a:gd name="T33" fmla="*/ 89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7" h="277">
                  <a:moveTo>
                    <a:pt x="238" y="89"/>
                  </a:moveTo>
                  <a:lnTo>
                    <a:pt x="177" y="89"/>
                  </a:lnTo>
                  <a:lnTo>
                    <a:pt x="177" y="39"/>
                  </a:lnTo>
                  <a:cubicBezTo>
                    <a:pt x="177" y="17"/>
                    <a:pt x="160" y="0"/>
                    <a:pt x="138" y="0"/>
                  </a:cubicBezTo>
                  <a:cubicBezTo>
                    <a:pt x="117" y="0"/>
                    <a:pt x="100" y="17"/>
                    <a:pt x="100" y="39"/>
                  </a:cubicBezTo>
                  <a:lnTo>
                    <a:pt x="100" y="89"/>
                  </a:lnTo>
                  <a:lnTo>
                    <a:pt x="39" y="89"/>
                  </a:lnTo>
                  <a:cubicBezTo>
                    <a:pt x="17" y="89"/>
                    <a:pt x="0" y="106"/>
                    <a:pt x="0" y="128"/>
                  </a:cubicBezTo>
                  <a:cubicBezTo>
                    <a:pt x="0" y="149"/>
                    <a:pt x="17" y="166"/>
                    <a:pt x="39" y="166"/>
                  </a:cubicBezTo>
                  <a:lnTo>
                    <a:pt x="100" y="166"/>
                  </a:lnTo>
                  <a:lnTo>
                    <a:pt x="100" y="239"/>
                  </a:lnTo>
                  <a:cubicBezTo>
                    <a:pt x="100" y="260"/>
                    <a:pt x="117" y="277"/>
                    <a:pt x="138" y="277"/>
                  </a:cubicBezTo>
                  <a:cubicBezTo>
                    <a:pt x="160" y="277"/>
                    <a:pt x="177" y="260"/>
                    <a:pt x="177" y="239"/>
                  </a:cubicBezTo>
                  <a:lnTo>
                    <a:pt x="177" y="166"/>
                  </a:lnTo>
                  <a:lnTo>
                    <a:pt x="238" y="166"/>
                  </a:lnTo>
                  <a:cubicBezTo>
                    <a:pt x="260" y="166"/>
                    <a:pt x="277" y="149"/>
                    <a:pt x="277" y="128"/>
                  </a:cubicBezTo>
                  <a:cubicBezTo>
                    <a:pt x="277" y="106"/>
                    <a:pt x="260" y="89"/>
                    <a:pt x="238" y="8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Data_Mining">
              <a:extLst>
                <a:ext uri="{FF2B5EF4-FFF2-40B4-BE49-F238E27FC236}">
                  <a16:creationId xmlns:a16="http://schemas.microsoft.com/office/drawing/2014/main" id="{3CE0FBC1-3087-4377-8E18-9F541DCB533D}"/>
                </a:ext>
              </a:extLst>
            </p:cNvPr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31" y="8"/>
              <a:ext cx="417" cy="471"/>
            </a:xfrm>
            <a:custGeom>
              <a:avLst/>
              <a:gdLst>
                <a:gd name="T0" fmla="*/ 1110 w 1111"/>
                <a:gd name="T1" fmla="*/ 282 h 1251"/>
                <a:gd name="T2" fmla="*/ 1109 w 1111"/>
                <a:gd name="T3" fmla="*/ 277 h 1251"/>
                <a:gd name="T4" fmla="*/ 1107 w 1111"/>
                <a:gd name="T5" fmla="*/ 272 h 1251"/>
                <a:gd name="T6" fmla="*/ 1105 w 1111"/>
                <a:gd name="T7" fmla="*/ 268 h 1251"/>
                <a:gd name="T8" fmla="*/ 1102 w 1111"/>
                <a:gd name="T9" fmla="*/ 263 h 1251"/>
                <a:gd name="T10" fmla="*/ 1098 w 1111"/>
                <a:gd name="T11" fmla="*/ 260 h 1251"/>
                <a:gd name="T12" fmla="*/ 1094 w 1111"/>
                <a:gd name="T13" fmla="*/ 256 h 1251"/>
                <a:gd name="T14" fmla="*/ 1089 w 1111"/>
                <a:gd name="T15" fmla="*/ 253 h 1251"/>
                <a:gd name="T16" fmla="*/ 572 w 1111"/>
                <a:gd name="T17" fmla="*/ 5 h 1251"/>
                <a:gd name="T18" fmla="*/ 22 w 1111"/>
                <a:gd name="T19" fmla="*/ 253 h 1251"/>
                <a:gd name="T20" fmla="*/ 18 w 1111"/>
                <a:gd name="T21" fmla="*/ 256 h 1251"/>
                <a:gd name="T22" fmla="*/ 14 w 1111"/>
                <a:gd name="T23" fmla="*/ 259 h 1251"/>
                <a:gd name="T24" fmla="*/ 9 w 1111"/>
                <a:gd name="T25" fmla="*/ 263 h 1251"/>
                <a:gd name="T26" fmla="*/ 7 w 1111"/>
                <a:gd name="T27" fmla="*/ 267 h 1251"/>
                <a:gd name="T28" fmla="*/ 5 w 1111"/>
                <a:gd name="T29" fmla="*/ 269 h 1251"/>
                <a:gd name="T30" fmla="*/ 4 w 1111"/>
                <a:gd name="T31" fmla="*/ 273 h 1251"/>
                <a:gd name="T32" fmla="*/ 2 w 1111"/>
                <a:gd name="T33" fmla="*/ 278 h 1251"/>
                <a:gd name="T34" fmla="*/ 1 w 1111"/>
                <a:gd name="T35" fmla="*/ 283 h 1251"/>
                <a:gd name="T36" fmla="*/ 0 w 1111"/>
                <a:gd name="T37" fmla="*/ 288 h 1251"/>
                <a:gd name="T38" fmla="*/ 20 w 1111"/>
                <a:gd name="T39" fmla="*/ 960 h 1251"/>
                <a:gd name="T40" fmla="*/ 537 w 1111"/>
                <a:gd name="T41" fmla="*/ 1246 h 1251"/>
                <a:gd name="T42" fmla="*/ 542 w 1111"/>
                <a:gd name="T43" fmla="*/ 1249 h 1251"/>
                <a:gd name="T44" fmla="*/ 546 w 1111"/>
                <a:gd name="T45" fmla="*/ 1250 h 1251"/>
                <a:gd name="T46" fmla="*/ 551 w 1111"/>
                <a:gd name="T47" fmla="*/ 1251 h 1251"/>
                <a:gd name="T48" fmla="*/ 560 w 1111"/>
                <a:gd name="T49" fmla="*/ 1251 h 1251"/>
                <a:gd name="T50" fmla="*/ 564 w 1111"/>
                <a:gd name="T51" fmla="*/ 1250 h 1251"/>
                <a:gd name="T52" fmla="*/ 569 w 1111"/>
                <a:gd name="T53" fmla="*/ 1249 h 1251"/>
                <a:gd name="T54" fmla="*/ 574 w 1111"/>
                <a:gd name="T55" fmla="*/ 1246 h 1251"/>
                <a:gd name="T56" fmla="*/ 1091 w 1111"/>
                <a:gd name="T57" fmla="*/ 960 h 1251"/>
                <a:gd name="T58" fmla="*/ 1111 w 1111"/>
                <a:gd name="T59" fmla="*/ 288 h 1251"/>
                <a:gd name="T60" fmla="*/ 1110 w 1111"/>
                <a:gd name="T61" fmla="*/ 283 h 1251"/>
                <a:gd name="T62" fmla="*/ 594 w 1111"/>
                <a:gd name="T63" fmla="*/ 1147 h 1251"/>
                <a:gd name="T64" fmla="*/ 555 w 1111"/>
                <a:gd name="T65" fmla="*/ 920 h 1251"/>
                <a:gd name="T66" fmla="*/ 517 w 1111"/>
                <a:gd name="T67" fmla="*/ 1147 h 1251"/>
                <a:gd name="T68" fmla="*/ 78 w 1111"/>
                <a:gd name="T69" fmla="*/ 354 h 1251"/>
                <a:gd name="T70" fmla="*/ 229 w 1111"/>
                <a:gd name="T71" fmla="*/ 432 h 1251"/>
                <a:gd name="T72" fmla="*/ 248 w 1111"/>
                <a:gd name="T73" fmla="*/ 360 h 1251"/>
                <a:gd name="T74" fmla="*/ 555 w 1111"/>
                <a:gd name="T75" fmla="*/ 83 h 1251"/>
                <a:gd name="T76" fmla="*/ 863 w 1111"/>
                <a:gd name="T77" fmla="*/ 360 h 1251"/>
                <a:gd name="T78" fmla="*/ 882 w 1111"/>
                <a:gd name="T79" fmla="*/ 432 h 1251"/>
                <a:gd name="T80" fmla="*/ 1033 w 1111"/>
                <a:gd name="T81" fmla="*/ 354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11" h="1251">
                  <a:moveTo>
                    <a:pt x="1110" y="283"/>
                  </a:moveTo>
                  <a:cubicBezTo>
                    <a:pt x="1110" y="283"/>
                    <a:pt x="1110" y="282"/>
                    <a:pt x="1110" y="282"/>
                  </a:cubicBezTo>
                  <a:cubicBezTo>
                    <a:pt x="1110" y="281"/>
                    <a:pt x="1110" y="279"/>
                    <a:pt x="1109" y="278"/>
                  </a:cubicBezTo>
                  <a:cubicBezTo>
                    <a:pt x="1109" y="278"/>
                    <a:pt x="1109" y="277"/>
                    <a:pt x="1109" y="277"/>
                  </a:cubicBezTo>
                  <a:cubicBezTo>
                    <a:pt x="1108" y="276"/>
                    <a:pt x="1108" y="274"/>
                    <a:pt x="1107" y="273"/>
                  </a:cubicBezTo>
                  <a:cubicBezTo>
                    <a:pt x="1107" y="272"/>
                    <a:pt x="1107" y="272"/>
                    <a:pt x="1107" y="272"/>
                  </a:cubicBezTo>
                  <a:cubicBezTo>
                    <a:pt x="1106" y="271"/>
                    <a:pt x="1106" y="270"/>
                    <a:pt x="1106" y="269"/>
                  </a:cubicBezTo>
                  <a:cubicBezTo>
                    <a:pt x="1105" y="269"/>
                    <a:pt x="1105" y="269"/>
                    <a:pt x="1105" y="268"/>
                  </a:cubicBezTo>
                  <a:cubicBezTo>
                    <a:pt x="1105" y="268"/>
                    <a:pt x="1105" y="267"/>
                    <a:pt x="1104" y="267"/>
                  </a:cubicBezTo>
                  <a:cubicBezTo>
                    <a:pt x="1103" y="266"/>
                    <a:pt x="1103" y="265"/>
                    <a:pt x="1102" y="263"/>
                  </a:cubicBezTo>
                  <a:cubicBezTo>
                    <a:pt x="1102" y="263"/>
                    <a:pt x="1101" y="263"/>
                    <a:pt x="1101" y="263"/>
                  </a:cubicBezTo>
                  <a:cubicBezTo>
                    <a:pt x="1100" y="262"/>
                    <a:pt x="1099" y="261"/>
                    <a:pt x="1098" y="260"/>
                  </a:cubicBezTo>
                  <a:cubicBezTo>
                    <a:pt x="1098" y="259"/>
                    <a:pt x="1097" y="259"/>
                    <a:pt x="1097" y="259"/>
                  </a:cubicBezTo>
                  <a:cubicBezTo>
                    <a:pt x="1096" y="258"/>
                    <a:pt x="1095" y="257"/>
                    <a:pt x="1094" y="256"/>
                  </a:cubicBezTo>
                  <a:cubicBezTo>
                    <a:pt x="1094" y="256"/>
                    <a:pt x="1093" y="256"/>
                    <a:pt x="1093" y="256"/>
                  </a:cubicBezTo>
                  <a:cubicBezTo>
                    <a:pt x="1092" y="255"/>
                    <a:pt x="1090" y="254"/>
                    <a:pt x="1089" y="253"/>
                  </a:cubicBezTo>
                  <a:cubicBezTo>
                    <a:pt x="1089" y="253"/>
                    <a:pt x="1089" y="253"/>
                    <a:pt x="1089" y="253"/>
                  </a:cubicBezTo>
                  <a:lnTo>
                    <a:pt x="572" y="5"/>
                  </a:lnTo>
                  <a:cubicBezTo>
                    <a:pt x="562" y="0"/>
                    <a:pt x="549" y="0"/>
                    <a:pt x="539" y="5"/>
                  </a:cubicBezTo>
                  <a:lnTo>
                    <a:pt x="22" y="253"/>
                  </a:lnTo>
                  <a:cubicBezTo>
                    <a:pt x="22" y="253"/>
                    <a:pt x="22" y="253"/>
                    <a:pt x="22" y="253"/>
                  </a:cubicBezTo>
                  <a:cubicBezTo>
                    <a:pt x="21" y="254"/>
                    <a:pt x="19" y="255"/>
                    <a:pt x="18" y="256"/>
                  </a:cubicBezTo>
                  <a:cubicBezTo>
                    <a:pt x="17" y="256"/>
                    <a:pt x="17" y="256"/>
                    <a:pt x="17" y="256"/>
                  </a:cubicBezTo>
                  <a:cubicBezTo>
                    <a:pt x="16" y="257"/>
                    <a:pt x="15" y="258"/>
                    <a:pt x="14" y="259"/>
                  </a:cubicBezTo>
                  <a:cubicBezTo>
                    <a:pt x="13" y="259"/>
                    <a:pt x="13" y="259"/>
                    <a:pt x="13" y="260"/>
                  </a:cubicBezTo>
                  <a:cubicBezTo>
                    <a:pt x="12" y="261"/>
                    <a:pt x="11" y="262"/>
                    <a:pt x="9" y="263"/>
                  </a:cubicBezTo>
                  <a:cubicBezTo>
                    <a:pt x="9" y="263"/>
                    <a:pt x="9" y="263"/>
                    <a:pt x="9" y="263"/>
                  </a:cubicBezTo>
                  <a:cubicBezTo>
                    <a:pt x="8" y="265"/>
                    <a:pt x="7" y="266"/>
                    <a:pt x="7" y="267"/>
                  </a:cubicBezTo>
                  <a:cubicBezTo>
                    <a:pt x="6" y="267"/>
                    <a:pt x="6" y="268"/>
                    <a:pt x="6" y="268"/>
                  </a:cubicBezTo>
                  <a:cubicBezTo>
                    <a:pt x="6" y="269"/>
                    <a:pt x="5" y="269"/>
                    <a:pt x="5" y="269"/>
                  </a:cubicBezTo>
                  <a:cubicBezTo>
                    <a:pt x="5" y="270"/>
                    <a:pt x="4" y="271"/>
                    <a:pt x="4" y="272"/>
                  </a:cubicBezTo>
                  <a:cubicBezTo>
                    <a:pt x="4" y="272"/>
                    <a:pt x="4" y="272"/>
                    <a:pt x="4" y="273"/>
                  </a:cubicBezTo>
                  <a:cubicBezTo>
                    <a:pt x="3" y="274"/>
                    <a:pt x="2" y="276"/>
                    <a:pt x="2" y="277"/>
                  </a:cubicBezTo>
                  <a:cubicBezTo>
                    <a:pt x="2" y="277"/>
                    <a:pt x="2" y="278"/>
                    <a:pt x="2" y="278"/>
                  </a:cubicBezTo>
                  <a:cubicBezTo>
                    <a:pt x="1" y="279"/>
                    <a:pt x="1" y="281"/>
                    <a:pt x="1" y="282"/>
                  </a:cubicBezTo>
                  <a:cubicBezTo>
                    <a:pt x="1" y="282"/>
                    <a:pt x="1" y="283"/>
                    <a:pt x="1" y="283"/>
                  </a:cubicBezTo>
                  <a:cubicBezTo>
                    <a:pt x="0" y="285"/>
                    <a:pt x="0" y="286"/>
                    <a:pt x="0" y="288"/>
                  </a:cubicBezTo>
                  <a:lnTo>
                    <a:pt x="0" y="288"/>
                  </a:lnTo>
                  <a:lnTo>
                    <a:pt x="0" y="926"/>
                  </a:lnTo>
                  <a:cubicBezTo>
                    <a:pt x="0" y="940"/>
                    <a:pt x="8" y="953"/>
                    <a:pt x="20" y="960"/>
                  </a:cubicBezTo>
                  <a:lnTo>
                    <a:pt x="537" y="1246"/>
                  </a:lnTo>
                  <a:cubicBezTo>
                    <a:pt x="537" y="1246"/>
                    <a:pt x="537" y="1246"/>
                    <a:pt x="537" y="1246"/>
                  </a:cubicBezTo>
                  <a:cubicBezTo>
                    <a:pt x="538" y="1247"/>
                    <a:pt x="539" y="1248"/>
                    <a:pt x="541" y="1248"/>
                  </a:cubicBezTo>
                  <a:cubicBezTo>
                    <a:pt x="541" y="1249"/>
                    <a:pt x="541" y="1249"/>
                    <a:pt x="542" y="1249"/>
                  </a:cubicBezTo>
                  <a:cubicBezTo>
                    <a:pt x="543" y="1249"/>
                    <a:pt x="544" y="1250"/>
                    <a:pt x="545" y="1250"/>
                  </a:cubicBezTo>
                  <a:cubicBezTo>
                    <a:pt x="546" y="1250"/>
                    <a:pt x="546" y="1250"/>
                    <a:pt x="546" y="1250"/>
                  </a:cubicBezTo>
                  <a:cubicBezTo>
                    <a:pt x="547" y="1250"/>
                    <a:pt x="549" y="1251"/>
                    <a:pt x="550" y="1251"/>
                  </a:cubicBezTo>
                  <a:cubicBezTo>
                    <a:pt x="550" y="1251"/>
                    <a:pt x="551" y="1251"/>
                    <a:pt x="551" y="1251"/>
                  </a:cubicBezTo>
                  <a:cubicBezTo>
                    <a:pt x="552" y="1251"/>
                    <a:pt x="554" y="1251"/>
                    <a:pt x="555" y="1251"/>
                  </a:cubicBezTo>
                  <a:cubicBezTo>
                    <a:pt x="557" y="1251"/>
                    <a:pt x="558" y="1251"/>
                    <a:pt x="560" y="1251"/>
                  </a:cubicBezTo>
                  <a:cubicBezTo>
                    <a:pt x="560" y="1251"/>
                    <a:pt x="561" y="1251"/>
                    <a:pt x="561" y="1251"/>
                  </a:cubicBezTo>
                  <a:cubicBezTo>
                    <a:pt x="562" y="1251"/>
                    <a:pt x="563" y="1251"/>
                    <a:pt x="564" y="1250"/>
                  </a:cubicBezTo>
                  <a:cubicBezTo>
                    <a:pt x="565" y="1250"/>
                    <a:pt x="565" y="1250"/>
                    <a:pt x="566" y="1250"/>
                  </a:cubicBezTo>
                  <a:cubicBezTo>
                    <a:pt x="567" y="1250"/>
                    <a:pt x="568" y="1249"/>
                    <a:pt x="569" y="1249"/>
                  </a:cubicBezTo>
                  <a:cubicBezTo>
                    <a:pt x="569" y="1249"/>
                    <a:pt x="570" y="1249"/>
                    <a:pt x="570" y="1248"/>
                  </a:cubicBezTo>
                  <a:cubicBezTo>
                    <a:pt x="571" y="1248"/>
                    <a:pt x="573" y="1247"/>
                    <a:pt x="574" y="1246"/>
                  </a:cubicBezTo>
                  <a:cubicBezTo>
                    <a:pt x="574" y="1246"/>
                    <a:pt x="574" y="1246"/>
                    <a:pt x="574" y="1246"/>
                  </a:cubicBezTo>
                  <a:lnTo>
                    <a:pt x="1091" y="960"/>
                  </a:lnTo>
                  <a:cubicBezTo>
                    <a:pt x="1103" y="953"/>
                    <a:pt x="1111" y="940"/>
                    <a:pt x="1111" y="926"/>
                  </a:cubicBezTo>
                  <a:lnTo>
                    <a:pt x="1111" y="288"/>
                  </a:lnTo>
                  <a:cubicBezTo>
                    <a:pt x="1111" y="288"/>
                    <a:pt x="1111" y="288"/>
                    <a:pt x="1111" y="288"/>
                  </a:cubicBezTo>
                  <a:cubicBezTo>
                    <a:pt x="1111" y="286"/>
                    <a:pt x="1110" y="285"/>
                    <a:pt x="1110" y="283"/>
                  </a:cubicBezTo>
                  <a:close/>
                  <a:moveTo>
                    <a:pt x="1033" y="903"/>
                  </a:moveTo>
                  <a:lnTo>
                    <a:pt x="594" y="1147"/>
                  </a:lnTo>
                  <a:lnTo>
                    <a:pt x="594" y="959"/>
                  </a:lnTo>
                  <a:cubicBezTo>
                    <a:pt x="594" y="938"/>
                    <a:pt x="577" y="920"/>
                    <a:pt x="555" y="920"/>
                  </a:cubicBezTo>
                  <a:cubicBezTo>
                    <a:pt x="534" y="920"/>
                    <a:pt x="517" y="938"/>
                    <a:pt x="517" y="959"/>
                  </a:cubicBezTo>
                  <a:lnTo>
                    <a:pt x="517" y="1147"/>
                  </a:lnTo>
                  <a:lnTo>
                    <a:pt x="78" y="903"/>
                  </a:lnTo>
                  <a:lnTo>
                    <a:pt x="78" y="354"/>
                  </a:lnTo>
                  <a:lnTo>
                    <a:pt x="210" y="428"/>
                  </a:lnTo>
                  <a:cubicBezTo>
                    <a:pt x="216" y="431"/>
                    <a:pt x="223" y="432"/>
                    <a:pt x="229" y="432"/>
                  </a:cubicBezTo>
                  <a:cubicBezTo>
                    <a:pt x="243" y="432"/>
                    <a:pt x="256" y="425"/>
                    <a:pt x="263" y="412"/>
                  </a:cubicBezTo>
                  <a:cubicBezTo>
                    <a:pt x="274" y="394"/>
                    <a:pt x="267" y="370"/>
                    <a:pt x="248" y="360"/>
                  </a:cubicBezTo>
                  <a:lnTo>
                    <a:pt x="124" y="291"/>
                  </a:lnTo>
                  <a:lnTo>
                    <a:pt x="555" y="83"/>
                  </a:lnTo>
                  <a:lnTo>
                    <a:pt x="987" y="291"/>
                  </a:lnTo>
                  <a:lnTo>
                    <a:pt x="863" y="360"/>
                  </a:lnTo>
                  <a:cubicBezTo>
                    <a:pt x="844" y="370"/>
                    <a:pt x="837" y="394"/>
                    <a:pt x="848" y="412"/>
                  </a:cubicBezTo>
                  <a:cubicBezTo>
                    <a:pt x="855" y="425"/>
                    <a:pt x="868" y="432"/>
                    <a:pt x="882" y="432"/>
                  </a:cubicBezTo>
                  <a:cubicBezTo>
                    <a:pt x="888" y="432"/>
                    <a:pt x="895" y="431"/>
                    <a:pt x="901" y="428"/>
                  </a:cubicBezTo>
                  <a:lnTo>
                    <a:pt x="1033" y="354"/>
                  </a:lnTo>
                  <a:lnTo>
                    <a:pt x="1033" y="9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4" name="Trends3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9B771F5C-EFDE-404B-8A17-9824823D28E4}"/>
              </a:ext>
            </a:extLst>
          </p:cNvPr>
          <p:cNvGrpSpPr>
            <a:grpSpLocks/>
          </p:cNvGrpSpPr>
          <p:nvPr/>
        </p:nvGrpSpPr>
        <p:grpSpPr>
          <a:xfrm>
            <a:off x="5009887" y="640725"/>
            <a:ext cx="1005840" cy="822960"/>
            <a:chOff x="1111703" y="154135"/>
            <a:chExt cx="625769" cy="542925"/>
          </a:xfrm>
          <a:solidFill>
            <a:srgbClr val="C4C4C4"/>
          </a:solidFill>
        </p:grpSpPr>
        <p:sp>
          <p:nvSpPr>
            <p:cNvPr id="115" name="Trends3">
              <a:extLst>
                <a:ext uri="{FF2B5EF4-FFF2-40B4-BE49-F238E27FC236}">
                  <a16:creationId xmlns:a16="http://schemas.microsoft.com/office/drawing/2014/main" id="{25F52087-33C1-40A6-954D-19F0F53852A8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1111703" y="154135"/>
              <a:ext cx="625769" cy="542925"/>
            </a:xfrm>
            <a:custGeom>
              <a:avLst/>
              <a:gdLst>
                <a:gd name="T0" fmla="*/ 1101 w 1126"/>
                <a:gd name="T1" fmla="*/ 0 h 975"/>
                <a:gd name="T2" fmla="*/ 25 w 1126"/>
                <a:gd name="T3" fmla="*/ 0 h 975"/>
                <a:gd name="T4" fmla="*/ 0 w 1126"/>
                <a:gd name="T5" fmla="*/ 25 h 975"/>
                <a:gd name="T6" fmla="*/ 0 w 1126"/>
                <a:gd name="T7" fmla="*/ 799 h 975"/>
                <a:gd name="T8" fmla="*/ 25 w 1126"/>
                <a:gd name="T9" fmla="*/ 825 h 975"/>
                <a:gd name="T10" fmla="*/ 388 w 1126"/>
                <a:gd name="T11" fmla="*/ 825 h 975"/>
                <a:gd name="T12" fmla="*/ 305 w 1126"/>
                <a:gd name="T13" fmla="*/ 934 h 975"/>
                <a:gd name="T14" fmla="*/ 303 w 1126"/>
                <a:gd name="T15" fmla="*/ 960 h 975"/>
                <a:gd name="T16" fmla="*/ 325 w 1126"/>
                <a:gd name="T17" fmla="*/ 975 h 975"/>
                <a:gd name="T18" fmla="*/ 800 w 1126"/>
                <a:gd name="T19" fmla="*/ 975 h 975"/>
                <a:gd name="T20" fmla="*/ 823 w 1126"/>
                <a:gd name="T21" fmla="*/ 961 h 975"/>
                <a:gd name="T22" fmla="*/ 821 w 1126"/>
                <a:gd name="T23" fmla="*/ 935 h 975"/>
                <a:gd name="T24" fmla="*/ 738 w 1126"/>
                <a:gd name="T25" fmla="*/ 825 h 975"/>
                <a:gd name="T26" fmla="*/ 1101 w 1126"/>
                <a:gd name="T27" fmla="*/ 825 h 975"/>
                <a:gd name="T28" fmla="*/ 1126 w 1126"/>
                <a:gd name="T29" fmla="*/ 799 h 975"/>
                <a:gd name="T30" fmla="*/ 1126 w 1126"/>
                <a:gd name="T31" fmla="*/ 25 h 975"/>
                <a:gd name="T32" fmla="*/ 1101 w 1126"/>
                <a:gd name="T33" fmla="*/ 0 h 975"/>
                <a:gd name="T34" fmla="*/ 375 w 1126"/>
                <a:gd name="T35" fmla="*/ 924 h 975"/>
                <a:gd name="T36" fmla="*/ 413 w 1126"/>
                <a:gd name="T37" fmla="*/ 874 h 975"/>
                <a:gd name="T38" fmla="*/ 713 w 1126"/>
                <a:gd name="T39" fmla="*/ 874 h 975"/>
                <a:gd name="T40" fmla="*/ 750 w 1126"/>
                <a:gd name="T41" fmla="*/ 924 h 975"/>
                <a:gd name="T42" fmla="*/ 375 w 1126"/>
                <a:gd name="T43" fmla="*/ 924 h 975"/>
                <a:gd name="T44" fmla="*/ 1075 w 1126"/>
                <a:gd name="T45" fmla="*/ 775 h 975"/>
                <a:gd name="T46" fmla="*/ 50 w 1126"/>
                <a:gd name="T47" fmla="*/ 775 h 975"/>
                <a:gd name="T48" fmla="*/ 50 w 1126"/>
                <a:gd name="T49" fmla="*/ 675 h 975"/>
                <a:gd name="T50" fmla="*/ 1075 w 1126"/>
                <a:gd name="T51" fmla="*/ 675 h 975"/>
                <a:gd name="T52" fmla="*/ 1075 w 1126"/>
                <a:gd name="T53" fmla="*/ 775 h 975"/>
                <a:gd name="T54" fmla="*/ 1076 w 1126"/>
                <a:gd name="T55" fmla="*/ 624 h 975"/>
                <a:gd name="T56" fmla="*/ 50 w 1126"/>
                <a:gd name="T57" fmla="*/ 624 h 975"/>
                <a:gd name="T58" fmla="*/ 50 w 1126"/>
                <a:gd name="T59" fmla="*/ 50 h 975"/>
                <a:gd name="T60" fmla="*/ 1076 w 1126"/>
                <a:gd name="T61" fmla="*/ 50 h 975"/>
                <a:gd name="T62" fmla="*/ 1076 w 1126"/>
                <a:gd name="T63" fmla="*/ 624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26" h="975">
                  <a:moveTo>
                    <a:pt x="1101" y="0"/>
                  </a:moveTo>
                  <a:lnTo>
                    <a:pt x="25" y="0"/>
                  </a:lnTo>
                  <a:cubicBezTo>
                    <a:pt x="12" y="0"/>
                    <a:pt x="0" y="11"/>
                    <a:pt x="0" y="25"/>
                  </a:cubicBezTo>
                  <a:lnTo>
                    <a:pt x="0" y="799"/>
                  </a:lnTo>
                  <a:cubicBezTo>
                    <a:pt x="0" y="813"/>
                    <a:pt x="12" y="825"/>
                    <a:pt x="25" y="825"/>
                  </a:cubicBezTo>
                  <a:cubicBezTo>
                    <a:pt x="25" y="825"/>
                    <a:pt x="381" y="825"/>
                    <a:pt x="388" y="825"/>
                  </a:cubicBezTo>
                  <a:lnTo>
                    <a:pt x="305" y="934"/>
                  </a:lnTo>
                  <a:cubicBezTo>
                    <a:pt x="300" y="942"/>
                    <a:pt x="299" y="952"/>
                    <a:pt x="303" y="960"/>
                  </a:cubicBezTo>
                  <a:cubicBezTo>
                    <a:pt x="307" y="969"/>
                    <a:pt x="316" y="975"/>
                    <a:pt x="325" y="975"/>
                  </a:cubicBezTo>
                  <a:lnTo>
                    <a:pt x="800" y="975"/>
                  </a:lnTo>
                  <a:cubicBezTo>
                    <a:pt x="810" y="975"/>
                    <a:pt x="819" y="969"/>
                    <a:pt x="823" y="961"/>
                  </a:cubicBezTo>
                  <a:cubicBezTo>
                    <a:pt x="827" y="952"/>
                    <a:pt x="826" y="942"/>
                    <a:pt x="821" y="935"/>
                  </a:cubicBezTo>
                  <a:lnTo>
                    <a:pt x="738" y="825"/>
                  </a:lnTo>
                  <a:cubicBezTo>
                    <a:pt x="746" y="825"/>
                    <a:pt x="1101" y="825"/>
                    <a:pt x="1101" y="825"/>
                  </a:cubicBezTo>
                  <a:cubicBezTo>
                    <a:pt x="1114" y="825"/>
                    <a:pt x="1126" y="813"/>
                    <a:pt x="1126" y="799"/>
                  </a:cubicBezTo>
                  <a:lnTo>
                    <a:pt x="1126" y="25"/>
                  </a:lnTo>
                  <a:cubicBezTo>
                    <a:pt x="1126" y="11"/>
                    <a:pt x="1114" y="0"/>
                    <a:pt x="1101" y="0"/>
                  </a:cubicBezTo>
                  <a:close/>
                  <a:moveTo>
                    <a:pt x="375" y="924"/>
                  </a:moveTo>
                  <a:lnTo>
                    <a:pt x="413" y="874"/>
                  </a:lnTo>
                  <a:lnTo>
                    <a:pt x="713" y="874"/>
                  </a:lnTo>
                  <a:lnTo>
                    <a:pt x="750" y="924"/>
                  </a:lnTo>
                  <a:lnTo>
                    <a:pt x="375" y="924"/>
                  </a:lnTo>
                  <a:close/>
                  <a:moveTo>
                    <a:pt x="1075" y="775"/>
                  </a:moveTo>
                  <a:lnTo>
                    <a:pt x="50" y="775"/>
                  </a:lnTo>
                  <a:lnTo>
                    <a:pt x="50" y="675"/>
                  </a:lnTo>
                  <a:lnTo>
                    <a:pt x="1075" y="675"/>
                  </a:lnTo>
                  <a:lnTo>
                    <a:pt x="1075" y="775"/>
                  </a:lnTo>
                  <a:close/>
                  <a:moveTo>
                    <a:pt x="1076" y="624"/>
                  </a:moveTo>
                  <a:lnTo>
                    <a:pt x="50" y="624"/>
                  </a:lnTo>
                  <a:lnTo>
                    <a:pt x="50" y="50"/>
                  </a:lnTo>
                  <a:lnTo>
                    <a:pt x="1076" y="50"/>
                  </a:lnTo>
                  <a:lnTo>
                    <a:pt x="1076" y="62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Trends3">
              <a:extLst>
                <a:ext uri="{FF2B5EF4-FFF2-40B4-BE49-F238E27FC236}">
                  <a16:creationId xmlns:a16="http://schemas.microsoft.com/office/drawing/2014/main" id="{84DD4C92-06C2-42D7-A084-07128C584463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410534" y="543207"/>
              <a:ext cx="28108" cy="2810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Trends3">
              <a:extLst>
                <a:ext uri="{FF2B5EF4-FFF2-40B4-BE49-F238E27FC236}">
                  <a16:creationId xmlns:a16="http://schemas.microsoft.com/office/drawing/2014/main" id="{ADE86E1F-17A3-4207-A571-3D529B47B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7787" y="269652"/>
              <a:ext cx="322690" cy="193892"/>
            </a:xfrm>
            <a:custGeom>
              <a:avLst/>
              <a:gdLst>
                <a:gd name="T0" fmla="*/ 487 w 527"/>
                <a:gd name="T1" fmla="*/ 10 h 316"/>
                <a:gd name="T2" fmla="*/ 361 w 527"/>
                <a:gd name="T3" fmla="*/ 243 h 316"/>
                <a:gd name="T4" fmla="*/ 198 w 527"/>
                <a:gd name="T5" fmla="*/ 14 h 316"/>
                <a:gd name="T6" fmla="*/ 164 w 527"/>
                <a:gd name="T7" fmla="*/ 7 h 316"/>
                <a:gd name="T8" fmla="*/ 14 w 527"/>
                <a:gd name="T9" fmla="*/ 107 h 316"/>
                <a:gd name="T10" fmla="*/ 7 w 527"/>
                <a:gd name="T11" fmla="*/ 142 h 316"/>
                <a:gd name="T12" fmla="*/ 42 w 527"/>
                <a:gd name="T13" fmla="*/ 149 h 316"/>
                <a:gd name="T14" fmla="*/ 172 w 527"/>
                <a:gd name="T15" fmla="*/ 62 h 316"/>
                <a:gd name="T16" fmla="*/ 343 w 527"/>
                <a:gd name="T17" fmla="*/ 305 h 316"/>
                <a:gd name="T18" fmla="*/ 363 w 527"/>
                <a:gd name="T19" fmla="*/ 316 h 316"/>
                <a:gd name="T20" fmla="*/ 365 w 527"/>
                <a:gd name="T21" fmla="*/ 316 h 316"/>
                <a:gd name="T22" fmla="*/ 385 w 527"/>
                <a:gd name="T23" fmla="*/ 303 h 316"/>
                <a:gd name="T24" fmla="*/ 527 w 527"/>
                <a:gd name="T25" fmla="*/ 42 h 316"/>
                <a:gd name="T26" fmla="*/ 487 w 527"/>
                <a:gd name="T27" fmla="*/ 1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7" h="316">
                  <a:moveTo>
                    <a:pt x="487" y="10"/>
                  </a:moveTo>
                  <a:lnTo>
                    <a:pt x="361" y="243"/>
                  </a:lnTo>
                  <a:lnTo>
                    <a:pt x="198" y="14"/>
                  </a:lnTo>
                  <a:cubicBezTo>
                    <a:pt x="191" y="3"/>
                    <a:pt x="175" y="0"/>
                    <a:pt x="164" y="7"/>
                  </a:cubicBezTo>
                  <a:lnTo>
                    <a:pt x="14" y="107"/>
                  </a:lnTo>
                  <a:cubicBezTo>
                    <a:pt x="3" y="115"/>
                    <a:pt x="0" y="131"/>
                    <a:pt x="7" y="142"/>
                  </a:cubicBezTo>
                  <a:cubicBezTo>
                    <a:pt x="15" y="154"/>
                    <a:pt x="30" y="157"/>
                    <a:pt x="42" y="149"/>
                  </a:cubicBezTo>
                  <a:lnTo>
                    <a:pt x="172" y="62"/>
                  </a:lnTo>
                  <a:lnTo>
                    <a:pt x="343" y="305"/>
                  </a:lnTo>
                  <a:cubicBezTo>
                    <a:pt x="348" y="312"/>
                    <a:pt x="355" y="316"/>
                    <a:pt x="363" y="316"/>
                  </a:cubicBezTo>
                  <a:cubicBezTo>
                    <a:pt x="364" y="316"/>
                    <a:pt x="364" y="316"/>
                    <a:pt x="365" y="316"/>
                  </a:cubicBezTo>
                  <a:cubicBezTo>
                    <a:pt x="374" y="315"/>
                    <a:pt x="381" y="310"/>
                    <a:pt x="385" y="303"/>
                  </a:cubicBezTo>
                  <a:lnTo>
                    <a:pt x="527" y="42"/>
                  </a:lnTo>
                  <a:cubicBezTo>
                    <a:pt x="511" y="35"/>
                    <a:pt x="497" y="24"/>
                    <a:pt x="487" y="1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Trends3">
              <a:extLst>
                <a:ext uri="{FF2B5EF4-FFF2-40B4-BE49-F238E27FC236}">
                  <a16:creationId xmlns:a16="http://schemas.microsoft.com/office/drawing/2014/main" id="{8ACD90E1-8522-4182-B814-14DCBDC46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058" y="210266"/>
              <a:ext cx="69258" cy="6925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Trends3">
              <a:extLst>
                <a:ext uri="{FF2B5EF4-FFF2-40B4-BE49-F238E27FC236}">
                  <a16:creationId xmlns:a16="http://schemas.microsoft.com/office/drawing/2014/main" id="{F8E837BA-CC92-4233-9397-B5A412AD7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614" y="265487"/>
              <a:ext cx="118772" cy="149005"/>
            </a:xfrm>
            <a:custGeom>
              <a:avLst/>
              <a:gdLst>
                <a:gd name="T0" fmla="*/ 0 w 194"/>
                <a:gd name="T1" fmla="*/ 40 h 243"/>
                <a:gd name="T2" fmla="*/ 146 w 194"/>
                <a:gd name="T3" fmla="*/ 230 h 243"/>
                <a:gd name="T4" fmla="*/ 181 w 194"/>
                <a:gd name="T5" fmla="*/ 234 h 243"/>
                <a:gd name="T6" fmla="*/ 186 w 194"/>
                <a:gd name="T7" fmla="*/ 199 h 243"/>
                <a:gd name="T8" fmla="*/ 32 w 194"/>
                <a:gd name="T9" fmla="*/ 0 h 243"/>
                <a:gd name="T10" fmla="*/ 0 w 194"/>
                <a:gd name="T11" fmla="*/ 4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" h="243">
                  <a:moveTo>
                    <a:pt x="0" y="40"/>
                  </a:moveTo>
                  <a:lnTo>
                    <a:pt x="146" y="230"/>
                  </a:lnTo>
                  <a:cubicBezTo>
                    <a:pt x="155" y="241"/>
                    <a:pt x="170" y="243"/>
                    <a:pt x="181" y="234"/>
                  </a:cubicBezTo>
                  <a:cubicBezTo>
                    <a:pt x="192" y="226"/>
                    <a:pt x="194" y="210"/>
                    <a:pt x="186" y="199"/>
                  </a:cubicBezTo>
                  <a:lnTo>
                    <a:pt x="32" y="0"/>
                  </a:lnTo>
                  <a:cubicBezTo>
                    <a:pt x="26" y="16"/>
                    <a:pt x="14" y="30"/>
                    <a:pt x="0" y="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0" name="Analytics13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5A61DBED-5902-4838-8300-FD22057DE0A3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>
          <a:xfrm>
            <a:off x="585238" y="1564675"/>
            <a:ext cx="1004310" cy="822526"/>
            <a:chOff x="7169151" y="725488"/>
            <a:chExt cx="885825" cy="725488"/>
          </a:xfrm>
          <a:solidFill>
            <a:srgbClr val="929BA8"/>
          </a:solidFill>
        </p:grpSpPr>
        <p:sp>
          <p:nvSpPr>
            <p:cNvPr id="121" name="Freeform 324">
              <a:extLst>
                <a:ext uri="{FF2B5EF4-FFF2-40B4-BE49-F238E27FC236}">
                  <a16:creationId xmlns:a16="http://schemas.microsoft.com/office/drawing/2014/main" id="{BB919D87-82C5-42CA-AB2F-2C96F0FA33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97788" y="901701"/>
              <a:ext cx="127000" cy="128588"/>
            </a:xfrm>
            <a:custGeom>
              <a:avLst/>
              <a:gdLst>
                <a:gd name="T0" fmla="*/ 41 w 82"/>
                <a:gd name="T1" fmla="*/ 29 h 82"/>
                <a:gd name="T2" fmla="*/ 29 w 82"/>
                <a:gd name="T3" fmla="*/ 41 h 82"/>
                <a:gd name="T4" fmla="*/ 41 w 82"/>
                <a:gd name="T5" fmla="*/ 53 h 82"/>
                <a:gd name="T6" fmla="*/ 53 w 82"/>
                <a:gd name="T7" fmla="*/ 41 h 82"/>
                <a:gd name="T8" fmla="*/ 41 w 82"/>
                <a:gd name="T9" fmla="*/ 29 h 82"/>
                <a:gd name="T10" fmla="*/ 41 w 82"/>
                <a:gd name="T11" fmla="*/ 82 h 82"/>
                <a:gd name="T12" fmla="*/ 0 w 82"/>
                <a:gd name="T13" fmla="*/ 41 h 82"/>
                <a:gd name="T14" fmla="*/ 41 w 82"/>
                <a:gd name="T15" fmla="*/ 0 h 82"/>
                <a:gd name="T16" fmla="*/ 82 w 82"/>
                <a:gd name="T17" fmla="*/ 41 h 82"/>
                <a:gd name="T18" fmla="*/ 41 w 82"/>
                <a:gd name="T1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29"/>
                  </a:moveTo>
                  <a:cubicBezTo>
                    <a:pt x="34" y="29"/>
                    <a:pt x="29" y="35"/>
                    <a:pt x="29" y="41"/>
                  </a:cubicBezTo>
                  <a:cubicBezTo>
                    <a:pt x="29" y="48"/>
                    <a:pt x="34" y="53"/>
                    <a:pt x="41" y="53"/>
                  </a:cubicBezTo>
                  <a:cubicBezTo>
                    <a:pt x="48" y="53"/>
                    <a:pt x="53" y="48"/>
                    <a:pt x="53" y="41"/>
                  </a:cubicBezTo>
                  <a:cubicBezTo>
                    <a:pt x="53" y="35"/>
                    <a:pt x="48" y="29"/>
                    <a:pt x="41" y="29"/>
                  </a:cubicBezTo>
                  <a:close/>
                  <a:moveTo>
                    <a:pt x="41" y="82"/>
                  </a:moveTo>
                  <a:cubicBezTo>
                    <a:pt x="19" y="82"/>
                    <a:pt x="0" y="64"/>
                    <a:pt x="0" y="41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64" y="0"/>
                    <a:pt x="82" y="19"/>
                    <a:pt x="82" y="41"/>
                  </a:cubicBezTo>
                  <a:cubicBezTo>
                    <a:pt x="82" y="64"/>
                    <a:pt x="64" y="82"/>
                    <a:pt x="41" y="8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Freeform 325">
              <a:extLst>
                <a:ext uri="{FF2B5EF4-FFF2-40B4-BE49-F238E27FC236}">
                  <a16:creationId xmlns:a16="http://schemas.microsoft.com/office/drawing/2014/main" id="{D59A8E85-7485-473D-873C-2100257FB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3376" y="725488"/>
              <a:ext cx="101600" cy="98425"/>
            </a:xfrm>
            <a:custGeom>
              <a:avLst/>
              <a:gdLst>
                <a:gd name="T0" fmla="*/ 55 w 65"/>
                <a:gd name="T1" fmla="*/ 57 h 63"/>
                <a:gd name="T2" fmla="*/ 64 w 65"/>
                <a:gd name="T3" fmla="*/ 6 h 63"/>
                <a:gd name="T4" fmla="*/ 58 w 65"/>
                <a:gd name="T5" fmla="*/ 0 h 63"/>
                <a:gd name="T6" fmla="*/ 7 w 65"/>
                <a:gd name="T7" fmla="*/ 1 h 63"/>
                <a:gd name="T8" fmla="*/ 3 w 65"/>
                <a:gd name="T9" fmla="*/ 10 h 63"/>
                <a:gd name="T10" fmla="*/ 45 w 65"/>
                <a:gd name="T11" fmla="*/ 60 h 63"/>
                <a:gd name="T12" fmla="*/ 55 w 65"/>
                <a:gd name="T13" fmla="*/ 5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63">
                  <a:moveTo>
                    <a:pt x="55" y="57"/>
                  </a:moveTo>
                  <a:lnTo>
                    <a:pt x="64" y="6"/>
                  </a:lnTo>
                  <a:cubicBezTo>
                    <a:pt x="65" y="3"/>
                    <a:pt x="62" y="0"/>
                    <a:pt x="58" y="0"/>
                  </a:cubicBezTo>
                  <a:lnTo>
                    <a:pt x="7" y="1"/>
                  </a:lnTo>
                  <a:cubicBezTo>
                    <a:pt x="2" y="1"/>
                    <a:pt x="0" y="6"/>
                    <a:pt x="3" y="10"/>
                  </a:cubicBezTo>
                  <a:lnTo>
                    <a:pt x="45" y="60"/>
                  </a:lnTo>
                  <a:cubicBezTo>
                    <a:pt x="48" y="63"/>
                    <a:pt x="54" y="62"/>
                    <a:pt x="55" y="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Freeform 326">
              <a:extLst>
                <a:ext uri="{FF2B5EF4-FFF2-40B4-BE49-F238E27FC236}">
                  <a16:creationId xmlns:a16="http://schemas.microsoft.com/office/drawing/2014/main" id="{A3FCBF15-33CF-4FC0-8CB8-156A2D9AC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8751" y="738188"/>
              <a:ext cx="255588" cy="219075"/>
            </a:xfrm>
            <a:custGeom>
              <a:avLst/>
              <a:gdLst>
                <a:gd name="T0" fmla="*/ 18 w 161"/>
                <a:gd name="T1" fmla="*/ 138 h 138"/>
                <a:gd name="T2" fmla="*/ 0 w 161"/>
                <a:gd name="T3" fmla="*/ 116 h 138"/>
                <a:gd name="T4" fmla="*/ 143 w 161"/>
                <a:gd name="T5" fmla="*/ 0 h 138"/>
                <a:gd name="T6" fmla="*/ 161 w 161"/>
                <a:gd name="T7" fmla="*/ 22 h 138"/>
                <a:gd name="T8" fmla="*/ 18 w 161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38">
                  <a:moveTo>
                    <a:pt x="18" y="138"/>
                  </a:moveTo>
                  <a:lnTo>
                    <a:pt x="0" y="116"/>
                  </a:lnTo>
                  <a:lnTo>
                    <a:pt x="143" y="0"/>
                  </a:lnTo>
                  <a:lnTo>
                    <a:pt x="161" y="22"/>
                  </a:lnTo>
                  <a:lnTo>
                    <a:pt x="18" y="1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Freeform 327">
              <a:extLst>
                <a:ext uri="{FF2B5EF4-FFF2-40B4-BE49-F238E27FC236}">
                  <a16:creationId xmlns:a16="http://schemas.microsoft.com/office/drawing/2014/main" id="{902B24E0-A359-4786-9B98-C8F6207FB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7126" y="804863"/>
              <a:ext cx="257175" cy="163513"/>
            </a:xfrm>
            <a:custGeom>
              <a:avLst/>
              <a:gdLst>
                <a:gd name="T0" fmla="*/ 150 w 162"/>
                <a:gd name="T1" fmla="*/ 103 h 103"/>
                <a:gd name="T2" fmla="*/ 0 w 162"/>
                <a:gd name="T3" fmla="*/ 25 h 103"/>
                <a:gd name="T4" fmla="*/ 13 w 162"/>
                <a:gd name="T5" fmla="*/ 0 h 103"/>
                <a:gd name="T6" fmla="*/ 162 w 162"/>
                <a:gd name="T7" fmla="*/ 77 h 103"/>
                <a:gd name="T8" fmla="*/ 150 w 162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03">
                  <a:moveTo>
                    <a:pt x="150" y="103"/>
                  </a:moveTo>
                  <a:lnTo>
                    <a:pt x="0" y="25"/>
                  </a:lnTo>
                  <a:lnTo>
                    <a:pt x="13" y="0"/>
                  </a:lnTo>
                  <a:lnTo>
                    <a:pt x="162" y="77"/>
                  </a:lnTo>
                  <a:lnTo>
                    <a:pt x="150" y="1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Freeform 328">
              <a:extLst>
                <a:ext uri="{FF2B5EF4-FFF2-40B4-BE49-F238E27FC236}">
                  <a16:creationId xmlns:a16="http://schemas.microsoft.com/office/drawing/2014/main" id="{F8672826-BA78-4C3C-9133-655096F8F4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86638" y="741363"/>
              <a:ext cx="128588" cy="128588"/>
            </a:xfrm>
            <a:custGeom>
              <a:avLst/>
              <a:gdLst>
                <a:gd name="T0" fmla="*/ 41 w 82"/>
                <a:gd name="T1" fmla="*/ 29 h 82"/>
                <a:gd name="T2" fmla="*/ 29 w 82"/>
                <a:gd name="T3" fmla="*/ 41 h 82"/>
                <a:gd name="T4" fmla="*/ 41 w 82"/>
                <a:gd name="T5" fmla="*/ 53 h 82"/>
                <a:gd name="T6" fmla="*/ 53 w 82"/>
                <a:gd name="T7" fmla="*/ 41 h 82"/>
                <a:gd name="T8" fmla="*/ 41 w 82"/>
                <a:gd name="T9" fmla="*/ 29 h 82"/>
                <a:gd name="T10" fmla="*/ 41 w 82"/>
                <a:gd name="T11" fmla="*/ 82 h 82"/>
                <a:gd name="T12" fmla="*/ 0 w 82"/>
                <a:gd name="T13" fmla="*/ 41 h 82"/>
                <a:gd name="T14" fmla="*/ 41 w 82"/>
                <a:gd name="T15" fmla="*/ 0 h 82"/>
                <a:gd name="T16" fmla="*/ 82 w 82"/>
                <a:gd name="T17" fmla="*/ 41 h 82"/>
                <a:gd name="T18" fmla="*/ 41 w 82"/>
                <a:gd name="T1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29"/>
                  </a:moveTo>
                  <a:cubicBezTo>
                    <a:pt x="34" y="29"/>
                    <a:pt x="29" y="35"/>
                    <a:pt x="29" y="41"/>
                  </a:cubicBezTo>
                  <a:cubicBezTo>
                    <a:pt x="29" y="48"/>
                    <a:pt x="34" y="53"/>
                    <a:pt x="41" y="53"/>
                  </a:cubicBezTo>
                  <a:cubicBezTo>
                    <a:pt x="47" y="53"/>
                    <a:pt x="53" y="48"/>
                    <a:pt x="53" y="41"/>
                  </a:cubicBezTo>
                  <a:cubicBezTo>
                    <a:pt x="53" y="35"/>
                    <a:pt x="47" y="29"/>
                    <a:pt x="41" y="29"/>
                  </a:cubicBezTo>
                  <a:close/>
                  <a:moveTo>
                    <a:pt x="41" y="82"/>
                  </a:moveTo>
                  <a:cubicBezTo>
                    <a:pt x="18" y="82"/>
                    <a:pt x="0" y="64"/>
                    <a:pt x="0" y="41"/>
                  </a:cubicBezTo>
                  <a:cubicBezTo>
                    <a:pt x="0" y="19"/>
                    <a:pt x="18" y="0"/>
                    <a:pt x="41" y="0"/>
                  </a:cubicBezTo>
                  <a:cubicBezTo>
                    <a:pt x="63" y="0"/>
                    <a:pt x="82" y="19"/>
                    <a:pt x="82" y="41"/>
                  </a:cubicBezTo>
                  <a:cubicBezTo>
                    <a:pt x="82" y="64"/>
                    <a:pt x="63" y="82"/>
                    <a:pt x="41" y="8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Freeform 329">
              <a:extLst>
                <a:ext uri="{FF2B5EF4-FFF2-40B4-BE49-F238E27FC236}">
                  <a16:creationId xmlns:a16="http://schemas.microsoft.com/office/drawing/2014/main" id="{841B212C-853F-4FFE-90B4-EE14D9114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9638" y="815976"/>
              <a:ext cx="174625" cy="136525"/>
            </a:xfrm>
            <a:custGeom>
              <a:avLst/>
              <a:gdLst>
                <a:gd name="T0" fmla="*/ 14 w 110"/>
                <a:gd name="T1" fmla="*/ 86 h 86"/>
                <a:gd name="T2" fmla="*/ 0 w 110"/>
                <a:gd name="T3" fmla="*/ 62 h 86"/>
                <a:gd name="T4" fmla="*/ 94 w 110"/>
                <a:gd name="T5" fmla="*/ 0 h 86"/>
                <a:gd name="T6" fmla="*/ 110 w 110"/>
                <a:gd name="T7" fmla="*/ 24 h 86"/>
                <a:gd name="T8" fmla="*/ 14 w 110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86">
                  <a:moveTo>
                    <a:pt x="14" y="86"/>
                  </a:moveTo>
                  <a:lnTo>
                    <a:pt x="0" y="62"/>
                  </a:lnTo>
                  <a:lnTo>
                    <a:pt x="94" y="0"/>
                  </a:lnTo>
                  <a:lnTo>
                    <a:pt x="110" y="24"/>
                  </a:lnTo>
                  <a:lnTo>
                    <a:pt x="14" y="8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Freeform 330">
              <a:extLst>
                <a:ext uri="{FF2B5EF4-FFF2-40B4-BE49-F238E27FC236}">
                  <a16:creationId xmlns:a16="http://schemas.microsoft.com/office/drawing/2014/main" id="{E51AFB7E-46B4-4B2A-B1CB-9C2A6AF371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9151" y="893763"/>
              <a:ext cx="127000" cy="127000"/>
            </a:xfrm>
            <a:custGeom>
              <a:avLst/>
              <a:gdLst>
                <a:gd name="T0" fmla="*/ 41 w 82"/>
                <a:gd name="T1" fmla="*/ 28 h 81"/>
                <a:gd name="T2" fmla="*/ 29 w 82"/>
                <a:gd name="T3" fmla="*/ 40 h 81"/>
                <a:gd name="T4" fmla="*/ 41 w 82"/>
                <a:gd name="T5" fmla="*/ 52 h 81"/>
                <a:gd name="T6" fmla="*/ 53 w 82"/>
                <a:gd name="T7" fmla="*/ 40 h 81"/>
                <a:gd name="T8" fmla="*/ 41 w 82"/>
                <a:gd name="T9" fmla="*/ 28 h 81"/>
                <a:gd name="T10" fmla="*/ 41 w 82"/>
                <a:gd name="T11" fmla="*/ 81 h 81"/>
                <a:gd name="T12" fmla="*/ 0 w 82"/>
                <a:gd name="T13" fmla="*/ 40 h 81"/>
                <a:gd name="T14" fmla="*/ 41 w 82"/>
                <a:gd name="T15" fmla="*/ 0 h 81"/>
                <a:gd name="T16" fmla="*/ 82 w 82"/>
                <a:gd name="T17" fmla="*/ 40 h 81"/>
                <a:gd name="T18" fmla="*/ 41 w 82"/>
                <a:gd name="T1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1">
                  <a:moveTo>
                    <a:pt x="41" y="28"/>
                  </a:moveTo>
                  <a:cubicBezTo>
                    <a:pt x="35" y="28"/>
                    <a:pt x="29" y="34"/>
                    <a:pt x="29" y="40"/>
                  </a:cubicBezTo>
                  <a:cubicBezTo>
                    <a:pt x="29" y="47"/>
                    <a:pt x="35" y="52"/>
                    <a:pt x="41" y="52"/>
                  </a:cubicBezTo>
                  <a:cubicBezTo>
                    <a:pt x="48" y="52"/>
                    <a:pt x="53" y="47"/>
                    <a:pt x="53" y="40"/>
                  </a:cubicBezTo>
                  <a:cubicBezTo>
                    <a:pt x="53" y="34"/>
                    <a:pt x="48" y="28"/>
                    <a:pt x="41" y="28"/>
                  </a:cubicBezTo>
                  <a:close/>
                  <a:moveTo>
                    <a:pt x="41" y="81"/>
                  </a:moveTo>
                  <a:cubicBezTo>
                    <a:pt x="19" y="81"/>
                    <a:pt x="0" y="63"/>
                    <a:pt x="0" y="40"/>
                  </a:cubicBezTo>
                  <a:cubicBezTo>
                    <a:pt x="0" y="18"/>
                    <a:pt x="19" y="0"/>
                    <a:pt x="41" y="0"/>
                  </a:cubicBezTo>
                  <a:cubicBezTo>
                    <a:pt x="64" y="0"/>
                    <a:pt x="82" y="18"/>
                    <a:pt x="82" y="40"/>
                  </a:cubicBezTo>
                  <a:cubicBezTo>
                    <a:pt x="82" y="63"/>
                    <a:pt x="64" y="81"/>
                    <a:pt x="41" y="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Freeform 331">
              <a:extLst>
                <a:ext uri="{FF2B5EF4-FFF2-40B4-BE49-F238E27FC236}">
                  <a16:creationId xmlns:a16="http://schemas.microsoft.com/office/drawing/2014/main" id="{CC922841-B41C-481B-B313-302048F0D3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78726" y="784226"/>
              <a:ext cx="363538" cy="347663"/>
            </a:xfrm>
            <a:custGeom>
              <a:avLst/>
              <a:gdLst>
                <a:gd name="T0" fmla="*/ 117 w 233"/>
                <a:gd name="T1" fmla="*/ 37 h 223"/>
                <a:gd name="T2" fmla="*/ 61 w 233"/>
                <a:gd name="T3" fmla="*/ 60 h 223"/>
                <a:gd name="T4" fmla="*/ 61 w 233"/>
                <a:gd name="T5" fmla="*/ 173 h 223"/>
                <a:gd name="T6" fmla="*/ 173 w 233"/>
                <a:gd name="T7" fmla="*/ 173 h 223"/>
                <a:gd name="T8" fmla="*/ 173 w 233"/>
                <a:gd name="T9" fmla="*/ 60 h 223"/>
                <a:gd name="T10" fmla="*/ 117 w 233"/>
                <a:gd name="T11" fmla="*/ 37 h 223"/>
                <a:gd name="T12" fmla="*/ 117 w 233"/>
                <a:gd name="T13" fmla="*/ 223 h 223"/>
                <a:gd name="T14" fmla="*/ 42 w 233"/>
                <a:gd name="T15" fmla="*/ 192 h 223"/>
                <a:gd name="T16" fmla="*/ 42 w 233"/>
                <a:gd name="T17" fmla="*/ 41 h 223"/>
                <a:gd name="T18" fmla="*/ 192 w 233"/>
                <a:gd name="T19" fmla="*/ 41 h 223"/>
                <a:gd name="T20" fmla="*/ 192 w 233"/>
                <a:gd name="T21" fmla="*/ 192 h 223"/>
                <a:gd name="T22" fmla="*/ 117 w 233"/>
                <a:gd name="T23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3" h="223">
                  <a:moveTo>
                    <a:pt x="117" y="37"/>
                  </a:moveTo>
                  <a:cubicBezTo>
                    <a:pt x="96" y="37"/>
                    <a:pt x="76" y="45"/>
                    <a:pt x="61" y="60"/>
                  </a:cubicBezTo>
                  <a:cubicBezTo>
                    <a:pt x="30" y="91"/>
                    <a:pt x="30" y="142"/>
                    <a:pt x="61" y="173"/>
                  </a:cubicBezTo>
                  <a:cubicBezTo>
                    <a:pt x="92" y="204"/>
                    <a:pt x="142" y="204"/>
                    <a:pt x="173" y="173"/>
                  </a:cubicBezTo>
                  <a:cubicBezTo>
                    <a:pt x="204" y="142"/>
                    <a:pt x="204" y="91"/>
                    <a:pt x="173" y="60"/>
                  </a:cubicBezTo>
                  <a:cubicBezTo>
                    <a:pt x="157" y="45"/>
                    <a:pt x="137" y="37"/>
                    <a:pt x="117" y="37"/>
                  </a:cubicBezTo>
                  <a:close/>
                  <a:moveTo>
                    <a:pt x="117" y="223"/>
                  </a:moveTo>
                  <a:cubicBezTo>
                    <a:pt x="90" y="223"/>
                    <a:pt x="62" y="213"/>
                    <a:pt x="42" y="192"/>
                  </a:cubicBezTo>
                  <a:cubicBezTo>
                    <a:pt x="0" y="150"/>
                    <a:pt x="0" y="83"/>
                    <a:pt x="42" y="41"/>
                  </a:cubicBezTo>
                  <a:cubicBezTo>
                    <a:pt x="83" y="0"/>
                    <a:pt x="150" y="0"/>
                    <a:pt x="192" y="41"/>
                  </a:cubicBezTo>
                  <a:cubicBezTo>
                    <a:pt x="233" y="83"/>
                    <a:pt x="233" y="150"/>
                    <a:pt x="192" y="192"/>
                  </a:cubicBezTo>
                  <a:cubicBezTo>
                    <a:pt x="171" y="213"/>
                    <a:pt x="144" y="223"/>
                    <a:pt x="117" y="2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Freeform 332">
              <a:extLst>
                <a:ext uri="{FF2B5EF4-FFF2-40B4-BE49-F238E27FC236}">
                  <a16:creationId xmlns:a16="http://schemas.microsoft.com/office/drawing/2014/main" id="{F5CEA678-7549-457D-BFCB-EA6496EA7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0663" y="1046163"/>
              <a:ext cx="196850" cy="196850"/>
            </a:xfrm>
            <a:custGeom>
              <a:avLst/>
              <a:gdLst>
                <a:gd name="T0" fmla="*/ 89 w 126"/>
                <a:gd name="T1" fmla="*/ 118 h 126"/>
                <a:gd name="T2" fmla="*/ 0 w 126"/>
                <a:gd name="T3" fmla="*/ 29 h 126"/>
                <a:gd name="T4" fmla="*/ 29 w 126"/>
                <a:gd name="T5" fmla="*/ 0 h 126"/>
                <a:gd name="T6" fmla="*/ 118 w 126"/>
                <a:gd name="T7" fmla="*/ 89 h 126"/>
                <a:gd name="T8" fmla="*/ 118 w 126"/>
                <a:gd name="T9" fmla="*/ 118 h 126"/>
                <a:gd name="T10" fmla="*/ 118 w 126"/>
                <a:gd name="T11" fmla="*/ 118 h 126"/>
                <a:gd name="T12" fmla="*/ 89 w 126"/>
                <a:gd name="T13" fmla="*/ 11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26">
                  <a:moveTo>
                    <a:pt x="89" y="118"/>
                  </a:moveTo>
                  <a:lnTo>
                    <a:pt x="0" y="29"/>
                  </a:lnTo>
                  <a:lnTo>
                    <a:pt x="29" y="0"/>
                  </a:lnTo>
                  <a:lnTo>
                    <a:pt x="118" y="89"/>
                  </a:lnTo>
                  <a:cubicBezTo>
                    <a:pt x="126" y="97"/>
                    <a:pt x="126" y="110"/>
                    <a:pt x="118" y="118"/>
                  </a:cubicBezTo>
                  <a:lnTo>
                    <a:pt x="118" y="118"/>
                  </a:lnTo>
                  <a:cubicBezTo>
                    <a:pt x="110" y="126"/>
                    <a:pt x="97" y="126"/>
                    <a:pt x="89" y="1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Freeform 333">
              <a:extLst>
                <a:ext uri="{FF2B5EF4-FFF2-40B4-BE49-F238E27FC236}">
                  <a16:creationId xmlns:a16="http://schemas.microsoft.com/office/drawing/2014/main" id="{16ABD29E-E066-4DCD-B14A-904A3C385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5663" y="1408113"/>
              <a:ext cx="774700" cy="42863"/>
            </a:xfrm>
            <a:custGeom>
              <a:avLst/>
              <a:gdLst>
                <a:gd name="T0" fmla="*/ 482 w 496"/>
                <a:gd name="T1" fmla="*/ 27 h 27"/>
                <a:gd name="T2" fmla="*/ 13 w 496"/>
                <a:gd name="T3" fmla="*/ 27 h 27"/>
                <a:gd name="T4" fmla="*/ 0 w 496"/>
                <a:gd name="T5" fmla="*/ 13 h 27"/>
                <a:gd name="T6" fmla="*/ 0 w 496"/>
                <a:gd name="T7" fmla="*/ 13 h 27"/>
                <a:gd name="T8" fmla="*/ 13 w 496"/>
                <a:gd name="T9" fmla="*/ 0 h 27"/>
                <a:gd name="T10" fmla="*/ 482 w 496"/>
                <a:gd name="T11" fmla="*/ 0 h 27"/>
                <a:gd name="T12" fmla="*/ 496 w 496"/>
                <a:gd name="T13" fmla="*/ 13 h 27"/>
                <a:gd name="T14" fmla="*/ 496 w 496"/>
                <a:gd name="T15" fmla="*/ 13 h 27"/>
                <a:gd name="T16" fmla="*/ 482 w 496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6" h="27">
                  <a:moveTo>
                    <a:pt x="482" y="27"/>
                  </a:moveTo>
                  <a:lnTo>
                    <a:pt x="13" y="27"/>
                  </a:lnTo>
                  <a:cubicBezTo>
                    <a:pt x="6" y="27"/>
                    <a:pt x="0" y="21"/>
                    <a:pt x="0" y="13"/>
                  </a:cubicBezTo>
                  <a:lnTo>
                    <a:pt x="0" y="13"/>
                  </a:lnTo>
                  <a:cubicBezTo>
                    <a:pt x="0" y="6"/>
                    <a:pt x="6" y="0"/>
                    <a:pt x="13" y="0"/>
                  </a:cubicBezTo>
                  <a:lnTo>
                    <a:pt x="482" y="0"/>
                  </a:lnTo>
                  <a:cubicBezTo>
                    <a:pt x="490" y="0"/>
                    <a:pt x="496" y="6"/>
                    <a:pt x="496" y="13"/>
                  </a:cubicBezTo>
                  <a:lnTo>
                    <a:pt x="496" y="13"/>
                  </a:lnTo>
                  <a:cubicBezTo>
                    <a:pt x="496" y="21"/>
                    <a:pt x="490" y="27"/>
                    <a:pt x="482" y="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334">
              <a:extLst>
                <a:ext uri="{FF2B5EF4-FFF2-40B4-BE49-F238E27FC236}">
                  <a16:creationId xmlns:a16="http://schemas.microsoft.com/office/drawing/2014/main" id="{2EC7AD34-DC23-440F-AE83-D3E2D12C4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1538" y="1066801"/>
              <a:ext cx="93663" cy="307975"/>
            </a:xfrm>
            <a:custGeom>
              <a:avLst/>
              <a:gdLst>
                <a:gd name="T0" fmla="*/ 48 w 60"/>
                <a:gd name="T1" fmla="*/ 0 h 198"/>
                <a:gd name="T2" fmla="*/ 12 w 60"/>
                <a:gd name="T3" fmla="*/ 0 h 198"/>
                <a:gd name="T4" fmla="*/ 0 w 60"/>
                <a:gd name="T5" fmla="*/ 12 h 198"/>
                <a:gd name="T6" fmla="*/ 0 w 60"/>
                <a:gd name="T7" fmla="*/ 187 h 198"/>
                <a:gd name="T8" fmla="*/ 12 w 60"/>
                <a:gd name="T9" fmla="*/ 198 h 198"/>
                <a:gd name="T10" fmla="*/ 48 w 60"/>
                <a:gd name="T11" fmla="*/ 198 h 198"/>
                <a:gd name="T12" fmla="*/ 60 w 60"/>
                <a:gd name="T13" fmla="*/ 187 h 198"/>
                <a:gd name="T14" fmla="*/ 60 w 60"/>
                <a:gd name="T15" fmla="*/ 12 h 198"/>
                <a:gd name="T16" fmla="*/ 48 w 60"/>
                <a:gd name="T1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98">
                  <a:moveTo>
                    <a:pt x="48" y="0"/>
                  </a:moveTo>
                  <a:lnTo>
                    <a:pt x="12" y="0"/>
                  </a:lnTo>
                  <a:cubicBezTo>
                    <a:pt x="5" y="0"/>
                    <a:pt x="0" y="6"/>
                    <a:pt x="0" y="12"/>
                  </a:cubicBezTo>
                  <a:lnTo>
                    <a:pt x="0" y="187"/>
                  </a:lnTo>
                  <a:cubicBezTo>
                    <a:pt x="0" y="193"/>
                    <a:pt x="5" y="198"/>
                    <a:pt x="12" y="198"/>
                  </a:cubicBezTo>
                  <a:lnTo>
                    <a:pt x="48" y="198"/>
                  </a:lnTo>
                  <a:cubicBezTo>
                    <a:pt x="55" y="198"/>
                    <a:pt x="60" y="193"/>
                    <a:pt x="60" y="187"/>
                  </a:cubicBezTo>
                  <a:lnTo>
                    <a:pt x="60" y="12"/>
                  </a:lnTo>
                  <a:cubicBezTo>
                    <a:pt x="60" y="6"/>
                    <a:pt x="55" y="0"/>
                    <a:pt x="4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Freeform 335">
              <a:extLst>
                <a:ext uri="{FF2B5EF4-FFF2-40B4-BE49-F238E27FC236}">
                  <a16:creationId xmlns:a16="http://schemas.microsoft.com/office/drawing/2014/main" id="{FAE771FB-9EAF-4490-BC9C-4E467071F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1713" y="1009651"/>
              <a:ext cx="93663" cy="365125"/>
            </a:xfrm>
            <a:custGeom>
              <a:avLst/>
              <a:gdLst>
                <a:gd name="T0" fmla="*/ 48 w 60"/>
                <a:gd name="T1" fmla="*/ 0 h 234"/>
                <a:gd name="T2" fmla="*/ 12 w 60"/>
                <a:gd name="T3" fmla="*/ 0 h 234"/>
                <a:gd name="T4" fmla="*/ 0 w 60"/>
                <a:gd name="T5" fmla="*/ 12 h 234"/>
                <a:gd name="T6" fmla="*/ 0 w 60"/>
                <a:gd name="T7" fmla="*/ 223 h 234"/>
                <a:gd name="T8" fmla="*/ 12 w 60"/>
                <a:gd name="T9" fmla="*/ 234 h 234"/>
                <a:gd name="T10" fmla="*/ 48 w 60"/>
                <a:gd name="T11" fmla="*/ 234 h 234"/>
                <a:gd name="T12" fmla="*/ 60 w 60"/>
                <a:gd name="T13" fmla="*/ 223 h 234"/>
                <a:gd name="T14" fmla="*/ 60 w 60"/>
                <a:gd name="T15" fmla="*/ 12 h 234"/>
                <a:gd name="T16" fmla="*/ 48 w 60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234">
                  <a:moveTo>
                    <a:pt x="48" y="0"/>
                  </a:moveTo>
                  <a:lnTo>
                    <a:pt x="12" y="0"/>
                  </a:lnTo>
                  <a:cubicBezTo>
                    <a:pt x="5" y="0"/>
                    <a:pt x="0" y="6"/>
                    <a:pt x="0" y="12"/>
                  </a:cubicBezTo>
                  <a:lnTo>
                    <a:pt x="0" y="223"/>
                  </a:lnTo>
                  <a:cubicBezTo>
                    <a:pt x="0" y="229"/>
                    <a:pt x="5" y="234"/>
                    <a:pt x="12" y="234"/>
                  </a:cubicBezTo>
                  <a:lnTo>
                    <a:pt x="48" y="234"/>
                  </a:lnTo>
                  <a:cubicBezTo>
                    <a:pt x="54" y="234"/>
                    <a:pt x="60" y="229"/>
                    <a:pt x="60" y="223"/>
                  </a:cubicBezTo>
                  <a:lnTo>
                    <a:pt x="60" y="12"/>
                  </a:lnTo>
                  <a:cubicBezTo>
                    <a:pt x="60" y="6"/>
                    <a:pt x="54" y="0"/>
                    <a:pt x="4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Freeform 336">
              <a:extLst>
                <a:ext uri="{FF2B5EF4-FFF2-40B4-BE49-F238E27FC236}">
                  <a16:creationId xmlns:a16="http://schemas.microsoft.com/office/drawing/2014/main" id="{DEC2F8E1-3264-48D5-A3BD-DFA7E6936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301" y="1066801"/>
              <a:ext cx="92075" cy="307975"/>
            </a:xfrm>
            <a:custGeom>
              <a:avLst/>
              <a:gdLst>
                <a:gd name="T0" fmla="*/ 48 w 59"/>
                <a:gd name="T1" fmla="*/ 0 h 198"/>
                <a:gd name="T2" fmla="*/ 12 w 59"/>
                <a:gd name="T3" fmla="*/ 0 h 198"/>
                <a:gd name="T4" fmla="*/ 0 w 59"/>
                <a:gd name="T5" fmla="*/ 12 h 198"/>
                <a:gd name="T6" fmla="*/ 0 w 59"/>
                <a:gd name="T7" fmla="*/ 187 h 198"/>
                <a:gd name="T8" fmla="*/ 12 w 59"/>
                <a:gd name="T9" fmla="*/ 198 h 198"/>
                <a:gd name="T10" fmla="*/ 48 w 59"/>
                <a:gd name="T11" fmla="*/ 198 h 198"/>
                <a:gd name="T12" fmla="*/ 59 w 59"/>
                <a:gd name="T13" fmla="*/ 187 h 198"/>
                <a:gd name="T14" fmla="*/ 59 w 59"/>
                <a:gd name="T15" fmla="*/ 12 h 198"/>
                <a:gd name="T16" fmla="*/ 48 w 59"/>
                <a:gd name="T1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98">
                  <a:moveTo>
                    <a:pt x="48" y="0"/>
                  </a:moveTo>
                  <a:lnTo>
                    <a:pt x="12" y="0"/>
                  </a:lnTo>
                  <a:cubicBezTo>
                    <a:pt x="5" y="0"/>
                    <a:pt x="0" y="6"/>
                    <a:pt x="0" y="12"/>
                  </a:cubicBezTo>
                  <a:lnTo>
                    <a:pt x="0" y="187"/>
                  </a:lnTo>
                  <a:cubicBezTo>
                    <a:pt x="0" y="193"/>
                    <a:pt x="5" y="198"/>
                    <a:pt x="12" y="198"/>
                  </a:cubicBezTo>
                  <a:lnTo>
                    <a:pt x="48" y="198"/>
                  </a:lnTo>
                  <a:cubicBezTo>
                    <a:pt x="54" y="198"/>
                    <a:pt x="59" y="193"/>
                    <a:pt x="59" y="187"/>
                  </a:cubicBezTo>
                  <a:lnTo>
                    <a:pt x="59" y="12"/>
                  </a:lnTo>
                  <a:cubicBezTo>
                    <a:pt x="59" y="6"/>
                    <a:pt x="54" y="0"/>
                    <a:pt x="4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Freeform 337">
              <a:extLst>
                <a:ext uri="{FF2B5EF4-FFF2-40B4-BE49-F238E27FC236}">
                  <a16:creationId xmlns:a16="http://schemas.microsoft.com/office/drawing/2014/main" id="{14A9C618-8A30-4261-993D-0B41BC83F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0476" y="1168401"/>
              <a:ext cx="92075" cy="206375"/>
            </a:xfrm>
            <a:custGeom>
              <a:avLst/>
              <a:gdLst>
                <a:gd name="T0" fmla="*/ 48 w 59"/>
                <a:gd name="T1" fmla="*/ 0 h 133"/>
                <a:gd name="T2" fmla="*/ 11 w 59"/>
                <a:gd name="T3" fmla="*/ 0 h 133"/>
                <a:gd name="T4" fmla="*/ 0 w 59"/>
                <a:gd name="T5" fmla="*/ 11 h 133"/>
                <a:gd name="T6" fmla="*/ 0 w 59"/>
                <a:gd name="T7" fmla="*/ 122 h 133"/>
                <a:gd name="T8" fmla="*/ 11 w 59"/>
                <a:gd name="T9" fmla="*/ 133 h 133"/>
                <a:gd name="T10" fmla="*/ 48 w 59"/>
                <a:gd name="T11" fmla="*/ 133 h 133"/>
                <a:gd name="T12" fmla="*/ 59 w 59"/>
                <a:gd name="T13" fmla="*/ 122 h 133"/>
                <a:gd name="T14" fmla="*/ 59 w 59"/>
                <a:gd name="T15" fmla="*/ 11 h 133"/>
                <a:gd name="T16" fmla="*/ 48 w 59"/>
                <a:gd name="T1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33">
                  <a:moveTo>
                    <a:pt x="48" y="0"/>
                  </a:moveTo>
                  <a:lnTo>
                    <a:pt x="11" y="0"/>
                  </a:lnTo>
                  <a:cubicBezTo>
                    <a:pt x="5" y="0"/>
                    <a:pt x="0" y="5"/>
                    <a:pt x="0" y="11"/>
                  </a:cubicBezTo>
                  <a:lnTo>
                    <a:pt x="0" y="122"/>
                  </a:lnTo>
                  <a:cubicBezTo>
                    <a:pt x="0" y="128"/>
                    <a:pt x="5" y="133"/>
                    <a:pt x="11" y="133"/>
                  </a:cubicBezTo>
                  <a:lnTo>
                    <a:pt x="48" y="133"/>
                  </a:lnTo>
                  <a:cubicBezTo>
                    <a:pt x="54" y="133"/>
                    <a:pt x="59" y="128"/>
                    <a:pt x="59" y="122"/>
                  </a:cubicBezTo>
                  <a:lnTo>
                    <a:pt x="59" y="11"/>
                  </a:lnTo>
                  <a:cubicBezTo>
                    <a:pt x="59" y="5"/>
                    <a:pt x="54" y="0"/>
                    <a:pt x="4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Freeform 338">
              <a:extLst>
                <a:ext uri="{FF2B5EF4-FFF2-40B4-BE49-F238E27FC236}">
                  <a16:creationId xmlns:a16="http://schemas.microsoft.com/office/drawing/2014/main" id="{9949F766-DD09-41E6-ACC3-FF63F12A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9063" y="1168401"/>
              <a:ext cx="92075" cy="206375"/>
            </a:xfrm>
            <a:custGeom>
              <a:avLst/>
              <a:gdLst>
                <a:gd name="T0" fmla="*/ 48 w 59"/>
                <a:gd name="T1" fmla="*/ 0 h 133"/>
                <a:gd name="T2" fmla="*/ 11 w 59"/>
                <a:gd name="T3" fmla="*/ 0 h 133"/>
                <a:gd name="T4" fmla="*/ 0 w 59"/>
                <a:gd name="T5" fmla="*/ 11 h 133"/>
                <a:gd name="T6" fmla="*/ 0 w 59"/>
                <a:gd name="T7" fmla="*/ 122 h 133"/>
                <a:gd name="T8" fmla="*/ 11 w 59"/>
                <a:gd name="T9" fmla="*/ 133 h 133"/>
                <a:gd name="T10" fmla="*/ 48 w 59"/>
                <a:gd name="T11" fmla="*/ 133 h 133"/>
                <a:gd name="T12" fmla="*/ 59 w 59"/>
                <a:gd name="T13" fmla="*/ 122 h 133"/>
                <a:gd name="T14" fmla="*/ 59 w 59"/>
                <a:gd name="T15" fmla="*/ 11 h 133"/>
                <a:gd name="T16" fmla="*/ 48 w 59"/>
                <a:gd name="T1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33">
                  <a:moveTo>
                    <a:pt x="48" y="0"/>
                  </a:moveTo>
                  <a:lnTo>
                    <a:pt x="11" y="0"/>
                  </a:lnTo>
                  <a:cubicBezTo>
                    <a:pt x="5" y="0"/>
                    <a:pt x="0" y="5"/>
                    <a:pt x="0" y="11"/>
                  </a:cubicBezTo>
                  <a:lnTo>
                    <a:pt x="0" y="122"/>
                  </a:lnTo>
                  <a:cubicBezTo>
                    <a:pt x="0" y="128"/>
                    <a:pt x="5" y="133"/>
                    <a:pt x="11" y="133"/>
                  </a:cubicBezTo>
                  <a:lnTo>
                    <a:pt x="48" y="133"/>
                  </a:lnTo>
                  <a:cubicBezTo>
                    <a:pt x="54" y="133"/>
                    <a:pt x="59" y="128"/>
                    <a:pt x="59" y="122"/>
                  </a:cubicBezTo>
                  <a:lnTo>
                    <a:pt x="59" y="11"/>
                  </a:lnTo>
                  <a:cubicBezTo>
                    <a:pt x="59" y="5"/>
                    <a:pt x="54" y="0"/>
                    <a:pt x="4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Freeform 339">
              <a:extLst>
                <a:ext uri="{FF2B5EF4-FFF2-40B4-BE49-F238E27FC236}">
                  <a16:creationId xmlns:a16="http://schemas.microsoft.com/office/drawing/2014/main" id="{9E4C78EA-CA1C-4350-9DD3-0CBFD378C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9238" y="1249363"/>
              <a:ext cx="92075" cy="125413"/>
            </a:xfrm>
            <a:custGeom>
              <a:avLst/>
              <a:gdLst>
                <a:gd name="T0" fmla="*/ 48 w 59"/>
                <a:gd name="T1" fmla="*/ 0 h 81"/>
                <a:gd name="T2" fmla="*/ 11 w 59"/>
                <a:gd name="T3" fmla="*/ 0 h 81"/>
                <a:gd name="T4" fmla="*/ 0 w 59"/>
                <a:gd name="T5" fmla="*/ 11 h 81"/>
                <a:gd name="T6" fmla="*/ 0 w 59"/>
                <a:gd name="T7" fmla="*/ 70 h 81"/>
                <a:gd name="T8" fmla="*/ 11 w 59"/>
                <a:gd name="T9" fmla="*/ 81 h 81"/>
                <a:gd name="T10" fmla="*/ 48 w 59"/>
                <a:gd name="T11" fmla="*/ 81 h 81"/>
                <a:gd name="T12" fmla="*/ 59 w 59"/>
                <a:gd name="T13" fmla="*/ 70 h 81"/>
                <a:gd name="T14" fmla="*/ 59 w 59"/>
                <a:gd name="T15" fmla="*/ 11 h 81"/>
                <a:gd name="T16" fmla="*/ 48 w 59"/>
                <a:gd name="T1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81">
                  <a:moveTo>
                    <a:pt x="48" y="0"/>
                  </a:moveTo>
                  <a:lnTo>
                    <a:pt x="11" y="0"/>
                  </a:lnTo>
                  <a:cubicBezTo>
                    <a:pt x="5" y="0"/>
                    <a:pt x="0" y="5"/>
                    <a:pt x="0" y="11"/>
                  </a:cubicBezTo>
                  <a:lnTo>
                    <a:pt x="0" y="70"/>
                  </a:lnTo>
                  <a:cubicBezTo>
                    <a:pt x="0" y="76"/>
                    <a:pt x="5" y="81"/>
                    <a:pt x="11" y="81"/>
                  </a:cubicBezTo>
                  <a:lnTo>
                    <a:pt x="48" y="81"/>
                  </a:lnTo>
                  <a:cubicBezTo>
                    <a:pt x="54" y="81"/>
                    <a:pt x="59" y="76"/>
                    <a:pt x="59" y="70"/>
                  </a:cubicBezTo>
                  <a:lnTo>
                    <a:pt x="59" y="11"/>
                  </a:lnTo>
                  <a:cubicBezTo>
                    <a:pt x="59" y="5"/>
                    <a:pt x="54" y="0"/>
                    <a:pt x="4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7" name="Line_chart3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0FB326CA-7D14-4FC4-82D3-818E18D93EF6}"/>
              </a:ext>
            </a:extLst>
          </p:cNvPr>
          <p:cNvGrpSpPr>
            <a:grpSpLocks/>
          </p:cNvGrpSpPr>
          <p:nvPr>
            <p:custDataLst>
              <p:tags r:id="rId4"/>
            </p:custDataLst>
          </p:nvPr>
        </p:nvGrpSpPr>
        <p:grpSpPr>
          <a:xfrm>
            <a:off x="2010990" y="573192"/>
            <a:ext cx="1005840" cy="822960"/>
            <a:chOff x="5708651" y="476251"/>
            <a:chExt cx="663575" cy="725488"/>
          </a:xfrm>
          <a:solidFill>
            <a:schemeClr val="accent1"/>
          </a:solidFill>
        </p:grpSpPr>
        <p:sp>
          <p:nvSpPr>
            <p:cNvPr id="138" name="Freeform 31">
              <a:extLst>
                <a:ext uri="{FF2B5EF4-FFF2-40B4-BE49-F238E27FC236}">
                  <a16:creationId xmlns:a16="http://schemas.microsoft.com/office/drawing/2014/main" id="{F22821F9-8785-4456-9BB6-B20812D35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1101" y="476251"/>
              <a:ext cx="103188" cy="125413"/>
            </a:xfrm>
            <a:custGeom>
              <a:avLst/>
              <a:gdLst>
                <a:gd name="T0" fmla="*/ 0 w 137"/>
                <a:gd name="T1" fmla="*/ 78 h 165"/>
                <a:gd name="T2" fmla="*/ 137 w 137"/>
                <a:gd name="T3" fmla="*/ 0 h 165"/>
                <a:gd name="T4" fmla="*/ 129 w 137"/>
                <a:gd name="T5" fmla="*/ 165 h 165"/>
                <a:gd name="T6" fmla="*/ 0 w 137"/>
                <a:gd name="T7" fmla="*/ 7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165">
                  <a:moveTo>
                    <a:pt x="0" y="78"/>
                  </a:moveTo>
                  <a:lnTo>
                    <a:pt x="137" y="0"/>
                  </a:lnTo>
                  <a:lnTo>
                    <a:pt x="129" y="165"/>
                  </a:lnTo>
                  <a:lnTo>
                    <a:pt x="0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Rectangle 32">
              <a:extLst>
                <a:ext uri="{FF2B5EF4-FFF2-40B4-BE49-F238E27FC236}">
                  <a16:creationId xmlns:a16="http://schemas.microsoft.com/office/drawing/2014/main" id="{ED5D48C6-37E8-443F-9488-E96CE45E7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8651" y="1154114"/>
              <a:ext cx="660400" cy="476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Freeform 33">
              <a:extLst>
                <a:ext uri="{FF2B5EF4-FFF2-40B4-BE49-F238E27FC236}">
                  <a16:creationId xmlns:a16="http://schemas.microsoft.com/office/drawing/2014/main" id="{C0039731-5BF1-41CF-AC17-A2D43A236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1688" y="928689"/>
              <a:ext cx="133350" cy="188913"/>
            </a:xfrm>
            <a:custGeom>
              <a:avLst/>
              <a:gdLst>
                <a:gd name="T0" fmla="*/ 0 w 175"/>
                <a:gd name="T1" fmla="*/ 56 h 247"/>
                <a:gd name="T2" fmla="*/ 0 w 175"/>
                <a:gd name="T3" fmla="*/ 247 h 247"/>
                <a:gd name="T4" fmla="*/ 175 w 175"/>
                <a:gd name="T5" fmla="*/ 247 h 247"/>
                <a:gd name="T6" fmla="*/ 175 w 175"/>
                <a:gd name="T7" fmla="*/ 0 h 247"/>
                <a:gd name="T8" fmla="*/ 0 w 175"/>
                <a:gd name="T9" fmla="*/ 5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47">
                  <a:moveTo>
                    <a:pt x="0" y="56"/>
                  </a:moveTo>
                  <a:lnTo>
                    <a:pt x="0" y="247"/>
                  </a:lnTo>
                  <a:lnTo>
                    <a:pt x="175" y="247"/>
                  </a:lnTo>
                  <a:lnTo>
                    <a:pt x="175" y="0"/>
                  </a:lnTo>
                  <a:cubicBezTo>
                    <a:pt x="119" y="24"/>
                    <a:pt x="61" y="43"/>
                    <a:pt x="0" y="5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Freeform 34">
              <a:extLst>
                <a:ext uri="{FF2B5EF4-FFF2-40B4-BE49-F238E27FC236}">
                  <a16:creationId xmlns:a16="http://schemas.microsoft.com/office/drawing/2014/main" id="{7E9BB5E0-AF30-4093-A707-44AC8B8E0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076" y="819151"/>
              <a:ext cx="131763" cy="298450"/>
            </a:xfrm>
            <a:custGeom>
              <a:avLst/>
              <a:gdLst>
                <a:gd name="T0" fmla="*/ 0 w 174"/>
                <a:gd name="T1" fmla="*/ 115 h 390"/>
                <a:gd name="T2" fmla="*/ 0 w 174"/>
                <a:gd name="T3" fmla="*/ 390 h 390"/>
                <a:gd name="T4" fmla="*/ 174 w 174"/>
                <a:gd name="T5" fmla="*/ 390 h 390"/>
                <a:gd name="T6" fmla="*/ 174 w 174"/>
                <a:gd name="T7" fmla="*/ 0 h 390"/>
                <a:gd name="T8" fmla="*/ 0 w 174"/>
                <a:gd name="T9" fmla="*/ 11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390">
                  <a:moveTo>
                    <a:pt x="0" y="115"/>
                  </a:moveTo>
                  <a:lnTo>
                    <a:pt x="0" y="390"/>
                  </a:lnTo>
                  <a:lnTo>
                    <a:pt x="174" y="390"/>
                  </a:lnTo>
                  <a:lnTo>
                    <a:pt x="174" y="0"/>
                  </a:lnTo>
                  <a:cubicBezTo>
                    <a:pt x="121" y="44"/>
                    <a:pt x="62" y="82"/>
                    <a:pt x="0" y="1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Freeform 35">
              <a:extLst>
                <a:ext uri="{FF2B5EF4-FFF2-40B4-BE49-F238E27FC236}">
                  <a16:creationId xmlns:a16="http://schemas.microsoft.com/office/drawing/2014/main" id="{DCC9A1A9-75EA-497F-BA38-1C91046FC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8876" y="606426"/>
              <a:ext cx="133350" cy="511175"/>
            </a:xfrm>
            <a:custGeom>
              <a:avLst/>
              <a:gdLst>
                <a:gd name="T0" fmla="*/ 0 w 175"/>
                <a:gd name="T1" fmla="*/ 226 h 669"/>
                <a:gd name="T2" fmla="*/ 0 w 175"/>
                <a:gd name="T3" fmla="*/ 669 h 669"/>
                <a:gd name="T4" fmla="*/ 175 w 175"/>
                <a:gd name="T5" fmla="*/ 669 h 669"/>
                <a:gd name="T6" fmla="*/ 175 w 175"/>
                <a:gd name="T7" fmla="*/ 0 h 669"/>
                <a:gd name="T8" fmla="*/ 0 w 175"/>
                <a:gd name="T9" fmla="*/ 226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669">
                  <a:moveTo>
                    <a:pt x="0" y="226"/>
                  </a:moveTo>
                  <a:lnTo>
                    <a:pt x="0" y="669"/>
                  </a:lnTo>
                  <a:lnTo>
                    <a:pt x="175" y="669"/>
                  </a:lnTo>
                  <a:lnTo>
                    <a:pt x="175" y="0"/>
                  </a:lnTo>
                  <a:cubicBezTo>
                    <a:pt x="128" y="83"/>
                    <a:pt x="69" y="159"/>
                    <a:pt x="0" y="22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Freeform 36">
              <a:extLst>
                <a:ext uri="{FF2B5EF4-FFF2-40B4-BE49-F238E27FC236}">
                  <a16:creationId xmlns:a16="http://schemas.microsoft.com/office/drawing/2014/main" id="{B6F33149-2C82-43DA-8D41-47E628D16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8651" y="979489"/>
              <a:ext cx="133350" cy="138113"/>
            </a:xfrm>
            <a:custGeom>
              <a:avLst/>
              <a:gdLst>
                <a:gd name="T0" fmla="*/ 12 w 175"/>
                <a:gd name="T1" fmla="*/ 14 h 181"/>
                <a:gd name="T2" fmla="*/ 0 w 175"/>
                <a:gd name="T3" fmla="*/ 14 h 181"/>
                <a:gd name="T4" fmla="*/ 0 w 175"/>
                <a:gd name="T5" fmla="*/ 181 h 181"/>
                <a:gd name="T6" fmla="*/ 175 w 175"/>
                <a:gd name="T7" fmla="*/ 181 h 181"/>
                <a:gd name="T8" fmla="*/ 175 w 175"/>
                <a:gd name="T9" fmla="*/ 0 h 181"/>
                <a:gd name="T10" fmla="*/ 12 w 175"/>
                <a:gd name="T11" fmla="*/ 1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181">
                  <a:moveTo>
                    <a:pt x="12" y="14"/>
                  </a:moveTo>
                  <a:cubicBezTo>
                    <a:pt x="8" y="14"/>
                    <a:pt x="4" y="14"/>
                    <a:pt x="0" y="14"/>
                  </a:cubicBezTo>
                  <a:lnTo>
                    <a:pt x="0" y="181"/>
                  </a:lnTo>
                  <a:lnTo>
                    <a:pt x="175" y="181"/>
                  </a:lnTo>
                  <a:lnTo>
                    <a:pt x="175" y="0"/>
                  </a:lnTo>
                  <a:cubicBezTo>
                    <a:pt x="122" y="9"/>
                    <a:pt x="67" y="14"/>
                    <a:pt x="12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Freeform 37">
              <a:extLst>
                <a:ext uri="{FF2B5EF4-FFF2-40B4-BE49-F238E27FC236}">
                  <a16:creationId xmlns:a16="http://schemas.microsoft.com/office/drawing/2014/main" id="{70D5248C-30D9-4E73-ACDE-D7CA17395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8651" y="544514"/>
              <a:ext cx="630238" cy="398463"/>
            </a:xfrm>
            <a:custGeom>
              <a:avLst/>
              <a:gdLst>
                <a:gd name="T0" fmla="*/ 0 w 827"/>
                <a:gd name="T1" fmla="*/ 460 h 523"/>
                <a:gd name="T2" fmla="*/ 0 w 827"/>
                <a:gd name="T3" fmla="*/ 523 h 523"/>
                <a:gd name="T4" fmla="*/ 354 w 827"/>
                <a:gd name="T5" fmla="*/ 444 h 523"/>
                <a:gd name="T6" fmla="*/ 678 w 827"/>
                <a:gd name="T7" fmla="*/ 226 h 523"/>
                <a:gd name="T8" fmla="*/ 827 w 827"/>
                <a:gd name="T9" fmla="*/ 36 h 523"/>
                <a:gd name="T10" fmla="*/ 775 w 827"/>
                <a:gd name="T11" fmla="*/ 0 h 523"/>
                <a:gd name="T12" fmla="*/ 0 w 827"/>
                <a:gd name="T13" fmla="*/ 46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7" h="523">
                  <a:moveTo>
                    <a:pt x="0" y="460"/>
                  </a:moveTo>
                  <a:lnTo>
                    <a:pt x="0" y="523"/>
                  </a:lnTo>
                  <a:cubicBezTo>
                    <a:pt x="122" y="518"/>
                    <a:pt x="241" y="492"/>
                    <a:pt x="354" y="444"/>
                  </a:cubicBezTo>
                  <a:cubicBezTo>
                    <a:pt x="475" y="393"/>
                    <a:pt x="584" y="319"/>
                    <a:pt x="678" y="226"/>
                  </a:cubicBezTo>
                  <a:cubicBezTo>
                    <a:pt x="735" y="168"/>
                    <a:pt x="785" y="104"/>
                    <a:pt x="827" y="36"/>
                  </a:cubicBezTo>
                  <a:lnTo>
                    <a:pt x="775" y="0"/>
                  </a:lnTo>
                  <a:cubicBezTo>
                    <a:pt x="614" y="265"/>
                    <a:pt x="328" y="446"/>
                    <a:pt x="0" y="46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052020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E8FEE0-9817-4BCE-9E58-BCBB22B8CB71}"/>
              </a:ext>
            </a:extLst>
          </p:cNvPr>
          <p:cNvCxnSpPr>
            <a:stCxn id="18" idx="2"/>
            <a:endCxn id="13" idx="4"/>
          </p:cNvCxnSpPr>
          <p:nvPr/>
        </p:nvCxnSpPr>
        <p:spPr>
          <a:xfrm flipV="1">
            <a:off x="4201372" y="4039133"/>
            <a:ext cx="130190" cy="88395"/>
          </a:xfrm>
          <a:prstGeom prst="line">
            <a:avLst/>
          </a:prstGeom>
          <a:ln w="22225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0C2DDA-5F86-4748-BB20-6070F062963F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5687274" y="3265436"/>
            <a:ext cx="126703" cy="640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F2A77144-7B8C-4947-AF54-F433B1576C4E}"/>
              </a:ext>
            </a:extLst>
          </p:cNvPr>
          <p:cNvCxnSpPr>
            <a:stCxn id="18" idx="1"/>
            <a:endCxn id="13" idx="5"/>
          </p:cNvCxnSpPr>
          <p:nvPr/>
        </p:nvCxnSpPr>
        <p:spPr>
          <a:xfrm flipV="1">
            <a:off x="3755277" y="3258466"/>
            <a:ext cx="123220" cy="74455"/>
          </a:xfrm>
          <a:prstGeom prst="line">
            <a:avLst/>
          </a:prstGeom>
          <a:ln w="22225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6BB8BDB2-B25C-4D08-80FB-0F6D0699B4EF}"/>
              </a:ext>
            </a:extLst>
          </p:cNvPr>
          <p:cNvCxnSpPr>
            <a:stCxn id="13" idx="3"/>
            <a:endCxn id="14" idx="5"/>
          </p:cNvCxnSpPr>
          <p:nvPr/>
        </p:nvCxnSpPr>
        <p:spPr>
          <a:xfrm>
            <a:off x="5241179" y="4035648"/>
            <a:ext cx="123218" cy="8491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FB61882C-0D4D-4187-845D-3F31EDC0198D}"/>
              </a:ext>
            </a:extLst>
          </p:cNvPr>
          <p:cNvCxnSpPr>
            <a:cxnSpLocks/>
            <a:stCxn id="14" idx="1"/>
            <a:endCxn id="16" idx="5"/>
          </p:cNvCxnSpPr>
          <p:nvPr/>
        </p:nvCxnSpPr>
        <p:spPr>
          <a:xfrm flipV="1">
            <a:off x="6727079" y="3258466"/>
            <a:ext cx="123218" cy="74455"/>
          </a:xfrm>
          <a:prstGeom prst="line">
            <a:avLst/>
          </a:prstGeom>
          <a:ln w="22225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B3F823CB-A040-437D-BFF1-0DEC11C9E7FD}"/>
              </a:ext>
            </a:extLst>
          </p:cNvPr>
          <p:cNvCxnSpPr>
            <a:cxnSpLocks/>
            <a:stCxn id="14" idx="2"/>
            <a:endCxn id="16" idx="4"/>
          </p:cNvCxnSpPr>
          <p:nvPr/>
        </p:nvCxnSpPr>
        <p:spPr>
          <a:xfrm flipV="1">
            <a:off x="7173174" y="4039133"/>
            <a:ext cx="130188" cy="88395"/>
          </a:xfrm>
          <a:prstGeom prst="line">
            <a:avLst/>
          </a:prstGeom>
          <a:ln w="22225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FE08A730-2B6B-4E9A-96D2-E5D4F4F5A55A}"/>
              </a:ext>
            </a:extLst>
          </p:cNvPr>
          <p:cNvCxnSpPr>
            <a:stCxn id="16" idx="3"/>
            <a:endCxn id="17" idx="5"/>
          </p:cNvCxnSpPr>
          <p:nvPr/>
        </p:nvCxnSpPr>
        <p:spPr>
          <a:xfrm>
            <a:off x="8212979" y="4035648"/>
            <a:ext cx="123220" cy="84910"/>
          </a:xfrm>
          <a:prstGeom prst="line">
            <a:avLst/>
          </a:prstGeom>
          <a:ln w="22225">
            <a:solidFill>
              <a:srgbClr val="929B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053ED7C9-A3D9-4E85-B1BE-CA953460E8D5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8659074" y="3265436"/>
            <a:ext cx="126705" cy="64000"/>
          </a:xfrm>
          <a:prstGeom prst="line">
            <a:avLst/>
          </a:prstGeom>
          <a:ln w="22225">
            <a:solidFill>
              <a:srgbClr val="929B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472C4"/>
                </a:solidFill>
                <a:latin typeface="Speak Pro" panose="020B0504020101020102" pitchFamily="34" charset="0"/>
                <a:cs typeface="Aharoni" panose="02010803020104030203" pitchFamily="2" charset="-79"/>
              </a:rPr>
              <a:t>Process Methods</a:t>
            </a:r>
          </a:p>
        </p:txBody>
      </p:sp>
      <p:sp>
        <p:nvSpPr>
          <p:cNvPr id="13" name="Freeform 12"/>
          <p:cNvSpPr>
            <a:spLocks noChangeAspect="1"/>
          </p:cNvSpPr>
          <p:nvPr/>
        </p:nvSpPr>
        <p:spPr>
          <a:xfrm>
            <a:off x="3878497" y="2467344"/>
            <a:ext cx="1808777" cy="1571789"/>
          </a:xfrm>
          <a:custGeom>
            <a:avLst/>
            <a:gdLst>
              <a:gd name="connsiteX0" fmla="*/ 1552073 w 6244389"/>
              <a:gd name="connsiteY0" fmla="*/ 0 h 5426243"/>
              <a:gd name="connsiteX1" fmla="*/ 4704347 w 6244389"/>
              <a:gd name="connsiteY1" fmla="*/ 12032 h 5426243"/>
              <a:gd name="connsiteX2" fmla="*/ 6244389 w 6244389"/>
              <a:gd name="connsiteY2" fmla="*/ 2755232 h 5426243"/>
              <a:gd name="connsiteX3" fmla="*/ 4704347 w 6244389"/>
              <a:gd name="connsiteY3" fmla="*/ 5414211 h 5426243"/>
              <a:gd name="connsiteX4" fmla="*/ 1564105 w 6244389"/>
              <a:gd name="connsiteY4" fmla="*/ 5426243 h 5426243"/>
              <a:gd name="connsiteX5" fmla="*/ 0 w 6244389"/>
              <a:gd name="connsiteY5" fmla="*/ 2731169 h 5426243"/>
              <a:gd name="connsiteX6" fmla="*/ 1552073 w 6244389"/>
              <a:gd name="connsiteY6" fmla="*/ 0 h 542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4389" h="5426243">
                <a:moveTo>
                  <a:pt x="1552073" y="0"/>
                </a:moveTo>
                <a:lnTo>
                  <a:pt x="4704347" y="12032"/>
                </a:lnTo>
                <a:lnTo>
                  <a:pt x="6244389" y="2755232"/>
                </a:lnTo>
                <a:lnTo>
                  <a:pt x="4704347" y="5414211"/>
                </a:lnTo>
                <a:lnTo>
                  <a:pt x="1564105" y="5426243"/>
                </a:lnTo>
                <a:lnTo>
                  <a:pt x="0" y="2731169"/>
                </a:lnTo>
                <a:lnTo>
                  <a:pt x="1552073" y="0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Freeform 13"/>
          <p:cNvSpPr>
            <a:spLocks noChangeAspect="1"/>
          </p:cNvSpPr>
          <p:nvPr/>
        </p:nvSpPr>
        <p:spPr>
          <a:xfrm>
            <a:off x="5364397" y="3329436"/>
            <a:ext cx="1808777" cy="1571789"/>
          </a:xfrm>
          <a:custGeom>
            <a:avLst/>
            <a:gdLst>
              <a:gd name="connsiteX0" fmla="*/ 1552073 w 6244389"/>
              <a:gd name="connsiteY0" fmla="*/ 0 h 5426243"/>
              <a:gd name="connsiteX1" fmla="*/ 4704347 w 6244389"/>
              <a:gd name="connsiteY1" fmla="*/ 12032 h 5426243"/>
              <a:gd name="connsiteX2" fmla="*/ 6244389 w 6244389"/>
              <a:gd name="connsiteY2" fmla="*/ 2755232 h 5426243"/>
              <a:gd name="connsiteX3" fmla="*/ 4704347 w 6244389"/>
              <a:gd name="connsiteY3" fmla="*/ 5414211 h 5426243"/>
              <a:gd name="connsiteX4" fmla="*/ 1564105 w 6244389"/>
              <a:gd name="connsiteY4" fmla="*/ 5426243 h 5426243"/>
              <a:gd name="connsiteX5" fmla="*/ 0 w 6244389"/>
              <a:gd name="connsiteY5" fmla="*/ 2731169 h 5426243"/>
              <a:gd name="connsiteX6" fmla="*/ 1552073 w 6244389"/>
              <a:gd name="connsiteY6" fmla="*/ 0 h 542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4389" h="5426243">
                <a:moveTo>
                  <a:pt x="1552073" y="0"/>
                </a:moveTo>
                <a:lnTo>
                  <a:pt x="4704347" y="12032"/>
                </a:lnTo>
                <a:lnTo>
                  <a:pt x="6244389" y="2755232"/>
                </a:lnTo>
                <a:lnTo>
                  <a:pt x="4704347" y="5414211"/>
                </a:lnTo>
                <a:lnTo>
                  <a:pt x="1564105" y="5426243"/>
                </a:lnTo>
                <a:lnTo>
                  <a:pt x="0" y="2731169"/>
                </a:lnTo>
                <a:lnTo>
                  <a:pt x="1552073" y="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reeform 15"/>
          <p:cNvSpPr>
            <a:spLocks noChangeAspect="1"/>
          </p:cNvSpPr>
          <p:nvPr/>
        </p:nvSpPr>
        <p:spPr>
          <a:xfrm>
            <a:off x="6850297" y="2467344"/>
            <a:ext cx="1808777" cy="1571789"/>
          </a:xfrm>
          <a:custGeom>
            <a:avLst/>
            <a:gdLst>
              <a:gd name="connsiteX0" fmla="*/ 1552073 w 6244389"/>
              <a:gd name="connsiteY0" fmla="*/ 0 h 5426243"/>
              <a:gd name="connsiteX1" fmla="*/ 4704347 w 6244389"/>
              <a:gd name="connsiteY1" fmla="*/ 12032 h 5426243"/>
              <a:gd name="connsiteX2" fmla="*/ 6244389 w 6244389"/>
              <a:gd name="connsiteY2" fmla="*/ 2755232 h 5426243"/>
              <a:gd name="connsiteX3" fmla="*/ 4704347 w 6244389"/>
              <a:gd name="connsiteY3" fmla="*/ 5414211 h 5426243"/>
              <a:gd name="connsiteX4" fmla="*/ 1564105 w 6244389"/>
              <a:gd name="connsiteY4" fmla="*/ 5426243 h 5426243"/>
              <a:gd name="connsiteX5" fmla="*/ 0 w 6244389"/>
              <a:gd name="connsiteY5" fmla="*/ 2731169 h 5426243"/>
              <a:gd name="connsiteX6" fmla="*/ 1552073 w 6244389"/>
              <a:gd name="connsiteY6" fmla="*/ 0 h 542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4389" h="5426243">
                <a:moveTo>
                  <a:pt x="1552073" y="0"/>
                </a:moveTo>
                <a:lnTo>
                  <a:pt x="4704347" y="12032"/>
                </a:lnTo>
                <a:lnTo>
                  <a:pt x="6244389" y="2755232"/>
                </a:lnTo>
                <a:lnTo>
                  <a:pt x="4704347" y="5414211"/>
                </a:lnTo>
                <a:lnTo>
                  <a:pt x="1564105" y="5426243"/>
                </a:lnTo>
                <a:lnTo>
                  <a:pt x="0" y="2731169"/>
                </a:lnTo>
                <a:lnTo>
                  <a:pt x="1552073" y="0"/>
                </a:lnTo>
                <a:close/>
              </a:path>
            </a:pathLst>
          </a:cu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Freeform 16"/>
          <p:cNvSpPr>
            <a:spLocks noChangeAspect="1"/>
          </p:cNvSpPr>
          <p:nvPr/>
        </p:nvSpPr>
        <p:spPr>
          <a:xfrm>
            <a:off x="8336199" y="3329436"/>
            <a:ext cx="1808777" cy="1571789"/>
          </a:xfrm>
          <a:custGeom>
            <a:avLst/>
            <a:gdLst>
              <a:gd name="connsiteX0" fmla="*/ 1552073 w 6244389"/>
              <a:gd name="connsiteY0" fmla="*/ 0 h 5426243"/>
              <a:gd name="connsiteX1" fmla="*/ 4704347 w 6244389"/>
              <a:gd name="connsiteY1" fmla="*/ 12032 h 5426243"/>
              <a:gd name="connsiteX2" fmla="*/ 6244389 w 6244389"/>
              <a:gd name="connsiteY2" fmla="*/ 2755232 h 5426243"/>
              <a:gd name="connsiteX3" fmla="*/ 4704347 w 6244389"/>
              <a:gd name="connsiteY3" fmla="*/ 5414211 h 5426243"/>
              <a:gd name="connsiteX4" fmla="*/ 1564105 w 6244389"/>
              <a:gd name="connsiteY4" fmla="*/ 5426243 h 5426243"/>
              <a:gd name="connsiteX5" fmla="*/ 0 w 6244389"/>
              <a:gd name="connsiteY5" fmla="*/ 2731169 h 5426243"/>
              <a:gd name="connsiteX6" fmla="*/ 1552073 w 6244389"/>
              <a:gd name="connsiteY6" fmla="*/ 0 h 542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4389" h="5426243">
                <a:moveTo>
                  <a:pt x="1552073" y="0"/>
                </a:moveTo>
                <a:lnTo>
                  <a:pt x="4704347" y="12032"/>
                </a:lnTo>
                <a:lnTo>
                  <a:pt x="6244389" y="2755232"/>
                </a:lnTo>
                <a:lnTo>
                  <a:pt x="4704347" y="5414211"/>
                </a:lnTo>
                <a:lnTo>
                  <a:pt x="1564105" y="5426243"/>
                </a:lnTo>
                <a:lnTo>
                  <a:pt x="0" y="2731169"/>
                </a:lnTo>
                <a:lnTo>
                  <a:pt x="1552073" y="0"/>
                </a:lnTo>
                <a:close/>
              </a:path>
            </a:pathLst>
          </a:cu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Freeform 17"/>
          <p:cNvSpPr>
            <a:spLocks noChangeAspect="1"/>
          </p:cNvSpPr>
          <p:nvPr/>
        </p:nvSpPr>
        <p:spPr>
          <a:xfrm>
            <a:off x="2392595" y="3329436"/>
            <a:ext cx="1808777" cy="1571789"/>
          </a:xfrm>
          <a:custGeom>
            <a:avLst/>
            <a:gdLst>
              <a:gd name="connsiteX0" fmla="*/ 1552073 w 6244389"/>
              <a:gd name="connsiteY0" fmla="*/ 0 h 5426243"/>
              <a:gd name="connsiteX1" fmla="*/ 4704347 w 6244389"/>
              <a:gd name="connsiteY1" fmla="*/ 12032 h 5426243"/>
              <a:gd name="connsiteX2" fmla="*/ 6244389 w 6244389"/>
              <a:gd name="connsiteY2" fmla="*/ 2755232 h 5426243"/>
              <a:gd name="connsiteX3" fmla="*/ 4704347 w 6244389"/>
              <a:gd name="connsiteY3" fmla="*/ 5414211 h 5426243"/>
              <a:gd name="connsiteX4" fmla="*/ 1564105 w 6244389"/>
              <a:gd name="connsiteY4" fmla="*/ 5426243 h 5426243"/>
              <a:gd name="connsiteX5" fmla="*/ 0 w 6244389"/>
              <a:gd name="connsiteY5" fmla="*/ 2731169 h 5426243"/>
              <a:gd name="connsiteX6" fmla="*/ 1552073 w 6244389"/>
              <a:gd name="connsiteY6" fmla="*/ 0 h 542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4389" h="5426243">
                <a:moveTo>
                  <a:pt x="1552073" y="0"/>
                </a:moveTo>
                <a:lnTo>
                  <a:pt x="4704347" y="12032"/>
                </a:lnTo>
                <a:lnTo>
                  <a:pt x="6244389" y="2755232"/>
                </a:lnTo>
                <a:lnTo>
                  <a:pt x="4704347" y="5414211"/>
                </a:lnTo>
                <a:lnTo>
                  <a:pt x="1564105" y="5426243"/>
                </a:lnTo>
                <a:lnTo>
                  <a:pt x="0" y="2731169"/>
                </a:lnTo>
                <a:lnTo>
                  <a:pt x="1552073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B875D0-30FE-4E75-A3A5-74E34733DCB0}"/>
              </a:ext>
            </a:extLst>
          </p:cNvPr>
          <p:cNvSpPr txBox="1"/>
          <p:nvPr/>
        </p:nvSpPr>
        <p:spPr>
          <a:xfrm>
            <a:off x="2171422" y="4947967"/>
            <a:ext cx="225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464646"/>
                </a:solidFill>
                <a:latin typeface="Speak Pro" panose="020B0504020101020102" pitchFamily="34" charset="0"/>
              </a:rPr>
              <a:t>01. Data Visualization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464646"/>
              </a:solidFill>
              <a:effectLst/>
              <a:uLnTx/>
              <a:uFillTx/>
              <a:latin typeface="Speak Pro" panose="020B0504020101020102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45CC99-378E-463C-8B31-8B5D0C049FF4}"/>
              </a:ext>
            </a:extLst>
          </p:cNvPr>
          <p:cNvSpPr txBox="1"/>
          <p:nvPr/>
        </p:nvSpPr>
        <p:spPr>
          <a:xfrm>
            <a:off x="3584446" y="2053765"/>
            <a:ext cx="23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DA2BF"/>
                </a:solidFill>
                <a:effectLst/>
                <a:uLnTx/>
                <a:uFillTx/>
                <a:latin typeface="Speak Pro" panose="020B0504020101020102" pitchFamily="34" charset="0"/>
              </a:rPr>
              <a:t>02. Logistic Regression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92AA25-1272-41E2-B3A9-840BC237CFB6}"/>
              </a:ext>
            </a:extLst>
          </p:cNvPr>
          <p:cNvSpPr txBox="1"/>
          <p:nvPr/>
        </p:nvSpPr>
        <p:spPr>
          <a:xfrm>
            <a:off x="5238106" y="4947967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DA1F28"/>
                </a:solidFill>
                <a:effectLst/>
                <a:uLnTx/>
                <a:uFillTx/>
                <a:latin typeface="Speak Pro" panose="020B0504020101020102" pitchFamily="34" charset="0"/>
              </a:rPr>
              <a:t>03. Data Balancing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C9F25A-1611-4090-A365-DEB0CE3991DB}"/>
              </a:ext>
            </a:extLst>
          </p:cNvPr>
          <p:cNvSpPr txBox="1"/>
          <p:nvPr/>
        </p:nvSpPr>
        <p:spPr>
          <a:xfrm>
            <a:off x="6370411" y="2053765"/>
            <a:ext cx="26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B641B"/>
                </a:solidFill>
                <a:effectLst/>
                <a:uLnTx/>
                <a:uFillTx/>
                <a:latin typeface="Speak Pro" panose="020B0504020101020102" pitchFamily="34" charset="0"/>
              </a:rPr>
              <a:t>04. Visualize Model Errors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85E7BA-9E5E-404F-AED1-AE65710DFD3D}"/>
              </a:ext>
            </a:extLst>
          </p:cNvPr>
          <p:cNvSpPr txBox="1"/>
          <p:nvPr/>
        </p:nvSpPr>
        <p:spPr>
          <a:xfrm>
            <a:off x="7725178" y="4947967"/>
            <a:ext cx="288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9639D"/>
                </a:solidFill>
                <a:effectLst/>
                <a:uLnTx/>
                <a:uFillTx/>
                <a:latin typeface="Speak Pro" panose="020B0504020101020102" pitchFamily="34" charset="0"/>
              </a:rPr>
              <a:t>05. Random Forest Classifier</a:t>
            </a:r>
          </a:p>
        </p:txBody>
      </p:sp>
      <p:grpSp>
        <p:nvGrpSpPr>
          <p:cNvPr id="49" name="Crossing_obstacles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39B910AD-4F0B-47D6-91FC-FDE20830555C}"/>
              </a:ext>
            </a:extLst>
          </p:cNvPr>
          <p:cNvGrpSpPr>
            <a:grpSpLocks/>
          </p:cNvGrpSpPr>
          <p:nvPr/>
        </p:nvGrpSpPr>
        <p:grpSpPr>
          <a:xfrm>
            <a:off x="5709344" y="3628248"/>
            <a:ext cx="1005840" cy="995161"/>
            <a:chOff x="4346575" y="334963"/>
            <a:chExt cx="747713" cy="739775"/>
          </a:xfrm>
        </p:grpSpPr>
        <p:sp>
          <p:nvSpPr>
            <p:cNvPr id="50" name="Freeform 117">
              <a:extLst>
                <a:ext uri="{FF2B5EF4-FFF2-40B4-BE49-F238E27FC236}">
                  <a16:creationId xmlns:a16="http://schemas.microsoft.com/office/drawing/2014/main" id="{869EF8E6-2826-4F06-82AB-2F5649058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6575" y="576263"/>
              <a:ext cx="263525" cy="261938"/>
            </a:xfrm>
            <a:custGeom>
              <a:avLst/>
              <a:gdLst>
                <a:gd name="T0" fmla="*/ 133 w 350"/>
                <a:gd name="T1" fmla="*/ 4 h 348"/>
                <a:gd name="T2" fmla="*/ 4 w 350"/>
                <a:gd name="T3" fmla="*/ 141 h 348"/>
                <a:gd name="T4" fmla="*/ 4 w 350"/>
                <a:gd name="T5" fmla="*/ 156 h 348"/>
                <a:gd name="T6" fmla="*/ 201 w 350"/>
                <a:gd name="T7" fmla="*/ 344 h 348"/>
                <a:gd name="T8" fmla="*/ 217 w 350"/>
                <a:gd name="T9" fmla="*/ 344 h 348"/>
                <a:gd name="T10" fmla="*/ 346 w 350"/>
                <a:gd name="T11" fmla="*/ 207 h 348"/>
                <a:gd name="T12" fmla="*/ 346 w 350"/>
                <a:gd name="T13" fmla="*/ 192 h 348"/>
                <a:gd name="T14" fmla="*/ 149 w 350"/>
                <a:gd name="T15" fmla="*/ 4 h 348"/>
                <a:gd name="T16" fmla="*/ 133 w 350"/>
                <a:gd name="T17" fmla="*/ 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0" h="348">
                  <a:moveTo>
                    <a:pt x="133" y="4"/>
                  </a:moveTo>
                  <a:lnTo>
                    <a:pt x="4" y="141"/>
                  </a:lnTo>
                  <a:cubicBezTo>
                    <a:pt x="0" y="145"/>
                    <a:pt x="0" y="152"/>
                    <a:pt x="4" y="156"/>
                  </a:cubicBezTo>
                  <a:lnTo>
                    <a:pt x="201" y="344"/>
                  </a:lnTo>
                  <a:cubicBezTo>
                    <a:pt x="206" y="348"/>
                    <a:pt x="212" y="348"/>
                    <a:pt x="217" y="344"/>
                  </a:cubicBezTo>
                  <a:lnTo>
                    <a:pt x="346" y="207"/>
                  </a:lnTo>
                  <a:cubicBezTo>
                    <a:pt x="350" y="203"/>
                    <a:pt x="350" y="196"/>
                    <a:pt x="346" y="192"/>
                  </a:cubicBezTo>
                  <a:lnTo>
                    <a:pt x="149" y="4"/>
                  </a:lnTo>
                  <a:cubicBezTo>
                    <a:pt x="144" y="0"/>
                    <a:pt x="137" y="0"/>
                    <a:pt x="133" y="4"/>
                  </a:cubicBezTo>
                  <a:close/>
                </a:path>
              </a:pathLst>
            </a:custGeom>
            <a:noFill/>
            <a:ln w="19050" cap="flat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118">
              <a:extLst>
                <a:ext uri="{FF2B5EF4-FFF2-40B4-BE49-F238E27FC236}">
                  <a16:creationId xmlns:a16="http://schemas.microsoft.com/office/drawing/2014/main" id="{9E234B2E-FE0D-4B28-8451-47A849925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3725" y="827088"/>
              <a:ext cx="322263" cy="200025"/>
            </a:xfrm>
            <a:custGeom>
              <a:avLst/>
              <a:gdLst>
                <a:gd name="T0" fmla="*/ 311 w 429"/>
                <a:gd name="T1" fmla="*/ 0 h 266"/>
                <a:gd name="T2" fmla="*/ 239 w 429"/>
                <a:gd name="T3" fmla="*/ 140 h 266"/>
                <a:gd name="T4" fmla="*/ 36 w 429"/>
                <a:gd name="T5" fmla="*/ 168 h 266"/>
                <a:gd name="T6" fmla="*/ 3 w 429"/>
                <a:gd name="T7" fmla="*/ 218 h 266"/>
                <a:gd name="T8" fmla="*/ 44 w 429"/>
                <a:gd name="T9" fmla="*/ 266 h 266"/>
                <a:gd name="T10" fmla="*/ 311 w 429"/>
                <a:gd name="T11" fmla="*/ 254 h 266"/>
                <a:gd name="T12" fmla="*/ 342 w 429"/>
                <a:gd name="T13" fmla="*/ 234 h 266"/>
                <a:gd name="T14" fmla="*/ 429 w 429"/>
                <a:gd name="T15" fmla="*/ 74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9" h="266">
                  <a:moveTo>
                    <a:pt x="311" y="0"/>
                  </a:moveTo>
                  <a:lnTo>
                    <a:pt x="239" y="140"/>
                  </a:lnTo>
                  <a:lnTo>
                    <a:pt x="36" y="168"/>
                  </a:lnTo>
                  <a:cubicBezTo>
                    <a:pt x="36" y="167"/>
                    <a:pt x="0" y="175"/>
                    <a:pt x="3" y="218"/>
                  </a:cubicBezTo>
                  <a:cubicBezTo>
                    <a:pt x="7" y="265"/>
                    <a:pt x="44" y="266"/>
                    <a:pt x="44" y="266"/>
                  </a:cubicBezTo>
                  <a:lnTo>
                    <a:pt x="311" y="254"/>
                  </a:lnTo>
                  <a:cubicBezTo>
                    <a:pt x="323" y="254"/>
                    <a:pt x="337" y="245"/>
                    <a:pt x="342" y="234"/>
                  </a:cubicBezTo>
                  <a:lnTo>
                    <a:pt x="429" y="74"/>
                  </a:lnTo>
                </a:path>
              </a:pathLst>
            </a:custGeom>
            <a:noFill/>
            <a:ln w="19050" cap="flat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 119">
              <a:extLst>
                <a:ext uri="{FF2B5EF4-FFF2-40B4-BE49-F238E27FC236}">
                  <a16:creationId xmlns:a16="http://schemas.microsoft.com/office/drawing/2014/main" id="{5F20D626-0DC0-4701-ACDE-7CD1887BC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8188" y="450850"/>
              <a:ext cx="546100" cy="623888"/>
            </a:xfrm>
            <a:custGeom>
              <a:avLst/>
              <a:gdLst>
                <a:gd name="T0" fmla="*/ 21 w 728"/>
                <a:gd name="T1" fmla="*/ 224 h 829"/>
                <a:gd name="T2" fmla="*/ 18 w 728"/>
                <a:gd name="T3" fmla="*/ 174 h 829"/>
                <a:gd name="T4" fmla="*/ 162 w 728"/>
                <a:gd name="T5" fmla="*/ 9 h 829"/>
                <a:gd name="T6" fmla="*/ 180 w 728"/>
                <a:gd name="T7" fmla="*/ 1 h 829"/>
                <a:gd name="T8" fmla="*/ 193 w 728"/>
                <a:gd name="T9" fmla="*/ 3 h 829"/>
                <a:gd name="T10" fmla="*/ 390 w 728"/>
                <a:gd name="T11" fmla="*/ 117 h 829"/>
                <a:gd name="T12" fmla="*/ 455 w 728"/>
                <a:gd name="T13" fmla="*/ 177 h 829"/>
                <a:gd name="T14" fmla="*/ 542 w 728"/>
                <a:gd name="T15" fmla="*/ 287 h 829"/>
                <a:gd name="T16" fmla="*/ 688 w 728"/>
                <a:gd name="T17" fmla="*/ 353 h 829"/>
                <a:gd name="T18" fmla="*/ 706 w 728"/>
                <a:gd name="T19" fmla="*/ 397 h 829"/>
                <a:gd name="T20" fmla="*/ 666 w 728"/>
                <a:gd name="T21" fmla="*/ 426 h 829"/>
                <a:gd name="T22" fmla="*/ 511 w 728"/>
                <a:gd name="T23" fmla="*/ 388 h 829"/>
                <a:gd name="T24" fmla="*/ 469 w 728"/>
                <a:gd name="T25" fmla="*/ 363 h 829"/>
                <a:gd name="T26" fmla="*/ 403 w 728"/>
                <a:gd name="T27" fmla="*/ 295 h 829"/>
                <a:gd name="T28" fmla="*/ 296 w 728"/>
                <a:gd name="T29" fmla="*/ 423 h 829"/>
                <a:gd name="T30" fmla="*/ 489 w 728"/>
                <a:gd name="T31" fmla="*/ 476 h 829"/>
                <a:gd name="T32" fmla="*/ 552 w 728"/>
                <a:gd name="T33" fmla="*/ 527 h 829"/>
                <a:gd name="T34" fmla="*/ 707 w 728"/>
                <a:gd name="T35" fmla="*/ 751 h 829"/>
                <a:gd name="T36" fmla="*/ 695 w 728"/>
                <a:gd name="T37" fmla="*/ 807 h 829"/>
                <a:gd name="T38" fmla="*/ 632 w 728"/>
                <a:gd name="T39" fmla="*/ 807 h 829"/>
                <a:gd name="T40" fmla="*/ 446 w 728"/>
                <a:gd name="T41" fmla="*/ 595 h 829"/>
                <a:gd name="T42" fmla="*/ 237 w 728"/>
                <a:gd name="T43" fmla="*/ 573 h 829"/>
                <a:gd name="T44" fmla="*/ 114 w 728"/>
                <a:gd name="T45" fmla="*/ 460 h 829"/>
                <a:gd name="T46" fmla="*/ 253 w 728"/>
                <a:gd name="T47" fmla="*/ 181 h 829"/>
                <a:gd name="T48" fmla="*/ 183 w 728"/>
                <a:gd name="T49" fmla="*/ 128 h 829"/>
                <a:gd name="T50" fmla="*/ 74 w 728"/>
                <a:gd name="T51" fmla="*/ 230 h 829"/>
                <a:gd name="T52" fmla="*/ 21 w 728"/>
                <a:gd name="T53" fmla="*/ 224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28" h="829">
                  <a:moveTo>
                    <a:pt x="21" y="224"/>
                  </a:moveTo>
                  <a:cubicBezTo>
                    <a:pt x="0" y="203"/>
                    <a:pt x="11" y="184"/>
                    <a:pt x="18" y="174"/>
                  </a:cubicBezTo>
                  <a:cubicBezTo>
                    <a:pt x="51" y="130"/>
                    <a:pt x="162" y="9"/>
                    <a:pt x="162" y="9"/>
                  </a:cubicBezTo>
                  <a:cubicBezTo>
                    <a:pt x="165" y="5"/>
                    <a:pt x="172" y="1"/>
                    <a:pt x="180" y="1"/>
                  </a:cubicBezTo>
                  <a:cubicBezTo>
                    <a:pt x="184" y="0"/>
                    <a:pt x="189" y="1"/>
                    <a:pt x="193" y="3"/>
                  </a:cubicBezTo>
                  <a:lnTo>
                    <a:pt x="390" y="117"/>
                  </a:lnTo>
                  <a:cubicBezTo>
                    <a:pt x="419" y="134"/>
                    <a:pt x="435" y="150"/>
                    <a:pt x="455" y="177"/>
                  </a:cubicBezTo>
                  <a:lnTo>
                    <a:pt x="542" y="287"/>
                  </a:lnTo>
                  <a:lnTo>
                    <a:pt x="688" y="353"/>
                  </a:lnTo>
                  <a:cubicBezTo>
                    <a:pt x="688" y="353"/>
                    <a:pt x="714" y="364"/>
                    <a:pt x="706" y="397"/>
                  </a:cubicBezTo>
                  <a:cubicBezTo>
                    <a:pt x="701" y="419"/>
                    <a:pt x="681" y="430"/>
                    <a:pt x="666" y="426"/>
                  </a:cubicBezTo>
                  <a:cubicBezTo>
                    <a:pt x="666" y="426"/>
                    <a:pt x="551" y="396"/>
                    <a:pt x="511" y="388"/>
                  </a:cubicBezTo>
                  <a:cubicBezTo>
                    <a:pt x="496" y="385"/>
                    <a:pt x="486" y="382"/>
                    <a:pt x="469" y="363"/>
                  </a:cubicBezTo>
                  <a:lnTo>
                    <a:pt x="403" y="295"/>
                  </a:lnTo>
                  <a:cubicBezTo>
                    <a:pt x="376" y="320"/>
                    <a:pt x="324" y="384"/>
                    <a:pt x="296" y="423"/>
                  </a:cubicBezTo>
                  <a:lnTo>
                    <a:pt x="489" y="476"/>
                  </a:lnTo>
                  <a:cubicBezTo>
                    <a:pt x="525" y="484"/>
                    <a:pt x="538" y="505"/>
                    <a:pt x="552" y="527"/>
                  </a:cubicBezTo>
                  <a:lnTo>
                    <a:pt x="707" y="751"/>
                  </a:lnTo>
                  <a:cubicBezTo>
                    <a:pt x="707" y="751"/>
                    <a:pt x="728" y="774"/>
                    <a:pt x="695" y="807"/>
                  </a:cubicBezTo>
                  <a:cubicBezTo>
                    <a:pt x="673" y="829"/>
                    <a:pt x="645" y="822"/>
                    <a:pt x="632" y="807"/>
                  </a:cubicBezTo>
                  <a:lnTo>
                    <a:pt x="446" y="595"/>
                  </a:lnTo>
                  <a:cubicBezTo>
                    <a:pt x="393" y="589"/>
                    <a:pt x="279" y="575"/>
                    <a:pt x="237" y="573"/>
                  </a:cubicBezTo>
                  <a:cubicBezTo>
                    <a:pt x="136" y="568"/>
                    <a:pt x="111" y="504"/>
                    <a:pt x="114" y="460"/>
                  </a:cubicBezTo>
                  <a:cubicBezTo>
                    <a:pt x="120" y="361"/>
                    <a:pt x="190" y="279"/>
                    <a:pt x="253" y="181"/>
                  </a:cubicBezTo>
                  <a:lnTo>
                    <a:pt x="183" y="128"/>
                  </a:lnTo>
                  <a:lnTo>
                    <a:pt x="74" y="230"/>
                  </a:lnTo>
                  <a:cubicBezTo>
                    <a:pt x="57" y="244"/>
                    <a:pt x="37" y="241"/>
                    <a:pt x="21" y="224"/>
                  </a:cubicBezTo>
                  <a:close/>
                </a:path>
              </a:pathLst>
            </a:custGeom>
            <a:noFill/>
            <a:ln w="19050" cap="flat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 120">
              <a:extLst>
                <a:ext uri="{FF2B5EF4-FFF2-40B4-BE49-F238E27FC236}">
                  <a16:creationId xmlns:a16="http://schemas.microsoft.com/office/drawing/2014/main" id="{F20A4455-4063-419C-9694-CDF7919FB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5213" y="396875"/>
              <a:ext cx="166688" cy="166688"/>
            </a:xfrm>
            <a:custGeom>
              <a:avLst/>
              <a:gdLst>
                <a:gd name="T0" fmla="*/ 105 w 221"/>
                <a:gd name="T1" fmla="*/ 3 h 221"/>
                <a:gd name="T2" fmla="*/ 4 w 221"/>
                <a:gd name="T3" fmla="*/ 116 h 221"/>
                <a:gd name="T4" fmla="*/ 117 w 221"/>
                <a:gd name="T5" fmla="*/ 217 h 221"/>
                <a:gd name="T6" fmla="*/ 218 w 221"/>
                <a:gd name="T7" fmla="*/ 104 h 221"/>
                <a:gd name="T8" fmla="*/ 105 w 221"/>
                <a:gd name="T9" fmla="*/ 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221">
                  <a:moveTo>
                    <a:pt x="105" y="3"/>
                  </a:moveTo>
                  <a:cubicBezTo>
                    <a:pt x="45" y="6"/>
                    <a:pt x="0" y="57"/>
                    <a:pt x="4" y="116"/>
                  </a:cubicBezTo>
                  <a:cubicBezTo>
                    <a:pt x="7" y="175"/>
                    <a:pt x="58" y="221"/>
                    <a:pt x="117" y="217"/>
                  </a:cubicBezTo>
                  <a:cubicBezTo>
                    <a:pt x="176" y="214"/>
                    <a:pt x="221" y="163"/>
                    <a:pt x="218" y="104"/>
                  </a:cubicBezTo>
                  <a:cubicBezTo>
                    <a:pt x="214" y="45"/>
                    <a:pt x="164" y="0"/>
                    <a:pt x="105" y="3"/>
                  </a:cubicBezTo>
                  <a:close/>
                </a:path>
              </a:pathLst>
            </a:custGeom>
            <a:noFill/>
            <a:ln w="19050" cap="flat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 121">
              <a:extLst>
                <a:ext uri="{FF2B5EF4-FFF2-40B4-BE49-F238E27FC236}">
                  <a16:creationId xmlns:a16="http://schemas.microsoft.com/office/drawing/2014/main" id="{06FAF089-F2D4-4B69-BE8F-B93874BAD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213" y="334963"/>
              <a:ext cx="419100" cy="728663"/>
            </a:xfrm>
            <a:custGeom>
              <a:avLst/>
              <a:gdLst>
                <a:gd name="T0" fmla="*/ 557 w 557"/>
                <a:gd name="T1" fmla="*/ 795 h 968"/>
                <a:gd name="T2" fmla="*/ 315 w 557"/>
                <a:gd name="T3" fmla="*/ 968 h 968"/>
                <a:gd name="T4" fmla="*/ 0 w 557"/>
                <a:gd name="T5" fmla="*/ 484 h 968"/>
                <a:gd name="T6" fmla="*/ 315 w 557"/>
                <a:gd name="T7" fmla="*/ 0 h 968"/>
                <a:gd name="T8" fmla="*/ 528 w 557"/>
                <a:gd name="T9" fmla="*/ 127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7" h="968">
                  <a:moveTo>
                    <a:pt x="557" y="795"/>
                  </a:moveTo>
                  <a:cubicBezTo>
                    <a:pt x="499" y="900"/>
                    <a:pt x="412" y="968"/>
                    <a:pt x="315" y="968"/>
                  </a:cubicBezTo>
                  <a:cubicBezTo>
                    <a:pt x="141" y="968"/>
                    <a:pt x="0" y="751"/>
                    <a:pt x="0" y="484"/>
                  </a:cubicBezTo>
                  <a:cubicBezTo>
                    <a:pt x="0" y="217"/>
                    <a:pt x="141" y="0"/>
                    <a:pt x="315" y="0"/>
                  </a:cubicBezTo>
                  <a:cubicBezTo>
                    <a:pt x="397" y="0"/>
                    <a:pt x="472" y="48"/>
                    <a:pt x="528" y="127"/>
                  </a:cubicBezTo>
                </a:path>
              </a:pathLst>
            </a:custGeom>
            <a:noFill/>
            <a:ln w="1905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0" name="Data_Mining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EE9D8E1A-BB72-4F72-8C27-C99946E547DF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8764411" y="3570246"/>
            <a:ext cx="1005840" cy="1136093"/>
            <a:chOff x="31" y="8"/>
            <a:chExt cx="417" cy="471"/>
          </a:xfrm>
          <a:solidFill>
            <a:srgbClr val="FFD041"/>
          </a:solidFill>
        </p:grpSpPr>
        <p:sp>
          <p:nvSpPr>
            <p:cNvPr id="111" name="Data_Mining">
              <a:extLst>
                <a:ext uri="{FF2B5EF4-FFF2-40B4-BE49-F238E27FC236}">
                  <a16:creationId xmlns:a16="http://schemas.microsoft.com/office/drawing/2014/main" id="{12B9A925-7952-4200-9DD9-570C403BC1F0}"/>
                </a:ext>
              </a:extLst>
            </p:cNvPr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35" y="120"/>
              <a:ext cx="245" cy="243"/>
            </a:xfrm>
            <a:custGeom>
              <a:avLst/>
              <a:gdLst>
                <a:gd name="T0" fmla="*/ 512 w 652"/>
                <a:gd name="T1" fmla="*/ 423 h 645"/>
                <a:gd name="T2" fmla="*/ 554 w 652"/>
                <a:gd name="T3" fmla="*/ 277 h 645"/>
                <a:gd name="T4" fmla="*/ 277 w 652"/>
                <a:gd name="T5" fmla="*/ 0 h 645"/>
                <a:gd name="T6" fmla="*/ 0 w 652"/>
                <a:gd name="T7" fmla="*/ 277 h 645"/>
                <a:gd name="T8" fmla="*/ 277 w 652"/>
                <a:gd name="T9" fmla="*/ 554 h 645"/>
                <a:gd name="T10" fmla="*/ 425 w 652"/>
                <a:gd name="T11" fmla="*/ 511 h 645"/>
                <a:gd name="T12" fmla="*/ 427 w 652"/>
                <a:gd name="T13" fmla="*/ 513 h 645"/>
                <a:gd name="T14" fmla="*/ 540 w 652"/>
                <a:gd name="T15" fmla="*/ 627 h 645"/>
                <a:gd name="T16" fmla="*/ 584 w 652"/>
                <a:gd name="T17" fmla="*/ 645 h 645"/>
                <a:gd name="T18" fmla="*/ 628 w 652"/>
                <a:gd name="T19" fmla="*/ 627 h 645"/>
                <a:gd name="T20" fmla="*/ 628 w 652"/>
                <a:gd name="T21" fmla="*/ 539 h 645"/>
                <a:gd name="T22" fmla="*/ 514 w 652"/>
                <a:gd name="T23" fmla="*/ 425 h 645"/>
                <a:gd name="T24" fmla="*/ 512 w 652"/>
                <a:gd name="T25" fmla="*/ 423 h 645"/>
                <a:gd name="T26" fmla="*/ 277 w 652"/>
                <a:gd name="T27" fmla="*/ 476 h 645"/>
                <a:gd name="T28" fmla="*/ 78 w 652"/>
                <a:gd name="T29" fmla="*/ 277 h 645"/>
                <a:gd name="T30" fmla="*/ 277 w 652"/>
                <a:gd name="T31" fmla="*/ 77 h 645"/>
                <a:gd name="T32" fmla="*/ 477 w 652"/>
                <a:gd name="T33" fmla="*/ 277 h 645"/>
                <a:gd name="T34" fmla="*/ 277 w 652"/>
                <a:gd name="T35" fmla="*/ 476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52" h="645">
                  <a:moveTo>
                    <a:pt x="512" y="423"/>
                  </a:moveTo>
                  <a:cubicBezTo>
                    <a:pt x="539" y="381"/>
                    <a:pt x="554" y="330"/>
                    <a:pt x="554" y="277"/>
                  </a:cubicBezTo>
                  <a:cubicBezTo>
                    <a:pt x="554" y="124"/>
                    <a:pt x="430" y="0"/>
                    <a:pt x="277" y="0"/>
                  </a:cubicBezTo>
                  <a:cubicBezTo>
                    <a:pt x="125" y="0"/>
                    <a:pt x="0" y="124"/>
                    <a:pt x="0" y="277"/>
                  </a:cubicBezTo>
                  <a:cubicBezTo>
                    <a:pt x="0" y="429"/>
                    <a:pt x="125" y="554"/>
                    <a:pt x="277" y="554"/>
                  </a:cubicBezTo>
                  <a:cubicBezTo>
                    <a:pt x="331" y="554"/>
                    <a:pt x="382" y="538"/>
                    <a:pt x="425" y="511"/>
                  </a:cubicBezTo>
                  <a:cubicBezTo>
                    <a:pt x="425" y="512"/>
                    <a:pt x="426" y="513"/>
                    <a:pt x="427" y="513"/>
                  </a:cubicBezTo>
                  <a:lnTo>
                    <a:pt x="540" y="627"/>
                  </a:lnTo>
                  <a:cubicBezTo>
                    <a:pt x="552" y="639"/>
                    <a:pt x="568" y="645"/>
                    <a:pt x="584" y="645"/>
                  </a:cubicBezTo>
                  <a:cubicBezTo>
                    <a:pt x="600" y="645"/>
                    <a:pt x="616" y="639"/>
                    <a:pt x="628" y="627"/>
                  </a:cubicBezTo>
                  <a:cubicBezTo>
                    <a:pt x="652" y="603"/>
                    <a:pt x="652" y="563"/>
                    <a:pt x="628" y="539"/>
                  </a:cubicBezTo>
                  <a:lnTo>
                    <a:pt x="514" y="425"/>
                  </a:lnTo>
                  <a:cubicBezTo>
                    <a:pt x="514" y="425"/>
                    <a:pt x="513" y="424"/>
                    <a:pt x="512" y="423"/>
                  </a:cubicBezTo>
                  <a:close/>
                  <a:moveTo>
                    <a:pt x="277" y="476"/>
                  </a:moveTo>
                  <a:cubicBezTo>
                    <a:pt x="167" y="476"/>
                    <a:pt x="78" y="387"/>
                    <a:pt x="78" y="277"/>
                  </a:cubicBezTo>
                  <a:cubicBezTo>
                    <a:pt x="78" y="167"/>
                    <a:pt x="167" y="77"/>
                    <a:pt x="277" y="77"/>
                  </a:cubicBezTo>
                  <a:cubicBezTo>
                    <a:pt x="387" y="77"/>
                    <a:pt x="477" y="167"/>
                    <a:pt x="477" y="277"/>
                  </a:cubicBezTo>
                  <a:cubicBezTo>
                    <a:pt x="477" y="387"/>
                    <a:pt x="387" y="476"/>
                    <a:pt x="277" y="4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Data_Mining">
              <a:extLst>
                <a:ext uri="{FF2B5EF4-FFF2-40B4-BE49-F238E27FC236}">
                  <a16:creationId xmlns:a16="http://schemas.microsoft.com/office/drawing/2014/main" id="{A2C90C16-5002-4493-8756-388623A5A8D0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188" y="176"/>
              <a:ext cx="104" cy="104"/>
            </a:xfrm>
            <a:custGeom>
              <a:avLst/>
              <a:gdLst>
                <a:gd name="T0" fmla="*/ 238 w 277"/>
                <a:gd name="T1" fmla="*/ 89 h 277"/>
                <a:gd name="T2" fmla="*/ 177 w 277"/>
                <a:gd name="T3" fmla="*/ 89 h 277"/>
                <a:gd name="T4" fmla="*/ 177 w 277"/>
                <a:gd name="T5" fmla="*/ 39 h 277"/>
                <a:gd name="T6" fmla="*/ 138 w 277"/>
                <a:gd name="T7" fmla="*/ 0 h 277"/>
                <a:gd name="T8" fmla="*/ 100 w 277"/>
                <a:gd name="T9" fmla="*/ 39 h 277"/>
                <a:gd name="T10" fmla="*/ 100 w 277"/>
                <a:gd name="T11" fmla="*/ 89 h 277"/>
                <a:gd name="T12" fmla="*/ 39 w 277"/>
                <a:gd name="T13" fmla="*/ 89 h 277"/>
                <a:gd name="T14" fmla="*/ 0 w 277"/>
                <a:gd name="T15" fmla="*/ 128 h 277"/>
                <a:gd name="T16" fmla="*/ 39 w 277"/>
                <a:gd name="T17" fmla="*/ 166 h 277"/>
                <a:gd name="T18" fmla="*/ 100 w 277"/>
                <a:gd name="T19" fmla="*/ 166 h 277"/>
                <a:gd name="T20" fmla="*/ 100 w 277"/>
                <a:gd name="T21" fmla="*/ 239 h 277"/>
                <a:gd name="T22" fmla="*/ 138 w 277"/>
                <a:gd name="T23" fmla="*/ 277 h 277"/>
                <a:gd name="T24" fmla="*/ 177 w 277"/>
                <a:gd name="T25" fmla="*/ 239 h 277"/>
                <a:gd name="T26" fmla="*/ 177 w 277"/>
                <a:gd name="T27" fmla="*/ 166 h 277"/>
                <a:gd name="T28" fmla="*/ 238 w 277"/>
                <a:gd name="T29" fmla="*/ 166 h 277"/>
                <a:gd name="T30" fmla="*/ 277 w 277"/>
                <a:gd name="T31" fmla="*/ 128 h 277"/>
                <a:gd name="T32" fmla="*/ 238 w 277"/>
                <a:gd name="T33" fmla="*/ 89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7" h="277">
                  <a:moveTo>
                    <a:pt x="238" y="89"/>
                  </a:moveTo>
                  <a:lnTo>
                    <a:pt x="177" y="89"/>
                  </a:lnTo>
                  <a:lnTo>
                    <a:pt x="177" y="39"/>
                  </a:lnTo>
                  <a:cubicBezTo>
                    <a:pt x="177" y="17"/>
                    <a:pt x="160" y="0"/>
                    <a:pt x="138" y="0"/>
                  </a:cubicBezTo>
                  <a:cubicBezTo>
                    <a:pt x="117" y="0"/>
                    <a:pt x="100" y="17"/>
                    <a:pt x="100" y="39"/>
                  </a:cubicBezTo>
                  <a:lnTo>
                    <a:pt x="100" y="89"/>
                  </a:lnTo>
                  <a:lnTo>
                    <a:pt x="39" y="89"/>
                  </a:lnTo>
                  <a:cubicBezTo>
                    <a:pt x="17" y="89"/>
                    <a:pt x="0" y="106"/>
                    <a:pt x="0" y="128"/>
                  </a:cubicBezTo>
                  <a:cubicBezTo>
                    <a:pt x="0" y="149"/>
                    <a:pt x="17" y="166"/>
                    <a:pt x="39" y="166"/>
                  </a:cubicBezTo>
                  <a:lnTo>
                    <a:pt x="100" y="166"/>
                  </a:lnTo>
                  <a:lnTo>
                    <a:pt x="100" y="239"/>
                  </a:lnTo>
                  <a:cubicBezTo>
                    <a:pt x="100" y="260"/>
                    <a:pt x="117" y="277"/>
                    <a:pt x="138" y="277"/>
                  </a:cubicBezTo>
                  <a:cubicBezTo>
                    <a:pt x="160" y="277"/>
                    <a:pt x="177" y="260"/>
                    <a:pt x="177" y="239"/>
                  </a:cubicBezTo>
                  <a:lnTo>
                    <a:pt x="177" y="166"/>
                  </a:lnTo>
                  <a:lnTo>
                    <a:pt x="238" y="166"/>
                  </a:lnTo>
                  <a:cubicBezTo>
                    <a:pt x="260" y="166"/>
                    <a:pt x="277" y="149"/>
                    <a:pt x="277" y="128"/>
                  </a:cubicBezTo>
                  <a:cubicBezTo>
                    <a:pt x="277" y="106"/>
                    <a:pt x="260" y="89"/>
                    <a:pt x="238" y="8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Data_Mining">
              <a:extLst>
                <a:ext uri="{FF2B5EF4-FFF2-40B4-BE49-F238E27FC236}">
                  <a16:creationId xmlns:a16="http://schemas.microsoft.com/office/drawing/2014/main" id="{3CE0FBC1-3087-4377-8E18-9F541DCB533D}"/>
                </a:ext>
              </a:extLst>
            </p:cNvPr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31" y="8"/>
              <a:ext cx="417" cy="471"/>
            </a:xfrm>
            <a:custGeom>
              <a:avLst/>
              <a:gdLst>
                <a:gd name="T0" fmla="*/ 1110 w 1111"/>
                <a:gd name="T1" fmla="*/ 282 h 1251"/>
                <a:gd name="T2" fmla="*/ 1109 w 1111"/>
                <a:gd name="T3" fmla="*/ 277 h 1251"/>
                <a:gd name="T4" fmla="*/ 1107 w 1111"/>
                <a:gd name="T5" fmla="*/ 272 h 1251"/>
                <a:gd name="T6" fmla="*/ 1105 w 1111"/>
                <a:gd name="T7" fmla="*/ 268 h 1251"/>
                <a:gd name="T8" fmla="*/ 1102 w 1111"/>
                <a:gd name="T9" fmla="*/ 263 h 1251"/>
                <a:gd name="T10" fmla="*/ 1098 w 1111"/>
                <a:gd name="T11" fmla="*/ 260 h 1251"/>
                <a:gd name="T12" fmla="*/ 1094 w 1111"/>
                <a:gd name="T13" fmla="*/ 256 h 1251"/>
                <a:gd name="T14" fmla="*/ 1089 w 1111"/>
                <a:gd name="T15" fmla="*/ 253 h 1251"/>
                <a:gd name="T16" fmla="*/ 572 w 1111"/>
                <a:gd name="T17" fmla="*/ 5 h 1251"/>
                <a:gd name="T18" fmla="*/ 22 w 1111"/>
                <a:gd name="T19" fmla="*/ 253 h 1251"/>
                <a:gd name="T20" fmla="*/ 18 w 1111"/>
                <a:gd name="T21" fmla="*/ 256 h 1251"/>
                <a:gd name="T22" fmla="*/ 14 w 1111"/>
                <a:gd name="T23" fmla="*/ 259 h 1251"/>
                <a:gd name="T24" fmla="*/ 9 w 1111"/>
                <a:gd name="T25" fmla="*/ 263 h 1251"/>
                <a:gd name="T26" fmla="*/ 7 w 1111"/>
                <a:gd name="T27" fmla="*/ 267 h 1251"/>
                <a:gd name="T28" fmla="*/ 5 w 1111"/>
                <a:gd name="T29" fmla="*/ 269 h 1251"/>
                <a:gd name="T30" fmla="*/ 4 w 1111"/>
                <a:gd name="T31" fmla="*/ 273 h 1251"/>
                <a:gd name="T32" fmla="*/ 2 w 1111"/>
                <a:gd name="T33" fmla="*/ 278 h 1251"/>
                <a:gd name="T34" fmla="*/ 1 w 1111"/>
                <a:gd name="T35" fmla="*/ 283 h 1251"/>
                <a:gd name="T36" fmla="*/ 0 w 1111"/>
                <a:gd name="T37" fmla="*/ 288 h 1251"/>
                <a:gd name="T38" fmla="*/ 20 w 1111"/>
                <a:gd name="T39" fmla="*/ 960 h 1251"/>
                <a:gd name="T40" fmla="*/ 537 w 1111"/>
                <a:gd name="T41" fmla="*/ 1246 h 1251"/>
                <a:gd name="T42" fmla="*/ 542 w 1111"/>
                <a:gd name="T43" fmla="*/ 1249 h 1251"/>
                <a:gd name="T44" fmla="*/ 546 w 1111"/>
                <a:gd name="T45" fmla="*/ 1250 h 1251"/>
                <a:gd name="T46" fmla="*/ 551 w 1111"/>
                <a:gd name="T47" fmla="*/ 1251 h 1251"/>
                <a:gd name="T48" fmla="*/ 560 w 1111"/>
                <a:gd name="T49" fmla="*/ 1251 h 1251"/>
                <a:gd name="T50" fmla="*/ 564 w 1111"/>
                <a:gd name="T51" fmla="*/ 1250 h 1251"/>
                <a:gd name="T52" fmla="*/ 569 w 1111"/>
                <a:gd name="T53" fmla="*/ 1249 h 1251"/>
                <a:gd name="T54" fmla="*/ 574 w 1111"/>
                <a:gd name="T55" fmla="*/ 1246 h 1251"/>
                <a:gd name="T56" fmla="*/ 1091 w 1111"/>
                <a:gd name="T57" fmla="*/ 960 h 1251"/>
                <a:gd name="T58" fmla="*/ 1111 w 1111"/>
                <a:gd name="T59" fmla="*/ 288 h 1251"/>
                <a:gd name="T60" fmla="*/ 1110 w 1111"/>
                <a:gd name="T61" fmla="*/ 283 h 1251"/>
                <a:gd name="T62" fmla="*/ 594 w 1111"/>
                <a:gd name="T63" fmla="*/ 1147 h 1251"/>
                <a:gd name="T64" fmla="*/ 555 w 1111"/>
                <a:gd name="T65" fmla="*/ 920 h 1251"/>
                <a:gd name="T66" fmla="*/ 517 w 1111"/>
                <a:gd name="T67" fmla="*/ 1147 h 1251"/>
                <a:gd name="T68" fmla="*/ 78 w 1111"/>
                <a:gd name="T69" fmla="*/ 354 h 1251"/>
                <a:gd name="T70" fmla="*/ 229 w 1111"/>
                <a:gd name="T71" fmla="*/ 432 h 1251"/>
                <a:gd name="T72" fmla="*/ 248 w 1111"/>
                <a:gd name="T73" fmla="*/ 360 h 1251"/>
                <a:gd name="T74" fmla="*/ 555 w 1111"/>
                <a:gd name="T75" fmla="*/ 83 h 1251"/>
                <a:gd name="T76" fmla="*/ 863 w 1111"/>
                <a:gd name="T77" fmla="*/ 360 h 1251"/>
                <a:gd name="T78" fmla="*/ 882 w 1111"/>
                <a:gd name="T79" fmla="*/ 432 h 1251"/>
                <a:gd name="T80" fmla="*/ 1033 w 1111"/>
                <a:gd name="T81" fmla="*/ 354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11" h="1251">
                  <a:moveTo>
                    <a:pt x="1110" y="283"/>
                  </a:moveTo>
                  <a:cubicBezTo>
                    <a:pt x="1110" y="283"/>
                    <a:pt x="1110" y="282"/>
                    <a:pt x="1110" y="282"/>
                  </a:cubicBezTo>
                  <a:cubicBezTo>
                    <a:pt x="1110" y="281"/>
                    <a:pt x="1110" y="279"/>
                    <a:pt x="1109" y="278"/>
                  </a:cubicBezTo>
                  <a:cubicBezTo>
                    <a:pt x="1109" y="278"/>
                    <a:pt x="1109" y="277"/>
                    <a:pt x="1109" y="277"/>
                  </a:cubicBezTo>
                  <a:cubicBezTo>
                    <a:pt x="1108" y="276"/>
                    <a:pt x="1108" y="274"/>
                    <a:pt x="1107" y="273"/>
                  </a:cubicBezTo>
                  <a:cubicBezTo>
                    <a:pt x="1107" y="272"/>
                    <a:pt x="1107" y="272"/>
                    <a:pt x="1107" y="272"/>
                  </a:cubicBezTo>
                  <a:cubicBezTo>
                    <a:pt x="1106" y="271"/>
                    <a:pt x="1106" y="270"/>
                    <a:pt x="1106" y="269"/>
                  </a:cubicBezTo>
                  <a:cubicBezTo>
                    <a:pt x="1105" y="269"/>
                    <a:pt x="1105" y="269"/>
                    <a:pt x="1105" y="268"/>
                  </a:cubicBezTo>
                  <a:cubicBezTo>
                    <a:pt x="1105" y="268"/>
                    <a:pt x="1105" y="267"/>
                    <a:pt x="1104" y="267"/>
                  </a:cubicBezTo>
                  <a:cubicBezTo>
                    <a:pt x="1103" y="266"/>
                    <a:pt x="1103" y="265"/>
                    <a:pt x="1102" y="263"/>
                  </a:cubicBezTo>
                  <a:cubicBezTo>
                    <a:pt x="1102" y="263"/>
                    <a:pt x="1101" y="263"/>
                    <a:pt x="1101" y="263"/>
                  </a:cubicBezTo>
                  <a:cubicBezTo>
                    <a:pt x="1100" y="262"/>
                    <a:pt x="1099" y="261"/>
                    <a:pt x="1098" y="260"/>
                  </a:cubicBezTo>
                  <a:cubicBezTo>
                    <a:pt x="1098" y="259"/>
                    <a:pt x="1097" y="259"/>
                    <a:pt x="1097" y="259"/>
                  </a:cubicBezTo>
                  <a:cubicBezTo>
                    <a:pt x="1096" y="258"/>
                    <a:pt x="1095" y="257"/>
                    <a:pt x="1094" y="256"/>
                  </a:cubicBezTo>
                  <a:cubicBezTo>
                    <a:pt x="1094" y="256"/>
                    <a:pt x="1093" y="256"/>
                    <a:pt x="1093" y="256"/>
                  </a:cubicBezTo>
                  <a:cubicBezTo>
                    <a:pt x="1092" y="255"/>
                    <a:pt x="1090" y="254"/>
                    <a:pt x="1089" y="253"/>
                  </a:cubicBezTo>
                  <a:cubicBezTo>
                    <a:pt x="1089" y="253"/>
                    <a:pt x="1089" y="253"/>
                    <a:pt x="1089" y="253"/>
                  </a:cubicBezTo>
                  <a:lnTo>
                    <a:pt x="572" y="5"/>
                  </a:lnTo>
                  <a:cubicBezTo>
                    <a:pt x="562" y="0"/>
                    <a:pt x="549" y="0"/>
                    <a:pt x="539" y="5"/>
                  </a:cubicBezTo>
                  <a:lnTo>
                    <a:pt x="22" y="253"/>
                  </a:lnTo>
                  <a:cubicBezTo>
                    <a:pt x="22" y="253"/>
                    <a:pt x="22" y="253"/>
                    <a:pt x="22" y="253"/>
                  </a:cubicBezTo>
                  <a:cubicBezTo>
                    <a:pt x="21" y="254"/>
                    <a:pt x="19" y="255"/>
                    <a:pt x="18" y="256"/>
                  </a:cubicBezTo>
                  <a:cubicBezTo>
                    <a:pt x="17" y="256"/>
                    <a:pt x="17" y="256"/>
                    <a:pt x="17" y="256"/>
                  </a:cubicBezTo>
                  <a:cubicBezTo>
                    <a:pt x="16" y="257"/>
                    <a:pt x="15" y="258"/>
                    <a:pt x="14" y="259"/>
                  </a:cubicBezTo>
                  <a:cubicBezTo>
                    <a:pt x="13" y="259"/>
                    <a:pt x="13" y="259"/>
                    <a:pt x="13" y="260"/>
                  </a:cubicBezTo>
                  <a:cubicBezTo>
                    <a:pt x="12" y="261"/>
                    <a:pt x="11" y="262"/>
                    <a:pt x="9" y="263"/>
                  </a:cubicBezTo>
                  <a:cubicBezTo>
                    <a:pt x="9" y="263"/>
                    <a:pt x="9" y="263"/>
                    <a:pt x="9" y="263"/>
                  </a:cubicBezTo>
                  <a:cubicBezTo>
                    <a:pt x="8" y="265"/>
                    <a:pt x="7" y="266"/>
                    <a:pt x="7" y="267"/>
                  </a:cubicBezTo>
                  <a:cubicBezTo>
                    <a:pt x="6" y="267"/>
                    <a:pt x="6" y="268"/>
                    <a:pt x="6" y="268"/>
                  </a:cubicBezTo>
                  <a:cubicBezTo>
                    <a:pt x="6" y="269"/>
                    <a:pt x="5" y="269"/>
                    <a:pt x="5" y="269"/>
                  </a:cubicBezTo>
                  <a:cubicBezTo>
                    <a:pt x="5" y="270"/>
                    <a:pt x="4" y="271"/>
                    <a:pt x="4" y="272"/>
                  </a:cubicBezTo>
                  <a:cubicBezTo>
                    <a:pt x="4" y="272"/>
                    <a:pt x="4" y="272"/>
                    <a:pt x="4" y="273"/>
                  </a:cubicBezTo>
                  <a:cubicBezTo>
                    <a:pt x="3" y="274"/>
                    <a:pt x="2" y="276"/>
                    <a:pt x="2" y="277"/>
                  </a:cubicBezTo>
                  <a:cubicBezTo>
                    <a:pt x="2" y="277"/>
                    <a:pt x="2" y="278"/>
                    <a:pt x="2" y="278"/>
                  </a:cubicBezTo>
                  <a:cubicBezTo>
                    <a:pt x="1" y="279"/>
                    <a:pt x="1" y="281"/>
                    <a:pt x="1" y="282"/>
                  </a:cubicBezTo>
                  <a:cubicBezTo>
                    <a:pt x="1" y="282"/>
                    <a:pt x="1" y="283"/>
                    <a:pt x="1" y="283"/>
                  </a:cubicBezTo>
                  <a:cubicBezTo>
                    <a:pt x="0" y="285"/>
                    <a:pt x="0" y="286"/>
                    <a:pt x="0" y="288"/>
                  </a:cubicBezTo>
                  <a:lnTo>
                    <a:pt x="0" y="288"/>
                  </a:lnTo>
                  <a:lnTo>
                    <a:pt x="0" y="926"/>
                  </a:lnTo>
                  <a:cubicBezTo>
                    <a:pt x="0" y="940"/>
                    <a:pt x="8" y="953"/>
                    <a:pt x="20" y="960"/>
                  </a:cubicBezTo>
                  <a:lnTo>
                    <a:pt x="537" y="1246"/>
                  </a:lnTo>
                  <a:cubicBezTo>
                    <a:pt x="537" y="1246"/>
                    <a:pt x="537" y="1246"/>
                    <a:pt x="537" y="1246"/>
                  </a:cubicBezTo>
                  <a:cubicBezTo>
                    <a:pt x="538" y="1247"/>
                    <a:pt x="539" y="1248"/>
                    <a:pt x="541" y="1248"/>
                  </a:cubicBezTo>
                  <a:cubicBezTo>
                    <a:pt x="541" y="1249"/>
                    <a:pt x="541" y="1249"/>
                    <a:pt x="542" y="1249"/>
                  </a:cubicBezTo>
                  <a:cubicBezTo>
                    <a:pt x="543" y="1249"/>
                    <a:pt x="544" y="1250"/>
                    <a:pt x="545" y="1250"/>
                  </a:cubicBezTo>
                  <a:cubicBezTo>
                    <a:pt x="546" y="1250"/>
                    <a:pt x="546" y="1250"/>
                    <a:pt x="546" y="1250"/>
                  </a:cubicBezTo>
                  <a:cubicBezTo>
                    <a:pt x="547" y="1250"/>
                    <a:pt x="549" y="1251"/>
                    <a:pt x="550" y="1251"/>
                  </a:cubicBezTo>
                  <a:cubicBezTo>
                    <a:pt x="550" y="1251"/>
                    <a:pt x="551" y="1251"/>
                    <a:pt x="551" y="1251"/>
                  </a:cubicBezTo>
                  <a:cubicBezTo>
                    <a:pt x="552" y="1251"/>
                    <a:pt x="554" y="1251"/>
                    <a:pt x="555" y="1251"/>
                  </a:cubicBezTo>
                  <a:cubicBezTo>
                    <a:pt x="557" y="1251"/>
                    <a:pt x="558" y="1251"/>
                    <a:pt x="560" y="1251"/>
                  </a:cubicBezTo>
                  <a:cubicBezTo>
                    <a:pt x="560" y="1251"/>
                    <a:pt x="561" y="1251"/>
                    <a:pt x="561" y="1251"/>
                  </a:cubicBezTo>
                  <a:cubicBezTo>
                    <a:pt x="562" y="1251"/>
                    <a:pt x="563" y="1251"/>
                    <a:pt x="564" y="1250"/>
                  </a:cubicBezTo>
                  <a:cubicBezTo>
                    <a:pt x="565" y="1250"/>
                    <a:pt x="565" y="1250"/>
                    <a:pt x="566" y="1250"/>
                  </a:cubicBezTo>
                  <a:cubicBezTo>
                    <a:pt x="567" y="1250"/>
                    <a:pt x="568" y="1249"/>
                    <a:pt x="569" y="1249"/>
                  </a:cubicBezTo>
                  <a:cubicBezTo>
                    <a:pt x="569" y="1249"/>
                    <a:pt x="570" y="1249"/>
                    <a:pt x="570" y="1248"/>
                  </a:cubicBezTo>
                  <a:cubicBezTo>
                    <a:pt x="571" y="1248"/>
                    <a:pt x="573" y="1247"/>
                    <a:pt x="574" y="1246"/>
                  </a:cubicBezTo>
                  <a:cubicBezTo>
                    <a:pt x="574" y="1246"/>
                    <a:pt x="574" y="1246"/>
                    <a:pt x="574" y="1246"/>
                  </a:cubicBezTo>
                  <a:lnTo>
                    <a:pt x="1091" y="960"/>
                  </a:lnTo>
                  <a:cubicBezTo>
                    <a:pt x="1103" y="953"/>
                    <a:pt x="1111" y="940"/>
                    <a:pt x="1111" y="926"/>
                  </a:cubicBezTo>
                  <a:lnTo>
                    <a:pt x="1111" y="288"/>
                  </a:lnTo>
                  <a:cubicBezTo>
                    <a:pt x="1111" y="288"/>
                    <a:pt x="1111" y="288"/>
                    <a:pt x="1111" y="288"/>
                  </a:cubicBezTo>
                  <a:cubicBezTo>
                    <a:pt x="1111" y="286"/>
                    <a:pt x="1110" y="285"/>
                    <a:pt x="1110" y="283"/>
                  </a:cubicBezTo>
                  <a:close/>
                  <a:moveTo>
                    <a:pt x="1033" y="903"/>
                  </a:moveTo>
                  <a:lnTo>
                    <a:pt x="594" y="1147"/>
                  </a:lnTo>
                  <a:lnTo>
                    <a:pt x="594" y="959"/>
                  </a:lnTo>
                  <a:cubicBezTo>
                    <a:pt x="594" y="938"/>
                    <a:pt x="577" y="920"/>
                    <a:pt x="555" y="920"/>
                  </a:cubicBezTo>
                  <a:cubicBezTo>
                    <a:pt x="534" y="920"/>
                    <a:pt x="517" y="938"/>
                    <a:pt x="517" y="959"/>
                  </a:cubicBezTo>
                  <a:lnTo>
                    <a:pt x="517" y="1147"/>
                  </a:lnTo>
                  <a:lnTo>
                    <a:pt x="78" y="903"/>
                  </a:lnTo>
                  <a:lnTo>
                    <a:pt x="78" y="354"/>
                  </a:lnTo>
                  <a:lnTo>
                    <a:pt x="210" y="428"/>
                  </a:lnTo>
                  <a:cubicBezTo>
                    <a:pt x="216" y="431"/>
                    <a:pt x="223" y="432"/>
                    <a:pt x="229" y="432"/>
                  </a:cubicBezTo>
                  <a:cubicBezTo>
                    <a:pt x="243" y="432"/>
                    <a:pt x="256" y="425"/>
                    <a:pt x="263" y="412"/>
                  </a:cubicBezTo>
                  <a:cubicBezTo>
                    <a:pt x="274" y="394"/>
                    <a:pt x="267" y="370"/>
                    <a:pt x="248" y="360"/>
                  </a:cubicBezTo>
                  <a:lnTo>
                    <a:pt x="124" y="291"/>
                  </a:lnTo>
                  <a:lnTo>
                    <a:pt x="555" y="83"/>
                  </a:lnTo>
                  <a:lnTo>
                    <a:pt x="987" y="291"/>
                  </a:lnTo>
                  <a:lnTo>
                    <a:pt x="863" y="360"/>
                  </a:lnTo>
                  <a:cubicBezTo>
                    <a:pt x="844" y="370"/>
                    <a:pt x="837" y="394"/>
                    <a:pt x="848" y="412"/>
                  </a:cubicBezTo>
                  <a:cubicBezTo>
                    <a:pt x="855" y="425"/>
                    <a:pt x="868" y="432"/>
                    <a:pt x="882" y="432"/>
                  </a:cubicBezTo>
                  <a:cubicBezTo>
                    <a:pt x="888" y="432"/>
                    <a:pt x="895" y="431"/>
                    <a:pt x="901" y="428"/>
                  </a:cubicBezTo>
                  <a:lnTo>
                    <a:pt x="1033" y="354"/>
                  </a:lnTo>
                  <a:lnTo>
                    <a:pt x="1033" y="9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4" name="Trends3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9B771F5C-EFDE-404B-8A17-9824823D28E4}"/>
              </a:ext>
            </a:extLst>
          </p:cNvPr>
          <p:cNvGrpSpPr>
            <a:grpSpLocks/>
          </p:cNvGrpSpPr>
          <p:nvPr/>
        </p:nvGrpSpPr>
        <p:grpSpPr>
          <a:xfrm>
            <a:off x="7254661" y="2879708"/>
            <a:ext cx="1005840" cy="822960"/>
            <a:chOff x="1111703" y="154135"/>
            <a:chExt cx="625769" cy="542925"/>
          </a:xfrm>
          <a:solidFill>
            <a:srgbClr val="C4C4C4"/>
          </a:solidFill>
        </p:grpSpPr>
        <p:sp>
          <p:nvSpPr>
            <p:cNvPr id="115" name="Trends3">
              <a:extLst>
                <a:ext uri="{FF2B5EF4-FFF2-40B4-BE49-F238E27FC236}">
                  <a16:creationId xmlns:a16="http://schemas.microsoft.com/office/drawing/2014/main" id="{25F52087-33C1-40A6-954D-19F0F53852A8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1111703" y="154135"/>
              <a:ext cx="625769" cy="542925"/>
            </a:xfrm>
            <a:custGeom>
              <a:avLst/>
              <a:gdLst>
                <a:gd name="T0" fmla="*/ 1101 w 1126"/>
                <a:gd name="T1" fmla="*/ 0 h 975"/>
                <a:gd name="T2" fmla="*/ 25 w 1126"/>
                <a:gd name="T3" fmla="*/ 0 h 975"/>
                <a:gd name="T4" fmla="*/ 0 w 1126"/>
                <a:gd name="T5" fmla="*/ 25 h 975"/>
                <a:gd name="T6" fmla="*/ 0 w 1126"/>
                <a:gd name="T7" fmla="*/ 799 h 975"/>
                <a:gd name="T8" fmla="*/ 25 w 1126"/>
                <a:gd name="T9" fmla="*/ 825 h 975"/>
                <a:gd name="T10" fmla="*/ 388 w 1126"/>
                <a:gd name="T11" fmla="*/ 825 h 975"/>
                <a:gd name="T12" fmla="*/ 305 w 1126"/>
                <a:gd name="T13" fmla="*/ 934 h 975"/>
                <a:gd name="T14" fmla="*/ 303 w 1126"/>
                <a:gd name="T15" fmla="*/ 960 h 975"/>
                <a:gd name="T16" fmla="*/ 325 w 1126"/>
                <a:gd name="T17" fmla="*/ 975 h 975"/>
                <a:gd name="T18" fmla="*/ 800 w 1126"/>
                <a:gd name="T19" fmla="*/ 975 h 975"/>
                <a:gd name="T20" fmla="*/ 823 w 1126"/>
                <a:gd name="T21" fmla="*/ 961 h 975"/>
                <a:gd name="T22" fmla="*/ 821 w 1126"/>
                <a:gd name="T23" fmla="*/ 935 h 975"/>
                <a:gd name="T24" fmla="*/ 738 w 1126"/>
                <a:gd name="T25" fmla="*/ 825 h 975"/>
                <a:gd name="T26" fmla="*/ 1101 w 1126"/>
                <a:gd name="T27" fmla="*/ 825 h 975"/>
                <a:gd name="T28" fmla="*/ 1126 w 1126"/>
                <a:gd name="T29" fmla="*/ 799 h 975"/>
                <a:gd name="T30" fmla="*/ 1126 w 1126"/>
                <a:gd name="T31" fmla="*/ 25 h 975"/>
                <a:gd name="T32" fmla="*/ 1101 w 1126"/>
                <a:gd name="T33" fmla="*/ 0 h 975"/>
                <a:gd name="T34" fmla="*/ 375 w 1126"/>
                <a:gd name="T35" fmla="*/ 924 h 975"/>
                <a:gd name="T36" fmla="*/ 413 w 1126"/>
                <a:gd name="T37" fmla="*/ 874 h 975"/>
                <a:gd name="T38" fmla="*/ 713 w 1126"/>
                <a:gd name="T39" fmla="*/ 874 h 975"/>
                <a:gd name="T40" fmla="*/ 750 w 1126"/>
                <a:gd name="T41" fmla="*/ 924 h 975"/>
                <a:gd name="T42" fmla="*/ 375 w 1126"/>
                <a:gd name="T43" fmla="*/ 924 h 975"/>
                <a:gd name="T44" fmla="*/ 1075 w 1126"/>
                <a:gd name="T45" fmla="*/ 775 h 975"/>
                <a:gd name="T46" fmla="*/ 50 w 1126"/>
                <a:gd name="T47" fmla="*/ 775 h 975"/>
                <a:gd name="T48" fmla="*/ 50 w 1126"/>
                <a:gd name="T49" fmla="*/ 675 h 975"/>
                <a:gd name="T50" fmla="*/ 1075 w 1126"/>
                <a:gd name="T51" fmla="*/ 675 h 975"/>
                <a:gd name="T52" fmla="*/ 1075 w 1126"/>
                <a:gd name="T53" fmla="*/ 775 h 975"/>
                <a:gd name="T54" fmla="*/ 1076 w 1126"/>
                <a:gd name="T55" fmla="*/ 624 h 975"/>
                <a:gd name="T56" fmla="*/ 50 w 1126"/>
                <a:gd name="T57" fmla="*/ 624 h 975"/>
                <a:gd name="T58" fmla="*/ 50 w 1126"/>
                <a:gd name="T59" fmla="*/ 50 h 975"/>
                <a:gd name="T60" fmla="*/ 1076 w 1126"/>
                <a:gd name="T61" fmla="*/ 50 h 975"/>
                <a:gd name="T62" fmla="*/ 1076 w 1126"/>
                <a:gd name="T63" fmla="*/ 624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26" h="975">
                  <a:moveTo>
                    <a:pt x="1101" y="0"/>
                  </a:moveTo>
                  <a:lnTo>
                    <a:pt x="25" y="0"/>
                  </a:lnTo>
                  <a:cubicBezTo>
                    <a:pt x="12" y="0"/>
                    <a:pt x="0" y="11"/>
                    <a:pt x="0" y="25"/>
                  </a:cubicBezTo>
                  <a:lnTo>
                    <a:pt x="0" y="799"/>
                  </a:lnTo>
                  <a:cubicBezTo>
                    <a:pt x="0" y="813"/>
                    <a:pt x="12" y="825"/>
                    <a:pt x="25" y="825"/>
                  </a:cubicBezTo>
                  <a:cubicBezTo>
                    <a:pt x="25" y="825"/>
                    <a:pt x="381" y="825"/>
                    <a:pt x="388" y="825"/>
                  </a:cubicBezTo>
                  <a:lnTo>
                    <a:pt x="305" y="934"/>
                  </a:lnTo>
                  <a:cubicBezTo>
                    <a:pt x="300" y="942"/>
                    <a:pt x="299" y="952"/>
                    <a:pt x="303" y="960"/>
                  </a:cubicBezTo>
                  <a:cubicBezTo>
                    <a:pt x="307" y="969"/>
                    <a:pt x="316" y="975"/>
                    <a:pt x="325" y="975"/>
                  </a:cubicBezTo>
                  <a:lnTo>
                    <a:pt x="800" y="975"/>
                  </a:lnTo>
                  <a:cubicBezTo>
                    <a:pt x="810" y="975"/>
                    <a:pt x="819" y="969"/>
                    <a:pt x="823" y="961"/>
                  </a:cubicBezTo>
                  <a:cubicBezTo>
                    <a:pt x="827" y="952"/>
                    <a:pt x="826" y="942"/>
                    <a:pt x="821" y="935"/>
                  </a:cubicBezTo>
                  <a:lnTo>
                    <a:pt x="738" y="825"/>
                  </a:lnTo>
                  <a:cubicBezTo>
                    <a:pt x="746" y="825"/>
                    <a:pt x="1101" y="825"/>
                    <a:pt x="1101" y="825"/>
                  </a:cubicBezTo>
                  <a:cubicBezTo>
                    <a:pt x="1114" y="825"/>
                    <a:pt x="1126" y="813"/>
                    <a:pt x="1126" y="799"/>
                  </a:cubicBezTo>
                  <a:lnTo>
                    <a:pt x="1126" y="25"/>
                  </a:lnTo>
                  <a:cubicBezTo>
                    <a:pt x="1126" y="11"/>
                    <a:pt x="1114" y="0"/>
                    <a:pt x="1101" y="0"/>
                  </a:cubicBezTo>
                  <a:close/>
                  <a:moveTo>
                    <a:pt x="375" y="924"/>
                  </a:moveTo>
                  <a:lnTo>
                    <a:pt x="413" y="874"/>
                  </a:lnTo>
                  <a:lnTo>
                    <a:pt x="713" y="874"/>
                  </a:lnTo>
                  <a:lnTo>
                    <a:pt x="750" y="924"/>
                  </a:lnTo>
                  <a:lnTo>
                    <a:pt x="375" y="924"/>
                  </a:lnTo>
                  <a:close/>
                  <a:moveTo>
                    <a:pt x="1075" y="775"/>
                  </a:moveTo>
                  <a:lnTo>
                    <a:pt x="50" y="775"/>
                  </a:lnTo>
                  <a:lnTo>
                    <a:pt x="50" y="675"/>
                  </a:lnTo>
                  <a:lnTo>
                    <a:pt x="1075" y="675"/>
                  </a:lnTo>
                  <a:lnTo>
                    <a:pt x="1075" y="775"/>
                  </a:lnTo>
                  <a:close/>
                  <a:moveTo>
                    <a:pt x="1076" y="624"/>
                  </a:moveTo>
                  <a:lnTo>
                    <a:pt x="50" y="624"/>
                  </a:lnTo>
                  <a:lnTo>
                    <a:pt x="50" y="50"/>
                  </a:lnTo>
                  <a:lnTo>
                    <a:pt x="1076" y="50"/>
                  </a:lnTo>
                  <a:lnTo>
                    <a:pt x="1076" y="62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Trends3">
              <a:extLst>
                <a:ext uri="{FF2B5EF4-FFF2-40B4-BE49-F238E27FC236}">
                  <a16:creationId xmlns:a16="http://schemas.microsoft.com/office/drawing/2014/main" id="{84DD4C92-06C2-42D7-A084-07128C584463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410534" y="543207"/>
              <a:ext cx="28108" cy="2810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Trends3">
              <a:extLst>
                <a:ext uri="{FF2B5EF4-FFF2-40B4-BE49-F238E27FC236}">
                  <a16:creationId xmlns:a16="http://schemas.microsoft.com/office/drawing/2014/main" id="{ADE86E1F-17A3-4207-A571-3D529B47B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7787" y="269652"/>
              <a:ext cx="322690" cy="193892"/>
            </a:xfrm>
            <a:custGeom>
              <a:avLst/>
              <a:gdLst>
                <a:gd name="T0" fmla="*/ 487 w 527"/>
                <a:gd name="T1" fmla="*/ 10 h 316"/>
                <a:gd name="T2" fmla="*/ 361 w 527"/>
                <a:gd name="T3" fmla="*/ 243 h 316"/>
                <a:gd name="T4" fmla="*/ 198 w 527"/>
                <a:gd name="T5" fmla="*/ 14 h 316"/>
                <a:gd name="T6" fmla="*/ 164 w 527"/>
                <a:gd name="T7" fmla="*/ 7 h 316"/>
                <a:gd name="T8" fmla="*/ 14 w 527"/>
                <a:gd name="T9" fmla="*/ 107 h 316"/>
                <a:gd name="T10" fmla="*/ 7 w 527"/>
                <a:gd name="T11" fmla="*/ 142 h 316"/>
                <a:gd name="T12" fmla="*/ 42 w 527"/>
                <a:gd name="T13" fmla="*/ 149 h 316"/>
                <a:gd name="T14" fmla="*/ 172 w 527"/>
                <a:gd name="T15" fmla="*/ 62 h 316"/>
                <a:gd name="T16" fmla="*/ 343 w 527"/>
                <a:gd name="T17" fmla="*/ 305 h 316"/>
                <a:gd name="T18" fmla="*/ 363 w 527"/>
                <a:gd name="T19" fmla="*/ 316 h 316"/>
                <a:gd name="T20" fmla="*/ 365 w 527"/>
                <a:gd name="T21" fmla="*/ 316 h 316"/>
                <a:gd name="T22" fmla="*/ 385 w 527"/>
                <a:gd name="T23" fmla="*/ 303 h 316"/>
                <a:gd name="T24" fmla="*/ 527 w 527"/>
                <a:gd name="T25" fmla="*/ 42 h 316"/>
                <a:gd name="T26" fmla="*/ 487 w 527"/>
                <a:gd name="T27" fmla="*/ 1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7" h="316">
                  <a:moveTo>
                    <a:pt x="487" y="10"/>
                  </a:moveTo>
                  <a:lnTo>
                    <a:pt x="361" y="243"/>
                  </a:lnTo>
                  <a:lnTo>
                    <a:pt x="198" y="14"/>
                  </a:lnTo>
                  <a:cubicBezTo>
                    <a:pt x="191" y="3"/>
                    <a:pt x="175" y="0"/>
                    <a:pt x="164" y="7"/>
                  </a:cubicBezTo>
                  <a:lnTo>
                    <a:pt x="14" y="107"/>
                  </a:lnTo>
                  <a:cubicBezTo>
                    <a:pt x="3" y="115"/>
                    <a:pt x="0" y="131"/>
                    <a:pt x="7" y="142"/>
                  </a:cubicBezTo>
                  <a:cubicBezTo>
                    <a:pt x="15" y="154"/>
                    <a:pt x="30" y="157"/>
                    <a:pt x="42" y="149"/>
                  </a:cubicBezTo>
                  <a:lnTo>
                    <a:pt x="172" y="62"/>
                  </a:lnTo>
                  <a:lnTo>
                    <a:pt x="343" y="305"/>
                  </a:lnTo>
                  <a:cubicBezTo>
                    <a:pt x="348" y="312"/>
                    <a:pt x="355" y="316"/>
                    <a:pt x="363" y="316"/>
                  </a:cubicBezTo>
                  <a:cubicBezTo>
                    <a:pt x="364" y="316"/>
                    <a:pt x="364" y="316"/>
                    <a:pt x="365" y="316"/>
                  </a:cubicBezTo>
                  <a:cubicBezTo>
                    <a:pt x="374" y="315"/>
                    <a:pt x="381" y="310"/>
                    <a:pt x="385" y="303"/>
                  </a:cubicBezTo>
                  <a:lnTo>
                    <a:pt x="527" y="42"/>
                  </a:lnTo>
                  <a:cubicBezTo>
                    <a:pt x="511" y="35"/>
                    <a:pt x="497" y="24"/>
                    <a:pt x="487" y="1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Trends3">
              <a:extLst>
                <a:ext uri="{FF2B5EF4-FFF2-40B4-BE49-F238E27FC236}">
                  <a16:creationId xmlns:a16="http://schemas.microsoft.com/office/drawing/2014/main" id="{8ACD90E1-8522-4182-B814-14DCBDC46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058" y="210266"/>
              <a:ext cx="69258" cy="6925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Trends3">
              <a:extLst>
                <a:ext uri="{FF2B5EF4-FFF2-40B4-BE49-F238E27FC236}">
                  <a16:creationId xmlns:a16="http://schemas.microsoft.com/office/drawing/2014/main" id="{F8E837BA-CC92-4233-9397-B5A412AD7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614" y="265487"/>
              <a:ext cx="118772" cy="149005"/>
            </a:xfrm>
            <a:custGeom>
              <a:avLst/>
              <a:gdLst>
                <a:gd name="T0" fmla="*/ 0 w 194"/>
                <a:gd name="T1" fmla="*/ 40 h 243"/>
                <a:gd name="T2" fmla="*/ 146 w 194"/>
                <a:gd name="T3" fmla="*/ 230 h 243"/>
                <a:gd name="T4" fmla="*/ 181 w 194"/>
                <a:gd name="T5" fmla="*/ 234 h 243"/>
                <a:gd name="T6" fmla="*/ 186 w 194"/>
                <a:gd name="T7" fmla="*/ 199 h 243"/>
                <a:gd name="T8" fmla="*/ 32 w 194"/>
                <a:gd name="T9" fmla="*/ 0 h 243"/>
                <a:gd name="T10" fmla="*/ 0 w 194"/>
                <a:gd name="T11" fmla="*/ 4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" h="243">
                  <a:moveTo>
                    <a:pt x="0" y="40"/>
                  </a:moveTo>
                  <a:lnTo>
                    <a:pt x="146" y="230"/>
                  </a:lnTo>
                  <a:cubicBezTo>
                    <a:pt x="155" y="241"/>
                    <a:pt x="170" y="243"/>
                    <a:pt x="181" y="234"/>
                  </a:cubicBezTo>
                  <a:cubicBezTo>
                    <a:pt x="192" y="226"/>
                    <a:pt x="194" y="210"/>
                    <a:pt x="186" y="199"/>
                  </a:cubicBezTo>
                  <a:lnTo>
                    <a:pt x="32" y="0"/>
                  </a:lnTo>
                  <a:cubicBezTo>
                    <a:pt x="26" y="16"/>
                    <a:pt x="14" y="30"/>
                    <a:pt x="0" y="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0" name="Analytics13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5A61DBED-5902-4838-8300-FD22057DE0A3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>
          <a:xfrm>
            <a:off x="2830012" y="3803658"/>
            <a:ext cx="1004310" cy="822526"/>
            <a:chOff x="7169151" y="725488"/>
            <a:chExt cx="885825" cy="725488"/>
          </a:xfrm>
          <a:solidFill>
            <a:srgbClr val="929BA8"/>
          </a:solidFill>
        </p:grpSpPr>
        <p:sp>
          <p:nvSpPr>
            <p:cNvPr id="121" name="Freeform 324">
              <a:extLst>
                <a:ext uri="{FF2B5EF4-FFF2-40B4-BE49-F238E27FC236}">
                  <a16:creationId xmlns:a16="http://schemas.microsoft.com/office/drawing/2014/main" id="{BB919D87-82C5-42CA-AB2F-2C96F0FA33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97788" y="901701"/>
              <a:ext cx="127000" cy="128588"/>
            </a:xfrm>
            <a:custGeom>
              <a:avLst/>
              <a:gdLst>
                <a:gd name="T0" fmla="*/ 41 w 82"/>
                <a:gd name="T1" fmla="*/ 29 h 82"/>
                <a:gd name="T2" fmla="*/ 29 w 82"/>
                <a:gd name="T3" fmla="*/ 41 h 82"/>
                <a:gd name="T4" fmla="*/ 41 w 82"/>
                <a:gd name="T5" fmla="*/ 53 h 82"/>
                <a:gd name="T6" fmla="*/ 53 w 82"/>
                <a:gd name="T7" fmla="*/ 41 h 82"/>
                <a:gd name="T8" fmla="*/ 41 w 82"/>
                <a:gd name="T9" fmla="*/ 29 h 82"/>
                <a:gd name="T10" fmla="*/ 41 w 82"/>
                <a:gd name="T11" fmla="*/ 82 h 82"/>
                <a:gd name="T12" fmla="*/ 0 w 82"/>
                <a:gd name="T13" fmla="*/ 41 h 82"/>
                <a:gd name="T14" fmla="*/ 41 w 82"/>
                <a:gd name="T15" fmla="*/ 0 h 82"/>
                <a:gd name="T16" fmla="*/ 82 w 82"/>
                <a:gd name="T17" fmla="*/ 41 h 82"/>
                <a:gd name="T18" fmla="*/ 41 w 82"/>
                <a:gd name="T1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29"/>
                  </a:moveTo>
                  <a:cubicBezTo>
                    <a:pt x="34" y="29"/>
                    <a:pt x="29" y="35"/>
                    <a:pt x="29" y="41"/>
                  </a:cubicBezTo>
                  <a:cubicBezTo>
                    <a:pt x="29" y="48"/>
                    <a:pt x="34" y="53"/>
                    <a:pt x="41" y="53"/>
                  </a:cubicBezTo>
                  <a:cubicBezTo>
                    <a:pt x="48" y="53"/>
                    <a:pt x="53" y="48"/>
                    <a:pt x="53" y="41"/>
                  </a:cubicBezTo>
                  <a:cubicBezTo>
                    <a:pt x="53" y="35"/>
                    <a:pt x="48" y="29"/>
                    <a:pt x="41" y="29"/>
                  </a:cubicBezTo>
                  <a:close/>
                  <a:moveTo>
                    <a:pt x="41" y="82"/>
                  </a:moveTo>
                  <a:cubicBezTo>
                    <a:pt x="19" y="82"/>
                    <a:pt x="0" y="64"/>
                    <a:pt x="0" y="41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64" y="0"/>
                    <a:pt x="82" y="19"/>
                    <a:pt x="82" y="41"/>
                  </a:cubicBezTo>
                  <a:cubicBezTo>
                    <a:pt x="82" y="64"/>
                    <a:pt x="64" y="82"/>
                    <a:pt x="41" y="8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Freeform 325">
              <a:extLst>
                <a:ext uri="{FF2B5EF4-FFF2-40B4-BE49-F238E27FC236}">
                  <a16:creationId xmlns:a16="http://schemas.microsoft.com/office/drawing/2014/main" id="{D59A8E85-7485-473D-873C-2100257FB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3376" y="725488"/>
              <a:ext cx="101600" cy="98425"/>
            </a:xfrm>
            <a:custGeom>
              <a:avLst/>
              <a:gdLst>
                <a:gd name="T0" fmla="*/ 55 w 65"/>
                <a:gd name="T1" fmla="*/ 57 h 63"/>
                <a:gd name="T2" fmla="*/ 64 w 65"/>
                <a:gd name="T3" fmla="*/ 6 h 63"/>
                <a:gd name="T4" fmla="*/ 58 w 65"/>
                <a:gd name="T5" fmla="*/ 0 h 63"/>
                <a:gd name="T6" fmla="*/ 7 w 65"/>
                <a:gd name="T7" fmla="*/ 1 h 63"/>
                <a:gd name="T8" fmla="*/ 3 w 65"/>
                <a:gd name="T9" fmla="*/ 10 h 63"/>
                <a:gd name="T10" fmla="*/ 45 w 65"/>
                <a:gd name="T11" fmla="*/ 60 h 63"/>
                <a:gd name="T12" fmla="*/ 55 w 65"/>
                <a:gd name="T13" fmla="*/ 5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63">
                  <a:moveTo>
                    <a:pt x="55" y="57"/>
                  </a:moveTo>
                  <a:lnTo>
                    <a:pt x="64" y="6"/>
                  </a:lnTo>
                  <a:cubicBezTo>
                    <a:pt x="65" y="3"/>
                    <a:pt x="62" y="0"/>
                    <a:pt x="58" y="0"/>
                  </a:cubicBezTo>
                  <a:lnTo>
                    <a:pt x="7" y="1"/>
                  </a:lnTo>
                  <a:cubicBezTo>
                    <a:pt x="2" y="1"/>
                    <a:pt x="0" y="6"/>
                    <a:pt x="3" y="10"/>
                  </a:cubicBezTo>
                  <a:lnTo>
                    <a:pt x="45" y="60"/>
                  </a:lnTo>
                  <a:cubicBezTo>
                    <a:pt x="48" y="63"/>
                    <a:pt x="54" y="62"/>
                    <a:pt x="55" y="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Freeform 326">
              <a:extLst>
                <a:ext uri="{FF2B5EF4-FFF2-40B4-BE49-F238E27FC236}">
                  <a16:creationId xmlns:a16="http://schemas.microsoft.com/office/drawing/2014/main" id="{A3FCBF15-33CF-4FC0-8CB8-156A2D9AC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8751" y="738188"/>
              <a:ext cx="255588" cy="219075"/>
            </a:xfrm>
            <a:custGeom>
              <a:avLst/>
              <a:gdLst>
                <a:gd name="T0" fmla="*/ 18 w 161"/>
                <a:gd name="T1" fmla="*/ 138 h 138"/>
                <a:gd name="T2" fmla="*/ 0 w 161"/>
                <a:gd name="T3" fmla="*/ 116 h 138"/>
                <a:gd name="T4" fmla="*/ 143 w 161"/>
                <a:gd name="T5" fmla="*/ 0 h 138"/>
                <a:gd name="T6" fmla="*/ 161 w 161"/>
                <a:gd name="T7" fmla="*/ 22 h 138"/>
                <a:gd name="T8" fmla="*/ 18 w 161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38">
                  <a:moveTo>
                    <a:pt x="18" y="138"/>
                  </a:moveTo>
                  <a:lnTo>
                    <a:pt x="0" y="116"/>
                  </a:lnTo>
                  <a:lnTo>
                    <a:pt x="143" y="0"/>
                  </a:lnTo>
                  <a:lnTo>
                    <a:pt x="161" y="22"/>
                  </a:lnTo>
                  <a:lnTo>
                    <a:pt x="18" y="1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Freeform 327">
              <a:extLst>
                <a:ext uri="{FF2B5EF4-FFF2-40B4-BE49-F238E27FC236}">
                  <a16:creationId xmlns:a16="http://schemas.microsoft.com/office/drawing/2014/main" id="{902B24E0-A359-4786-9B98-C8F6207FB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7126" y="804863"/>
              <a:ext cx="257175" cy="163513"/>
            </a:xfrm>
            <a:custGeom>
              <a:avLst/>
              <a:gdLst>
                <a:gd name="T0" fmla="*/ 150 w 162"/>
                <a:gd name="T1" fmla="*/ 103 h 103"/>
                <a:gd name="T2" fmla="*/ 0 w 162"/>
                <a:gd name="T3" fmla="*/ 25 h 103"/>
                <a:gd name="T4" fmla="*/ 13 w 162"/>
                <a:gd name="T5" fmla="*/ 0 h 103"/>
                <a:gd name="T6" fmla="*/ 162 w 162"/>
                <a:gd name="T7" fmla="*/ 77 h 103"/>
                <a:gd name="T8" fmla="*/ 150 w 162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03">
                  <a:moveTo>
                    <a:pt x="150" y="103"/>
                  </a:moveTo>
                  <a:lnTo>
                    <a:pt x="0" y="25"/>
                  </a:lnTo>
                  <a:lnTo>
                    <a:pt x="13" y="0"/>
                  </a:lnTo>
                  <a:lnTo>
                    <a:pt x="162" y="77"/>
                  </a:lnTo>
                  <a:lnTo>
                    <a:pt x="150" y="1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Freeform 328">
              <a:extLst>
                <a:ext uri="{FF2B5EF4-FFF2-40B4-BE49-F238E27FC236}">
                  <a16:creationId xmlns:a16="http://schemas.microsoft.com/office/drawing/2014/main" id="{F8672826-BA78-4C3C-9133-655096F8F4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86638" y="741363"/>
              <a:ext cx="128588" cy="128588"/>
            </a:xfrm>
            <a:custGeom>
              <a:avLst/>
              <a:gdLst>
                <a:gd name="T0" fmla="*/ 41 w 82"/>
                <a:gd name="T1" fmla="*/ 29 h 82"/>
                <a:gd name="T2" fmla="*/ 29 w 82"/>
                <a:gd name="T3" fmla="*/ 41 h 82"/>
                <a:gd name="T4" fmla="*/ 41 w 82"/>
                <a:gd name="T5" fmla="*/ 53 h 82"/>
                <a:gd name="T6" fmla="*/ 53 w 82"/>
                <a:gd name="T7" fmla="*/ 41 h 82"/>
                <a:gd name="T8" fmla="*/ 41 w 82"/>
                <a:gd name="T9" fmla="*/ 29 h 82"/>
                <a:gd name="T10" fmla="*/ 41 w 82"/>
                <a:gd name="T11" fmla="*/ 82 h 82"/>
                <a:gd name="T12" fmla="*/ 0 w 82"/>
                <a:gd name="T13" fmla="*/ 41 h 82"/>
                <a:gd name="T14" fmla="*/ 41 w 82"/>
                <a:gd name="T15" fmla="*/ 0 h 82"/>
                <a:gd name="T16" fmla="*/ 82 w 82"/>
                <a:gd name="T17" fmla="*/ 41 h 82"/>
                <a:gd name="T18" fmla="*/ 41 w 82"/>
                <a:gd name="T1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29"/>
                  </a:moveTo>
                  <a:cubicBezTo>
                    <a:pt x="34" y="29"/>
                    <a:pt x="29" y="35"/>
                    <a:pt x="29" y="41"/>
                  </a:cubicBezTo>
                  <a:cubicBezTo>
                    <a:pt x="29" y="48"/>
                    <a:pt x="34" y="53"/>
                    <a:pt x="41" y="53"/>
                  </a:cubicBezTo>
                  <a:cubicBezTo>
                    <a:pt x="47" y="53"/>
                    <a:pt x="53" y="48"/>
                    <a:pt x="53" y="41"/>
                  </a:cubicBezTo>
                  <a:cubicBezTo>
                    <a:pt x="53" y="35"/>
                    <a:pt x="47" y="29"/>
                    <a:pt x="41" y="29"/>
                  </a:cubicBezTo>
                  <a:close/>
                  <a:moveTo>
                    <a:pt x="41" y="82"/>
                  </a:moveTo>
                  <a:cubicBezTo>
                    <a:pt x="18" y="82"/>
                    <a:pt x="0" y="64"/>
                    <a:pt x="0" y="41"/>
                  </a:cubicBezTo>
                  <a:cubicBezTo>
                    <a:pt x="0" y="19"/>
                    <a:pt x="18" y="0"/>
                    <a:pt x="41" y="0"/>
                  </a:cubicBezTo>
                  <a:cubicBezTo>
                    <a:pt x="63" y="0"/>
                    <a:pt x="82" y="19"/>
                    <a:pt x="82" y="41"/>
                  </a:cubicBezTo>
                  <a:cubicBezTo>
                    <a:pt x="82" y="64"/>
                    <a:pt x="63" y="82"/>
                    <a:pt x="41" y="8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Freeform 329">
              <a:extLst>
                <a:ext uri="{FF2B5EF4-FFF2-40B4-BE49-F238E27FC236}">
                  <a16:creationId xmlns:a16="http://schemas.microsoft.com/office/drawing/2014/main" id="{841B212C-853F-4FFE-90B4-EE14D9114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9638" y="815976"/>
              <a:ext cx="174625" cy="136525"/>
            </a:xfrm>
            <a:custGeom>
              <a:avLst/>
              <a:gdLst>
                <a:gd name="T0" fmla="*/ 14 w 110"/>
                <a:gd name="T1" fmla="*/ 86 h 86"/>
                <a:gd name="T2" fmla="*/ 0 w 110"/>
                <a:gd name="T3" fmla="*/ 62 h 86"/>
                <a:gd name="T4" fmla="*/ 94 w 110"/>
                <a:gd name="T5" fmla="*/ 0 h 86"/>
                <a:gd name="T6" fmla="*/ 110 w 110"/>
                <a:gd name="T7" fmla="*/ 24 h 86"/>
                <a:gd name="T8" fmla="*/ 14 w 110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86">
                  <a:moveTo>
                    <a:pt x="14" y="86"/>
                  </a:moveTo>
                  <a:lnTo>
                    <a:pt x="0" y="62"/>
                  </a:lnTo>
                  <a:lnTo>
                    <a:pt x="94" y="0"/>
                  </a:lnTo>
                  <a:lnTo>
                    <a:pt x="110" y="24"/>
                  </a:lnTo>
                  <a:lnTo>
                    <a:pt x="14" y="8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Freeform 330">
              <a:extLst>
                <a:ext uri="{FF2B5EF4-FFF2-40B4-BE49-F238E27FC236}">
                  <a16:creationId xmlns:a16="http://schemas.microsoft.com/office/drawing/2014/main" id="{E51AFB7E-46B4-4B2A-B1CB-9C2A6AF371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9151" y="893763"/>
              <a:ext cx="127000" cy="127000"/>
            </a:xfrm>
            <a:custGeom>
              <a:avLst/>
              <a:gdLst>
                <a:gd name="T0" fmla="*/ 41 w 82"/>
                <a:gd name="T1" fmla="*/ 28 h 81"/>
                <a:gd name="T2" fmla="*/ 29 w 82"/>
                <a:gd name="T3" fmla="*/ 40 h 81"/>
                <a:gd name="T4" fmla="*/ 41 w 82"/>
                <a:gd name="T5" fmla="*/ 52 h 81"/>
                <a:gd name="T6" fmla="*/ 53 w 82"/>
                <a:gd name="T7" fmla="*/ 40 h 81"/>
                <a:gd name="T8" fmla="*/ 41 w 82"/>
                <a:gd name="T9" fmla="*/ 28 h 81"/>
                <a:gd name="T10" fmla="*/ 41 w 82"/>
                <a:gd name="T11" fmla="*/ 81 h 81"/>
                <a:gd name="T12" fmla="*/ 0 w 82"/>
                <a:gd name="T13" fmla="*/ 40 h 81"/>
                <a:gd name="T14" fmla="*/ 41 w 82"/>
                <a:gd name="T15" fmla="*/ 0 h 81"/>
                <a:gd name="T16" fmla="*/ 82 w 82"/>
                <a:gd name="T17" fmla="*/ 40 h 81"/>
                <a:gd name="T18" fmla="*/ 41 w 82"/>
                <a:gd name="T1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1">
                  <a:moveTo>
                    <a:pt x="41" y="28"/>
                  </a:moveTo>
                  <a:cubicBezTo>
                    <a:pt x="35" y="28"/>
                    <a:pt x="29" y="34"/>
                    <a:pt x="29" y="40"/>
                  </a:cubicBezTo>
                  <a:cubicBezTo>
                    <a:pt x="29" y="47"/>
                    <a:pt x="35" y="52"/>
                    <a:pt x="41" y="52"/>
                  </a:cubicBezTo>
                  <a:cubicBezTo>
                    <a:pt x="48" y="52"/>
                    <a:pt x="53" y="47"/>
                    <a:pt x="53" y="40"/>
                  </a:cubicBezTo>
                  <a:cubicBezTo>
                    <a:pt x="53" y="34"/>
                    <a:pt x="48" y="28"/>
                    <a:pt x="41" y="28"/>
                  </a:cubicBezTo>
                  <a:close/>
                  <a:moveTo>
                    <a:pt x="41" y="81"/>
                  </a:moveTo>
                  <a:cubicBezTo>
                    <a:pt x="19" y="81"/>
                    <a:pt x="0" y="63"/>
                    <a:pt x="0" y="40"/>
                  </a:cubicBezTo>
                  <a:cubicBezTo>
                    <a:pt x="0" y="18"/>
                    <a:pt x="19" y="0"/>
                    <a:pt x="41" y="0"/>
                  </a:cubicBezTo>
                  <a:cubicBezTo>
                    <a:pt x="64" y="0"/>
                    <a:pt x="82" y="18"/>
                    <a:pt x="82" y="40"/>
                  </a:cubicBezTo>
                  <a:cubicBezTo>
                    <a:pt x="82" y="63"/>
                    <a:pt x="64" y="81"/>
                    <a:pt x="41" y="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Freeform 331">
              <a:extLst>
                <a:ext uri="{FF2B5EF4-FFF2-40B4-BE49-F238E27FC236}">
                  <a16:creationId xmlns:a16="http://schemas.microsoft.com/office/drawing/2014/main" id="{CC922841-B41C-481B-B313-302048F0D3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78726" y="784226"/>
              <a:ext cx="363538" cy="347663"/>
            </a:xfrm>
            <a:custGeom>
              <a:avLst/>
              <a:gdLst>
                <a:gd name="T0" fmla="*/ 117 w 233"/>
                <a:gd name="T1" fmla="*/ 37 h 223"/>
                <a:gd name="T2" fmla="*/ 61 w 233"/>
                <a:gd name="T3" fmla="*/ 60 h 223"/>
                <a:gd name="T4" fmla="*/ 61 w 233"/>
                <a:gd name="T5" fmla="*/ 173 h 223"/>
                <a:gd name="T6" fmla="*/ 173 w 233"/>
                <a:gd name="T7" fmla="*/ 173 h 223"/>
                <a:gd name="T8" fmla="*/ 173 w 233"/>
                <a:gd name="T9" fmla="*/ 60 h 223"/>
                <a:gd name="T10" fmla="*/ 117 w 233"/>
                <a:gd name="T11" fmla="*/ 37 h 223"/>
                <a:gd name="T12" fmla="*/ 117 w 233"/>
                <a:gd name="T13" fmla="*/ 223 h 223"/>
                <a:gd name="T14" fmla="*/ 42 w 233"/>
                <a:gd name="T15" fmla="*/ 192 h 223"/>
                <a:gd name="T16" fmla="*/ 42 w 233"/>
                <a:gd name="T17" fmla="*/ 41 h 223"/>
                <a:gd name="T18" fmla="*/ 192 w 233"/>
                <a:gd name="T19" fmla="*/ 41 h 223"/>
                <a:gd name="T20" fmla="*/ 192 w 233"/>
                <a:gd name="T21" fmla="*/ 192 h 223"/>
                <a:gd name="T22" fmla="*/ 117 w 233"/>
                <a:gd name="T23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3" h="223">
                  <a:moveTo>
                    <a:pt x="117" y="37"/>
                  </a:moveTo>
                  <a:cubicBezTo>
                    <a:pt x="96" y="37"/>
                    <a:pt x="76" y="45"/>
                    <a:pt x="61" y="60"/>
                  </a:cubicBezTo>
                  <a:cubicBezTo>
                    <a:pt x="30" y="91"/>
                    <a:pt x="30" y="142"/>
                    <a:pt x="61" y="173"/>
                  </a:cubicBezTo>
                  <a:cubicBezTo>
                    <a:pt x="92" y="204"/>
                    <a:pt x="142" y="204"/>
                    <a:pt x="173" y="173"/>
                  </a:cubicBezTo>
                  <a:cubicBezTo>
                    <a:pt x="204" y="142"/>
                    <a:pt x="204" y="91"/>
                    <a:pt x="173" y="60"/>
                  </a:cubicBezTo>
                  <a:cubicBezTo>
                    <a:pt x="157" y="45"/>
                    <a:pt x="137" y="37"/>
                    <a:pt x="117" y="37"/>
                  </a:cubicBezTo>
                  <a:close/>
                  <a:moveTo>
                    <a:pt x="117" y="223"/>
                  </a:moveTo>
                  <a:cubicBezTo>
                    <a:pt x="90" y="223"/>
                    <a:pt x="62" y="213"/>
                    <a:pt x="42" y="192"/>
                  </a:cubicBezTo>
                  <a:cubicBezTo>
                    <a:pt x="0" y="150"/>
                    <a:pt x="0" y="83"/>
                    <a:pt x="42" y="41"/>
                  </a:cubicBezTo>
                  <a:cubicBezTo>
                    <a:pt x="83" y="0"/>
                    <a:pt x="150" y="0"/>
                    <a:pt x="192" y="41"/>
                  </a:cubicBezTo>
                  <a:cubicBezTo>
                    <a:pt x="233" y="83"/>
                    <a:pt x="233" y="150"/>
                    <a:pt x="192" y="192"/>
                  </a:cubicBezTo>
                  <a:cubicBezTo>
                    <a:pt x="171" y="213"/>
                    <a:pt x="144" y="223"/>
                    <a:pt x="117" y="2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Freeform 332">
              <a:extLst>
                <a:ext uri="{FF2B5EF4-FFF2-40B4-BE49-F238E27FC236}">
                  <a16:creationId xmlns:a16="http://schemas.microsoft.com/office/drawing/2014/main" id="{F5CEA678-7549-457D-BFCB-EA6496EA7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0663" y="1046163"/>
              <a:ext cx="196850" cy="196850"/>
            </a:xfrm>
            <a:custGeom>
              <a:avLst/>
              <a:gdLst>
                <a:gd name="T0" fmla="*/ 89 w 126"/>
                <a:gd name="T1" fmla="*/ 118 h 126"/>
                <a:gd name="T2" fmla="*/ 0 w 126"/>
                <a:gd name="T3" fmla="*/ 29 h 126"/>
                <a:gd name="T4" fmla="*/ 29 w 126"/>
                <a:gd name="T5" fmla="*/ 0 h 126"/>
                <a:gd name="T6" fmla="*/ 118 w 126"/>
                <a:gd name="T7" fmla="*/ 89 h 126"/>
                <a:gd name="T8" fmla="*/ 118 w 126"/>
                <a:gd name="T9" fmla="*/ 118 h 126"/>
                <a:gd name="T10" fmla="*/ 118 w 126"/>
                <a:gd name="T11" fmla="*/ 118 h 126"/>
                <a:gd name="T12" fmla="*/ 89 w 126"/>
                <a:gd name="T13" fmla="*/ 11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26">
                  <a:moveTo>
                    <a:pt x="89" y="118"/>
                  </a:moveTo>
                  <a:lnTo>
                    <a:pt x="0" y="29"/>
                  </a:lnTo>
                  <a:lnTo>
                    <a:pt x="29" y="0"/>
                  </a:lnTo>
                  <a:lnTo>
                    <a:pt x="118" y="89"/>
                  </a:lnTo>
                  <a:cubicBezTo>
                    <a:pt x="126" y="97"/>
                    <a:pt x="126" y="110"/>
                    <a:pt x="118" y="118"/>
                  </a:cubicBezTo>
                  <a:lnTo>
                    <a:pt x="118" y="118"/>
                  </a:lnTo>
                  <a:cubicBezTo>
                    <a:pt x="110" y="126"/>
                    <a:pt x="97" y="126"/>
                    <a:pt x="89" y="1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Freeform 333">
              <a:extLst>
                <a:ext uri="{FF2B5EF4-FFF2-40B4-BE49-F238E27FC236}">
                  <a16:creationId xmlns:a16="http://schemas.microsoft.com/office/drawing/2014/main" id="{16ABD29E-E066-4DCD-B14A-904A3C385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5663" y="1408113"/>
              <a:ext cx="774700" cy="42863"/>
            </a:xfrm>
            <a:custGeom>
              <a:avLst/>
              <a:gdLst>
                <a:gd name="T0" fmla="*/ 482 w 496"/>
                <a:gd name="T1" fmla="*/ 27 h 27"/>
                <a:gd name="T2" fmla="*/ 13 w 496"/>
                <a:gd name="T3" fmla="*/ 27 h 27"/>
                <a:gd name="T4" fmla="*/ 0 w 496"/>
                <a:gd name="T5" fmla="*/ 13 h 27"/>
                <a:gd name="T6" fmla="*/ 0 w 496"/>
                <a:gd name="T7" fmla="*/ 13 h 27"/>
                <a:gd name="T8" fmla="*/ 13 w 496"/>
                <a:gd name="T9" fmla="*/ 0 h 27"/>
                <a:gd name="T10" fmla="*/ 482 w 496"/>
                <a:gd name="T11" fmla="*/ 0 h 27"/>
                <a:gd name="T12" fmla="*/ 496 w 496"/>
                <a:gd name="T13" fmla="*/ 13 h 27"/>
                <a:gd name="T14" fmla="*/ 496 w 496"/>
                <a:gd name="T15" fmla="*/ 13 h 27"/>
                <a:gd name="T16" fmla="*/ 482 w 496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6" h="27">
                  <a:moveTo>
                    <a:pt x="482" y="27"/>
                  </a:moveTo>
                  <a:lnTo>
                    <a:pt x="13" y="27"/>
                  </a:lnTo>
                  <a:cubicBezTo>
                    <a:pt x="6" y="27"/>
                    <a:pt x="0" y="21"/>
                    <a:pt x="0" y="13"/>
                  </a:cubicBezTo>
                  <a:lnTo>
                    <a:pt x="0" y="13"/>
                  </a:lnTo>
                  <a:cubicBezTo>
                    <a:pt x="0" y="6"/>
                    <a:pt x="6" y="0"/>
                    <a:pt x="13" y="0"/>
                  </a:cubicBezTo>
                  <a:lnTo>
                    <a:pt x="482" y="0"/>
                  </a:lnTo>
                  <a:cubicBezTo>
                    <a:pt x="490" y="0"/>
                    <a:pt x="496" y="6"/>
                    <a:pt x="496" y="13"/>
                  </a:cubicBezTo>
                  <a:lnTo>
                    <a:pt x="496" y="13"/>
                  </a:lnTo>
                  <a:cubicBezTo>
                    <a:pt x="496" y="21"/>
                    <a:pt x="490" y="27"/>
                    <a:pt x="482" y="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334">
              <a:extLst>
                <a:ext uri="{FF2B5EF4-FFF2-40B4-BE49-F238E27FC236}">
                  <a16:creationId xmlns:a16="http://schemas.microsoft.com/office/drawing/2014/main" id="{2EC7AD34-DC23-440F-AE83-D3E2D12C4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1538" y="1066801"/>
              <a:ext cx="93663" cy="307975"/>
            </a:xfrm>
            <a:custGeom>
              <a:avLst/>
              <a:gdLst>
                <a:gd name="T0" fmla="*/ 48 w 60"/>
                <a:gd name="T1" fmla="*/ 0 h 198"/>
                <a:gd name="T2" fmla="*/ 12 w 60"/>
                <a:gd name="T3" fmla="*/ 0 h 198"/>
                <a:gd name="T4" fmla="*/ 0 w 60"/>
                <a:gd name="T5" fmla="*/ 12 h 198"/>
                <a:gd name="T6" fmla="*/ 0 w 60"/>
                <a:gd name="T7" fmla="*/ 187 h 198"/>
                <a:gd name="T8" fmla="*/ 12 w 60"/>
                <a:gd name="T9" fmla="*/ 198 h 198"/>
                <a:gd name="T10" fmla="*/ 48 w 60"/>
                <a:gd name="T11" fmla="*/ 198 h 198"/>
                <a:gd name="T12" fmla="*/ 60 w 60"/>
                <a:gd name="T13" fmla="*/ 187 h 198"/>
                <a:gd name="T14" fmla="*/ 60 w 60"/>
                <a:gd name="T15" fmla="*/ 12 h 198"/>
                <a:gd name="T16" fmla="*/ 48 w 60"/>
                <a:gd name="T1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98">
                  <a:moveTo>
                    <a:pt x="48" y="0"/>
                  </a:moveTo>
                  <a:lnTo>
                    <a:pt x="12" y="0"/>
                  </a:lnTo>
                  <a:cubicBezTo>
                    <a:pt x="5" y="0"/>
                    <a:pt x="0" y="6"/>
                    <a:pt x="0" y="12"/>
                  </a:cubicBezTo>
                  <a:lnTo>
                    <a:pt x="0" y="187"/>
                  </a:lnTo>
                  <a:cubicBezTo>
                    <a:pt x="0" y="193"/>
                    <a:pt x="5" y="198"/>
                    <a:pt x="12" y="198"/>
                  </a:cubicBezTo>
                  <a:lnTo>
                    <a:pt x="48" y="198"/>
                  </a:lnTo>
                  <a:cubicBezTo>
                    <a:pt x="55" y="198"/>
                    <a:pt x="60" y="193"/>
                    <a:pt x="60" y="187"/>
                  </a:cubicBezTo>
                  <a:lnTo>
                    <a:pt x="60" y="12"/>
                  </a:lnTo>
                  <a:cubicBezTo>
                    <a:pt x="60" y="6"/>
                    <a:pt x="55" y="0"/>
                    <a:pt x="4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Freeform 335">
              <a:extLst>
                <a:ext uri="{FF2B5EF4-FFF2-40B4-BE49-F238E27FC236}">
                  <a16:creationId xmlns:a16="http://schemas.microsoft.com/office/drawing/2014/main" id="{FAE771FB-9EAF-4490-BC9C-4E467071F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1713" y="1009651"/>
              <a:ext cx="93663" cy="365125"/>
            </a:xfrm>
            <a:custGeom>
              <a:avLst/>
              <a:gdLst>
                <a:gd name="T0" fmla="*/ 48 w 60"/>
                <a:gd name="T1" fmla="*/ 0 h 234"/>
                <a:gd name="T2" fmla="*/ 12 w 60"/>
                <a:gd name="T3" fmla="*/ 0 h 234"/>
                <a:gd name="T4" fmla="*/ 0 w 60"/>
                <a:gd name="T5" fmla="*/ 12 h 234"/>
                <a:gd name="T6" fmla="*/ 0 w 60"/>
                <a:gd name="T7" fmla="*/ 223 h 234"/>
                <a:gd name="T8" fmla="*/ 12 w 60"/>
                <a:gd name="T9" fmla="*/ 234 h 234"/>
                <a:gd name="T10" fmla="*/ 48 w 60"/>
                <a:gd name="T11" fmla="*/ 234 h 234"/>
                <a:gd name="T12" fmla="*/ 60 w 60"/>
                <a:gd name="T13" fmla="*/ 223 h 234"/>
                <a:gd name="T14" fmla="*/ 60 w 60"/>
                <a:gd name="T15" fmla="*/ 12 h 234"/>
                <a:gd name="T16" fmla="*/ 48 w 60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234">
                  <a:moveTo>
                    <a:pt x="48" y="0"/>
                  </a:moveTo>
                  <a:lnTo>
                    <a:pt x="12" y="0"/>
                  </a:lnTo>
                  <a:cubicBezTo>
                    <a:pt x="5" y="0"/>
                    <a:pt x="0" y="6"/>
                    <a:pt x="0" y="12"/>
                  </a:cubicBezTo>
                  <a:lnTo>
                    <a:pt x="0" y="223"/>
                  </a:lnTo>
                  <a:cubicBezTo>
                    <a:pt x="0" y="229"/>
                    <a:pt x="5" y="234"/>
                    <a:pt x="12" y="234"/>
                  </a:cubicBezTo>
                  <a:lnTo>
                    <a:pt x="48" y="234"/>
                  </a:lnTo>
                  <a:cubicBezTo>
                    <a:pt x="54" y="234"/>
                    <a:pt x="60" y="229"/>
                    <a:pt x="60" y="223"/>
                  </a:cubicBezTo>
                  <a:lnTo>
                    <a:pt x="60" y="12"/>
                  </a:lnTo>
                  <a:cubicBezTo>
                    <a:pt x="60" y="6"/>
                    <a:pt x="54" y="0"/>
                    <a:pt x="4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Freeform 336">
              <a:extLst>
                <a:ext uri="{FF2B5EF4-FFF2-40B4-BE49-F238E27FC236}">
                  <a16:creationId xmlns:a16="http://schemas.microsoft.com/office/drawing/2014/main" id="{DEC2F8E1-3264-48D5-A3BD-DFA7E6936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301" y="1066801"/>
              <a:ext cx="92075" cy="307975"/>
            </a:xfrm>
            <a:custGeom>
              <a:avLst/>
              <a:gdLst>
                <a:gd name="T0" fmla="*/ 48 w 59"/>
                <a:gd name="T1" fmla="*/ 0 h 198"/>
                <a:gd name="T2" fmla="*/ 12 w 59"/>
                <a:gd name="T3" fmla="*/ 0 h 198"/>
                <a:gd name="T4" fmla="*/ 0 w 59"/>
                <a:gd name="T5" fmla="*/ 12 h 198"/>
                <a:gd name="T6" fmla="*/ 0 w 59"/>
                <a:gd name="T7" fmla="*/ 187 h 198"/>
                <a:gd name="T8" fmla="*/ 12 w 59"/>
                <a:gd name="T9" fmla="*/ 198 h 198"/>
                <a:gd name="T10" fmla="*/ 48 w 59"/>
                <a:gd name="T11" fmla="*/ 198 h 198"/>
                <a:gd name="T12" fmla="*/ 59 w 59"/>
                <a:gd name="T13" fmla="*/ 187 h 198"/>
                <a:gd name="T14" fmla="*/ 59 w 59"/>
                <a:gd name="T15" fmla="*/ 12 h 198"/>
                <a:gd name="T16" fmla="*/ 48 w 59"/>
                <a:gd name="T1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98">
                  <a:moveTo>
                    <a:pt x="48" y="0"/>
                  </a:moveTo>
                  <a:lnTo>
                    <a:pt x="12" y="0"/>
                  </a:lnTo>
                  <a:cubicBezTo>
                    <a:pt x="5" y="0"/>
                    <a:pt x="0" y="6"/>
                    <a:pt x="0" y="12"/>
                  </a:cubicBezTo>
                  <a:lnTo>
                    <a:pt x="0" y="187"/>
                  </a:lnTo>
                  <a:cubicBezTo>
                    <a:pt x="0" y="193"/>
                    <a:pt x="5" y="198"/>
                    <a:pt x="12" y="198"/>
                  </a:cubicBezTo>
                  <a:lnTo>
                    <a:pt x="48" y="198"/>
                  </a:lnTo>
                  <a:cubicBezTo>
                    <a:pt x="54" y="198"/>
                    <a:pt x="59" y="193"/>
                    <a:pt x="59" y="187"/>
                  </a:cubicBezTo>
                  <a:lnTo>
                    <a:pt x="59" y="12"/>
                  </a:lnTo>
                  <a:cubicBezTo>
                    <a:pt x="59" y="6"/>
                    <a:pt x="54" y="0"/>
                    <a:pt x="4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Freeform 337">
              <a:extLst>
                <a:ext uri="{FF2B5EF4-FFF2-40B4-BE49-F238E27FC236}">
                  <a16:creationId xmlns:a16="http://schemas.microsoft.com/office/drawing/2014/main" id="{14A9C618-8A30-4261-993D-0B41BC83F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0476" y="1168401"/>
              <a:ext cx="92075" cy="206375"/>
            </a:xfrm>
            <a:custGeom>
              <a:avLst/>
              <a:gdLst>
                <a:gd name="T0" fmla="*/ 48 w 59"/>
                <a:gd name="T1" fmla="*/ 0 h 133"/>
                <a:gd name="T2" fmla="*/ 11 w 59"/>
                <a:gd name="T3" fmla="*/ 0 h 133"/>
                <a:gd name="T4" fmla="*/ 0 w 59"/>
                <a:gd name="T5" fmla="*/ 11 h 133"/>
                <a:gd name="T6" fmla="*/ 0 w 59"/>
                <a:gd name="T7" fmla="*/ 122 h 133"/>
                <a:gd name="T8" fmla="*/ 11 w 59"/>
                <a:gd name="T9" fmla="*/ 133 h 133"/>
                <a:gd name="T10" fmla="*/ 48 w 59"/>
                <a:gd name="T11" fmla="*/ 133 h 133"/>
                <a:gd name="T12" fmla="*/ 59 w 59"/>
                <a:gd name="T13" fmla="*/ 122 h 133"/>
                <a:gd name="T14" fmla="*/ 59 w 59"/>
                <a:gd name="T15" fmla="*/ 11 h 133"/>
                <a:gd name="T16" fmla="*/ 48 w 59"/>
                <a:gd name="T1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33">
                  <a:moveTo>
                    <a:pt x="48" y="0"/>
                  </a:moveTo>
                  <a:lnTo>
                    <a:pt x="11" y="0"/>
                  </a:lnTo>
                  <a:cubicBezTo>
                    <a:pt x="5" y="0"/>
                    <a:pt x="0" y="5"/>
                    <a:pt x="0" y="11"/>
                  </a:cubicBezTo>
                  <a:lnTo>
                    <a:pt x="0" y="122"/>
                  </a:lnTo>
                  <a:cubicBezTo>
                    <a:pt x="0" y="128"/>
                    <a:pt x="5" y="133"/>
                    <a:pt x="11" y="133"/>
                  </a:cubicBezTo>
                  <a:lnTo>
                    <a:pt x="48" y="133"/>
                  </a:lnTo>
                  <a:cubicBezTo>
                    <a:pt x="54" y="133"/>
                    <a:pt x="59" y="128"/>
                    <a:pt x="59" y="122"/>
                  </a:cubicBezTo>
                  <a:lnTo>
                    <a:pt x="59" y="11"/>
                  </a:lnTo>
                  <a:cubicBezTo>
                    <a:pt x="59" y="5"/>
                    <a:pt x="54" y="0"/>
                    <a:pt x="4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Freeform 338">
              <a:extLst>
                <a:ext uri="{FF2B5EF4-FFF2-40B4-BE49-F238E27FC236}">
                  <a16:creationId xmlns:a16="http://schemas.microsoft.com/office/drawing/2014/main" id="{9949F766-DD09-41E6-ACC3-FF63F12A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9063" y="1168401"/>
              <a:ext cx="92075" cy="206375"/>
            </a:xfrm>
            <a:custGeom>
              <a:avLst/>
              <a:gdLst>
                <a:gd name="T0" fmla="*/ 48 w 59"/>
                <a:gd name="T1" fmla="*/ 0 h 133"/>
                <a:gd name="T2" fmla="*/ 11 w 59"/>
                <a:gd name="T3" fmla="*/ 0 h 133"/>
                <a:gd name="T4" fmla="*/ 0 w 59"/>
                <a:gd name="T5" fmla="*/ 11 h 133"/>
                <a:gd name="T6" fmla="*/ 0 w 59"/>
                <a:gd name="T7" fmla="*/ 122 h 133"/>
                <a:gd name="T8" fmla="*/ 11 w 59"/>
                <a:gd name="T9" fmla="*/ 133 h 133"/>
                <a:gd name="T10" fmla="*/ 48 w 59"/>
                <a:gd name="T11" fmla="*/ 133 h 133"/>
                <a:gd name="T12" fmla="*/ 59 w 59"/>
                <a:gd name="T13" fmla="*/ 122 h 133"/>
                <a:gd name="T14" fmla="*/ 59 w 59"/>
                <a:gd name="T15" fmla="*/ 11 h 133"/>
                <a:gd name="T16" fmla="*/ 48 w 59"/>
                <a:gd name="T1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33">
                  <a:moveTo>
                    <a:pt x="48" y="0"/>
                  </a:moveTo>
                  <a:lnTo>
                    <a:pt x="11" y="0"/>
                  </a:lnTo>
                  <a:cubicBezTo>
                    <a:pt x="5" y="0"/>
                    <a:pt x="0" y="5"/>
                    <a:pt x="0" y="11"/>
                  </a:cubicBezTo>
                  <a:lnTo>
                    <a:pt x="0" y="122"/>
                  </a:lnTo>
                  <a:cubicBezTo>
                    <a:pt x="0" y="128"/>
                    <a:pt x="5" y="133"/>
                    <a:pt x="11" y="133"/>
                  </a:cubicBezTo>
                  <a:lnTo>
                    <a:pt x="48" y="133"/>
                  </a:lnTo>
                  <a:cubicBezTo>
                    <a:pt x="54" y="133"/>
                    <a:pt x="59" y="128"/>
                    <a:pt x="59" y="122"/>
                  </a:cubicBezTo>
                  <a:lnTo>
                    <a:pt x="59" y="11"/>
                  </a:lnTo>
                  <a:cubicBezTo>
                    <a:pt x="59" y="5"/>
                    <a:pt x="54" y="0"/>
                    <a:pt x="4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Freeform 339">
              <a:extLst>
                <a:ext uri="{FF2B5EF4-FFF2-40B4-BE49-F238E27FC236}">
                  <a16:creationId xmlns:a16="http://schemas.microsoft.com/office/drawing/2014/main" id="{9E4C78EA-CA1C-4350-9DD3-0CBFD378C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9238" y="1249363"/>
              <a:ext cx="92075" cy="125413"/>
            </a:xfrm>
            <a:custGeom>
              <a:avLst/>
              <a:gdLst>
                <a:gd name="T0" fmla="*/ 48 w 59"/>
                <a:gd name="T1" fmla="*/ 0 h 81"/>
                <a:gd name="T2" fmla="*/ 11 w 59"/>
                <a:gd name="T3" fmla="*/ 0 h 81"/>
                <a:gd name="T4" fmla="*/ 0 w 59"/>
                <a:gd name="T5" fmla="*/ 11 h 81"/>
                <a:gd name="T6" fmla="*/ 0 w 59"/>
                <a:gd name="T7" fmla="*/ 70 h 81"/>
                <a:gd name="T8" fmla="*/ 11 w 59"/>
                <a:gd name="T9" fmla="*/ 81 h 81"/>
                <a:gd name="T10" fmla="*/ 48 w 59"/>
                <a:gd name="T11" fmla="*/ 81 h 81"/>
                <a:gd name="T12" fmla="*/ 59 w 59"/>
                <a:gd name="T13" fmla="*/ 70 h 81"/>
                <a:gd name="T14" fmla="*/ 59 w 59"/>
                <a:gd name="T15" fmla="*/ 11 h 81"/>
                <a:gd name="T16" fmla="*/ 48 w 59"/>
                <a:gd name="T1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81">
                  <a:moveTo>
                    <a:pt x="48" y="0"/>
                  </a:moveTo>
                  <a:lnTo>
                    <a:pt x="11" y="0"/>
                  </a:lnTo>
                  <a:cubicBezTo>
                    <a:pt x="5" y="0"/>
                    <a:pt x="0" y="5"/>
                    <a:pt x="0" y="11"/>
                  </a:cubicBezTo>
                  <a:lnTo>
                    <a:pt x="0" y="70"/>
                  </a:lnTo>
                  <a:cubicBezTo>
                    <a:pt x="0" y="76"/>
                    <a:pt x="5" y="81"/>
                    <a:pt x="11" y="81"/>
                  </a:cubicBezTo>
                  <a:lnTo>
                    <a:pt x="48" y="81"/>
                  </a:lnTo>
                  <a:cubicBezTo>
                    <a:pt x="54" y="81"/>
                    <a:pt x="59" y="76"/>
                    <a:pt x="59" y="70"/>
                  </a:cubicBezTo>
                  <a:lnTo>
                    <a:pt x="59" y="11"/>
                  </a:lnTo>
                  <a:cubicBezTo>
                    <a:pt x="59" y="5"/>
                    <a:pt x="54" y="0"/>
                    <a:pt x="4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7" name="Line_chart3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0FB326CA-7D14-4FC4-82D3-818E18D93EF6}"/>
              </a:ext>
            </a:extLst>
          </p:cNvPr>
          <p:cNvGrpSpPr>
            <a:grpSpLocks/>
          </p:cNvGrpSpPr>
          <p:nvPr>
            <p:custDataLst>
              <p:tags r:id="rId4"/>
            </p:custDataLst>
          </p:nvPr>
        </p:nvGrpSpPr>
        <p:grpSpPr>
          <a:xfrm>
            <a:off x="4255764" y="2812175"/>
            <a:ext cx="1005840" cy="822960"/>
            <a:chOff x="5708651" y="476251"/>
            <a:chExt cx="663575" cy="725488"/>
          </a:xfrm>
          <a:solidFill>
            <a:schemeClr val="accent1"/>
          </a:solidFill>
        </p:grpSpPr>
        <p:sp>
          <p:nvSpPr>
            <p:cNvPr id="138" name="Freeform 31">
              <a:extLst>
                <a:ext uri="{FF2B5EF4-FFF2-40B4-BE49-F238E27FC236}">
                  <a16:creationId xmlns:a16="http://schemas.microsoft.com/office/drawing/2014/main" id="{F22821F9-8785-4456-9BB6-B20812D35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1101" y="476251"/>
              <a:ext cx="103188" cy="125413"/>
            </a:xfrm>
            <a:custGeom>
              <a:avLst/>
              <a:gdLst>
                <a:gd name="T0" fmla="*/ 0 w 137"/>
                <a:gd name="T1" fmla="*/ 78 h 165"/>
                <a:gd name="T2" fmla="*/ 137 w 137"/>
                <a:gd name="T3" fmla="*/ 0 h 165"/>
                <a:gd name="T4" fmla="*/ 129 w 137"/>
                <a:gd name="T5" fmla="*/ 165 h 165"/>
                <a:gd name="T6" fmla="*/ 0 w 137"/>
                <a:gd name="T7" fmla="*/ 7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165">
                  <a:moveTo>
                    <a:pt x="0" y="78"/>
                  </a:moveTo>
                  <a:lnTo>
                    <a:pt x="137" y="0"/>
                  </a:lnTo>
                  <a:lnTo>
                    <a:pt x="129" y="165"/>
                  </a:lnTo>
                  <a:lnTo>
                    <a:pt x="0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Rectangle 32">
              <a:extLst>
                <a:ext uri="{FF2B5EF4-FFF2-40B4-BE49-F238E27FC236}">
                  <a16:creationId xmlns:a16="http://schemas.microsoft.com/office/drawing/2014/main" id="{ED5D48C6-37E8-443F-9488-E96CE45E7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8651" y="1154114"/>
              <a:ext cx="660400" cy="476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Freeform 33">
              <a:extLst>
                <a:ext uri="{FF2B5EF4-FFF2-40B4-BE49-F238E27FC236}">
                  <a16:creationId xmlns:a16="http://schemas.microsoft.com/office/drawing/2014/main" id="{C0039731-5BF1-41CF-AC17-A2D43A236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1688" y="928689"/>
              <a:ext cx="133350" cy="188913"/>
            </a:xfrm>
            <a:custGeom>
              <a:avLst/>
              <a:gdLst>
                <a:gd name="T0" fmla="*/ 0 w 175"/>
                <a:gd name="T1" fmla="*/ 56 h 247"/>
                <a:gd name="T2" fmla="*/ 0 w 175"/>
                <a:gd name="T3" fmla="*/ 247 h 247"/>
                <a:gd name="T4" fmla="*/ 175 w 175"/>
                <a:gd name="T5" fmla="*/ 247 h 247"/>
                <a:gd name="T6" fmla="*/ 175 w 175"/>
                <a:gd name="T7" fmla="*/ 0 h 247"/>
                <a:gd name="T8" fmla="*/ 0 w 175"/>
                <a:gd name="T9" fmla="*/ 5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47">
                  <a:moveTo>
                    <a:pt x="0" y="56"/>
                  </a:moveTo>
                  <a:lnTo>
                    <a:pt x="0" y="247"/>
                  </a:lnTo>
                  <a:lnTo>
                    <a:pt x="175" y="247"/>
                  </a:lnTo>
                  <a:lnTo>
                    <a:pt x="175" y="0"/>
                  </a:lnTo>
                  <a:cubicBezTo>
                    <a:pt x="119" y="24"/>
                    <a:pt x="61" y="43"/>
                    <a:pt x="0" y="5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Freeform 34">
              <a:extLst>
                <a:ext uri="{FF2B5EF4-FFF2-40B4-BE49-F238E27FC236}">
                  <a16:creationId xmlns:a16="http://schemas.microsoft.com/office/drawing/2014/main" id="{7E9BB5E0-AF30-4093-A707-44AC8B8E0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076" y="819151"/>
              <a:ext cx="131763" cy="298450"/>
            </a:xfrm>
            <a:custGeom>
              <a:avLst/>
              <a:gdLst>
                <a:gd name="T0" fmla="*/ 0 w 174"/>
                <a:gd name="T1" fmla="*/ 115 h 390"/>
                <a:gd name="T2" fmla="*/ 0 w 174"/>
                <a:gd name="T3" fmla="*/ 390 h 390"/>
                <a:gd name="T4" fmla="*/ 174 w 174"/>
                <a:gd name="T5" fmla="*/ 390 h 390"/>
                <a:gd name="T6" fmla="*/ 174 w 174"/>
                <a:gd name="T7" fmla="*/ 0 h 390"/>
                <a:gd name="T8" fmla="*/ 0 w 174"/>
                <a:gd name="T9" fmla="*/ 11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390">
                  <a:moveTo>
                    <a:pt x="0" y="115"/>
                  </a:moveTo>
                  <a:lnTo>
                    <a:pt x="0" y="390"/>
                  </a:lnTo>
                  <a:lnTo>
                    <a:pt x="174" y="390"/>
                  </a:lnTo>
                  <a:lnTo>
                    <a:pt x="174" y="0"/>
                  </a:lnTo>
                  <a:cubicBezTo>
                    <a:pt x="121" y="44"/>
                    <a:pt x="62" y="82"/>
                    <a:pt x="0" y="1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Freeform 35">
              <a:extLst>
                <a:ext uri="{FF2B5EF4-FFF2-40B4-BE49-F238E27FC236}">
                  <a16:creationId xmlns:a16="http://schemas.microsoft.com/office/drawing/2014/main" id="{DCC9A1A9-75EA-497F-BA38-1C91046FC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8876" y="606426"/>
              <a:ext cx="133350" cy="511175"/>
            </a:xfrm>
            <a:custGeom>
              <a:avLst/>
              <a:gdLst>
                <a:gd name="T0" fmla="*/ 0 w 175"/>
                <a:gd name="T1" fmla="*/ 226 h 669"/>
                <a:gd name="T2" fmla="*/ 0 w 175"/>
                <a:gd name="T3" fmla="*/ 669 h 669"/>
                <a:gd name="T4" fmla="*/ 175 w 175"/>
                <a:gd name="T5" fmla="*/ 669 h 669"/>
                <a:gd name="T6" fmla="*/ 175 w 175"/>
                <a:gd name="T7" fmla="*/ 0 h 669"/>
                <a:gd name="T8" fmla="*/ 0 w 175"/>
                <a:gd name="T9" fmla="*/ 226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669">
                  <a:moveTo>
                    <a:pt x="0" y="226"/>
                  </a:moveTo>
                  <a:lnTo>
                    <a:pt x="0" y="669"/>
                  </a:lnTo>
                  <a:lnTo>
                    <a:pt x="175" y="669"/>
                  </a:lnTo>
                  <a:lnTo>
                    <a:pt x="175" y="0"/>
                  </a:lnTo>
                  <a:cubicBezTo>
                    <a:pt x="128" y="83"/>
                    <a:pt x="69" y="159"/>
                    <a:pt x="0" y="22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Freeform 36">
              <a:extLst>
                <a:ext uri="{FF2B5EF4-FFF2-40B4-BE49-F238E27FC236}">
                  <a16:creationId xmlns:a16="http://schemas.microsoft.com/office/drawing/2014/main" id="{B6F33149-2C82-43DA-8D41-47E628D16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8651" y="979489"/>
              <a:ext cx="133350" cy="138113"/>
            </a:xfrm>
            <a:custGeom>
              <a:avLst/>
              <a:gdLst>
                <a:gd name="T0" fmla="*/ 12 w 175"/>
                <a:gd name="T1" fmla="*/ 14 h 181"/>
                <a:gd name="T2" fmla="*/ 0 w 175"/>
                <a:gd name="T3" fmla="*/ 14 h 181"/>
                <a:gd name="T4" fmla="*/ 0 w 175"/>
                <a:gd name="T5" fmla="*/ 181 h 181"/>
                <a:gd name="T6" fmla="*/ 175 w 175"/>
                <a:gd name="T7" fmla="*/ 181 h 181"/>
                <a:gd name="T8" fmla="*/ 175 w 175"/>
                <a:gd name="T9" fmla="*/ 0 h 181"/>
                <a:gd name="T10" fmla="*/ 12 w 175"/>
                <a:gd name="T11" fmla="*/ 1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181">
                  <a:moveTo>
                    <a:pt x="12" y="14"/>
                  </a:moveTo>
                  <a:cubicBezTo>
                    <a:pt x="8" y="14"/>
                    <a:pt x="4" y="14"/>
                    <a:pt x="0" y="14"/>
                  </a:cubicBezTo>
                  <a:lnTo>
                    <a:pt x="0" y="181"/>
                  </a:lnTo>
                  <a:lnTo>
                    <a:pt x="175" y="181"/>
                  </a:lnTo>
                  <a:lnTo>
                    <a:pt x="175" y="0"/>
                  </a:lnTo>
                  <a:cubicBezTo>
                    <a:pt x="122" y="9"/>
                    <a:pt x="67" y="14"/>
                    <a:pt x="12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Freeform 37">
              <a:extLst>
                <a:ext uri="{FF2B5EF4-FFF2-40B4-BE49-F238E27FC236}">
                  <a16:creationId xmlns:a16="http://schemas.microsoft.com/office/drawing/2014/main" id="{70D5248C-30D9-4E73-ACDE-D7CA17395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8651" y="544514"/>
              <a:ext cx="630238" cy="398463"/>
            </a:xfrm>
            <a:custGeom>
              <a:avLst/>
              <a:gdLst>
                <a:gd name="T0" fmla="*/ 0 w 827"/>
                <a:gd name="T1" fmla="*/ 460 h 523"/>
                <a:gd name="T2" fmla="*/ 0 w 827"/>
                <a:gd name="T3" fmla="*/ 523 h 523"/>
                <a:gd name="T4" fmla="*/ 354 w 827"/>
                <a:gd name="T5" fmla="*/ 444 h 523"/>
                <a:gd name="T6" fmla="*/ 678 w 827"/>
                <a:gd name="T7" fmla="*/ 226 h 523"/>
                <a:gd name="T8" fmla="*/ 827 w 827"/>
                <a:gd name="T9" fmla="*/ 36 h 523"/>
                <a:gd name="T10" fmla="*/ 775 w 827"/>
                <a:gd name="T11" fmla="*/ 0 h 523"/>
                <a:gd name="T12" fmla="*/ 0 w 827"/>
                <a:gd name="T13" fmla="*/ 46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7" h="523">
                  <a:moveTo>
                    <a:pt x="0" y="460"/>
                  </a:moveTo>
                  <a:lnTo>
                    <a:pt x="0" y="523"/>
                  </a:lnTo>
                  <a:cubicBezTo>
                    <a:pt x="122" y="518"/>
                    <a:pt x="241" y="492"/>
                    <a:pt x="354" y="444"/>
                  </a:cubicBezTo>
                  <a:cubicBezTo>
                    <a:pt x="475" y="393"/>
                    <a:pt x="584" y="319"/>
                    <a:pt x="678" y="226"/>
                  </a:cubicBezTo>
                  <a:cubicBezTo>
                    <a:pt x="735" y="168"/>
                    <a:pt x="785" y="104"/>
                    <a:pt x="827" y="36"/>
                  </a:cubicBezTo>
                  <a:lnTo>
                    <a:pt x="775" y="0"/>
                  </a:lnTo>
                  <a:cubicBezTo>
                    <a:pt x="614" y="265"/>
                    <a:pt x="328" y="446"/>
                    <a:pt x="0" y="46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A07444-55C0-4F61-BEF2-110183553490}"/>
              </a:ext>
            </a:extLst>
          </p:cNvPr>
          <p:cNvCxnSpPr/>
          <p:nvPr/>
        </p:nvCxnSpPr>
        <p:spPr>
          <a:xfrm>
            <a:off x="0" y="1540701"/>
            <a:ext cx="1152394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21943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20" y="13229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4472C4"/>
                </a:solidFill>
                <a:latin typeface="Speak Pro" panose="020B0504020101020102" pitchFamily="34" charset="0"/>
                <a:cs typeface="Aharoni" panose="02010803020104030203" pitchFamily="2" charset="-79"/>
              </a:rPr>
              <a:t>Data Visualization</a:t>
            </a:r>
          </a:p>
        </p:txBody>
      </p:sp>
      <p:sp>
        <p:nvSpPr>
          <p:cNvPr id="18" name="Freeform 17"/>
          <p:cNvSpPr>
            <a:spLocks noChangeAspect="1"/>
          </p:cNvSpPr>
          <p:nvPr/>
        </p:nvSpPr>
        <p:spPr>
          <a:xfrm>
            <a:off x="9778448" y="365125"/>
            <a:ext cx="1808777" cy="1571789"/>
          </a:xfrm>
          <a:custGeom>
            <a:avLst/>
            <a:gdLst>
              <a:gd name="connsiteX0" fmla="*/ 1552073 w 6244389"/>
              <a:gd name="connsiteY0" fmla="*/ 0 h 5426243"/>
              <a:gd name="connsiteX1" fmla="*/ 4704347 w 6244389"/>
              <a:gd name="connsiteY1" fmla="*/ 12032 h 5426243"/>
              <a:gd name="connsiteX2" fmla="*/ 6244389 w 6244389"/>
              <a:gd name="connsiteY2" fmla="*/ 2755232 h 5426243"/>
              <a:gd name="connsiteX3" fmla="*/ 4704347 w 6244389"/>
              <a:gd name="connsiteY3" fmla="*/ 5414211 h 5426243"/>
              <a:gd name="connsiteX4" fmla="*/ 1564105 w 6244389"/>
              <a:gd name="connsiteY4" fmla="*/ 5426243 h 5426243"/>
              <a:gd name="connsiteX5" fmla="*/ 0 w 6244389"/>
              <a:gd name="connsiteY5" fmla="*/ 2731169 h 5426243"/>
              <a:gd name="connsiteX6" fmla="*/ 1552073 w 6244389"/>
              <a:gd name="connsiteY6" fmla="*/ 0 h 542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4389" h="5426243">
                <a:moveTo>
                  <a:pt x="1552073" y="0"/>
                </a:moveTo>
                <a:lnTo>
                  <a:pt x="4704347" y="12032"/>
                </a:lnTo>
                <a:lnTo>
                  <a:pt x="6244389" y="2755232"/>
                </a:lnTo>
                <a:lnTo>
                  <a:pt x="4704347" y="5414211"/>
                </a:lnTo>
                <a:lnTo>
                  <a:pt x="1564105" y="5426243"/>
                </a:lnTo>
                <a:lnTo>
                  <a:pt x="0" y="2731169"/>
                </a:lnTo>
                <a:lnTo>
                  <a:pt x="1552073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20" name="Analytics13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5A61DBED-5902-4838-8300-FD22057DE0A3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>
          <a:xfrm>
            <a:off x="10215865" y="839347"/>
            <a:ext cx="1004310" cy="822526"/>
            <a:chOff x="7169151" y="725488"/>
            <a:chExt cx="885825" cy="725488"/>
          </a:xfrm>
          <a:solidFill>
            <a:srgbClr val="929BA8"/>
          </a:solidFill>
        </p:grpSpPr>
        <p:sp>
          <p:nvSpPr>
            <p:cNvPr id="121" name="Freeform 324">
              <a:extLst>
                <a:ext uri="{FF2B5EF4-FFF2-40B4-BE49-F238E27FC236}">
                  <a16:creationId xmlns:a16="http://schemas.microsoft.com/office/drawing/2014/main" id="{BB919D87-82C5-42CA-AB2F-2C96F0FA33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97788" y="901701"/>
              <a:ext cx="127000" cy="128588"/>
            </a:xfrm>
            <a:custGeom>
              <a:avLst/>
              <a:gdLst>
                <a:gd name="T0" fmla="*/ 41 w 82"/>
                <a:gd name="T1" fmla="*/ 29 h 82"/>
                <a:gd name="T2" fmla="*/ 29 w 82"/>
                <a:gd name="T3" fmla="*/ 41 h 82"/>
                <a:gd name="T4" fmla="*/ 41 w 82"/>
                <a:gd name="T5" fmla="*/ 53 h 82"/>
                <a:gd name="T6" fmla="*/ 53 w 82"/>
                <a:gd name="T7" fmla="*/ 41 h 82"/>
                <a:gd name="T8" fmla="*/ 41 w 82"/>
                <a:gd name="T9" fmla="*/ 29 h 82"/>
                <a:gd name="T10" fmla="*/ 41 w 82"/>
                <a:gd name="T11" fmla="*/ 82 h 82"/>
                <a:gd name="T12" fmla="*/ 0 w 82"/>
                <a:gd name="T13" fmla="*/ 41 h 82"/>
                <a:gd name="T14" fmla="*/ 41 w 82"/>
                <a:gd name="T15" fmla="*/ 0 h 82"/>
                <a:gd name="T16" fmla="*/ 82 w 82"/>
                <a:gd name="T17" fmla="*/ 41 h 82"/>
                <a:gd name="T18" fmla="*/ 41 w 82"/>
                <a:gd name="T1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29"/>
                  </a:moveTo>
                  <a:cubicBezTo>
                    <a:pt x="34" y="29"/>
                    <a:pt x="29" y="35"/>
                    <a:pt x="29" y="41"/>
                  </a:cubicBezTo>
                  <a:cubicBezTo>
                    <a:pt x="29" y="48"/>
                    <a:pt x="34" y="53"/>
                    <a:pt x="41" y="53"/>
                  </a:cubicBezTo>
                  <a:cubicBezTo>
                    <a:pt x="48" y="53"/>
                    <a:pt x="53" y="48"/>
                    <a:pt x="53" y="41"/>
                  </a:cubicBezTo>
                  <a:cubicBezTo>
                    <a:pt x="53" y="35"/>
                    <a:pt x="48" y="29"/>
                    <a:pt x="41" y="29"/>
                  </a:cubicBezTo>
                  <a:close/>
                  <a:moveTo>
                    <a:pt x="41" y="82"/>
                  </a:moveTo>
                  <a:cubicBezTo>
                    <a:pt x="19" y="82"/>
                    <a:pt x="0" y="64"/>
                    <a:pt x="0" y="41"/>
                  </a:cubicBezTo>
                  <a:cubicBezTo>
                    <a:pt x="0" y="19"/>
                    <a:pt x="19" y="0"/>
                    <a:pt x="41" y="0"/>
                  </a:cubicBezTo>
                  <a:cubicBezTo>
                    <a:pt x="64" y="0"/>
                    <a:pt x="82" y="19"/>
                    <a:pt x="82" y="41"/>
                  </a:cubicBezTo>
                  <a:cubicBezTo>
                    <a:pt x="82" y="64"/>
                    <a:pt x="64" y="82"/>
                    <a:pt x="41" y="8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Freeform 325">
              <a:extLst>
                <a:ext uri="{FF2B5EF4-FFF2-40B4-BE49-F238E27FC236}">
                  <a16:creationId xmlns:a16="http://schemas.microsoft.com/office/drawing/2014/main" id="{D59A8E85-7485-473D-873C-2100257FB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3376" y="725488"/>
              <a:ext cx="101600" cy="98425"/>
            </a:xfrm>
            <a:custGeom>
              <a:avLst/>
              <a:gdLst>
                <a:gd name="T0" fmla="*/ 55 w 65"/>
                <a:gd name="T1" fmla="*/ 57 h 63"/>
                <a:gd name="T2" fmla="*/ 64 w 65"/>
                <a:gd name="T3" fmla="*/ 6 h 63"/>
                <a:gd name="T4" fmla="*/ 58 w 65"/>
                <a:gd name="T5" fmla="*/ 0 h 63"/>
                <a:gd name="T6" fmla="*/ 7 w 65"/>
                <a:gd name="T7" fmla="*/ 1 h 63"/>
                <a:gd name="T8" fmla="*/ 3 w 65"/>
                <a:gd name="T9" fmla="*/ 10 h 63"/>
                <a:gd name="T10" fmla="*/ 45 w 65"/>
                <a:gd name="T11" fmla="*/ 60 h 63"/>
                <a:gd name="T12" fmla="*/ 55 w 65"/>
                <a:gd name="T13" fmla="*/ 5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63">
                  <a:moveTo>
                    <a:pt x="55" y="57"/>
                  </a:moveTo>
                  <a:lnTo>
                    <a:pt x="64" y="6"/>
                  </a:lnTo>
                  <a:cubicBezTo>
                    <a:pt x="65" y="3"/>
                    <a:pt x="62" y="0"/>
                    <a:pt x="58" y="0"/>
                  </a:cubicBezTo>
                  <a:lnTo>
                    <a:pt x="7" y="1"/>
                  </a:lnTo>
                  <a:cubicBezTo>
                    <a:pt x="2" y="1"/>
                    <a:pt x="0" y="6"/>
                    <a:pt x="3" y="10"/>
                  </a:cubicBezTo>
                  <a:lnTo>
                    <a:pt x="45" y="60"/>
                  </a:lnTo>
                  <a:cubicBezTo>
                    <a:pt x="48" y="63"/>
                    <a:pt x="54" y="62"/>
                    <a:pt x="55" y="5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Freeform 326">
              <a:extLst>
                <a:ext uri="{FF2B5EF4-FFF2-40B4-BE49-F238E27FC236}">
                  <a16:creationId xmlns:a16="http://schemas.microsoft.com/office/drawing/2014/main" id="{A3FCBF15-33CF-4FC0-8CB8-156A2D9AC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8751" y="738188"/>
              <a:ext cx="255588" cy="219075"/>
            </a:xfrm>
            <a:custGeom>
              <a:avLst/>
              <a:gdLst>
                <a:gd name="T0" fmla="*/ 18 w 161"/>
                <a:gd name="T1" fmla="*/ 138 h 138"/>
                <a:gd name="T2" fmla="*/ 0 w 161"/>
                <a:gd name="T3" fmla="*/ 116 h 138"/>
                <a:gd name="T4" fmla="*/ 143 w 161"/>
                <a:gd name="T5" fmla="*/ 0 h 138"/>
                <a:gd name="T6" fmla="*/ 161 w 161"/>
                <a:gd name="T7" fmla="*/ 22 h 138"/>
                <a:gd name="T8" fmla="*/ 18 w 161"/>
                <a:gd name="T9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38">
                  <a:moveTo>
                    <a:pt x="18" y="138"/>
                  </a:moveTo>
                  <a:lnTo>
                    <a:pt x="0" y="116"/>
                  </a:lnTo>
                  <a:lnTo>
                    <a:pt x="143" y="0"/>
                  </a:lnTo>
                  <a:lnTo>
                    <a:pt x="161" y="22"/>
                  </a:lnTo>
                  <a:lnTo>
                    <a:pt x="18" y="13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Freeform 327">
              <a:extLst>
                <a:ext uri="{FF2B5EF4-FFF2-40B4-BE49-F238E27FC236}">
                  <a16:creationId xmlns:a16="http://schemas.microsoft.com/office/drawing/2014/main" id="{902B24E0-A359-4786-9B98-C8F6207FB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7126" y="804863"/>
              <a:ext cx="257175" cy="163513"/>
            </a:xfrm>
            <a:custGeom>
              <a:avLst/>
              <a:gdLst>
                <a:gd name="T0" fmla="*/ 150 w 162"/>
                <a:gd name="T1" fmla="*/ 103 h 103"/>
                <a:gd name="T2" fmla="*/ 0 w 162"/>
                <a:gd name="T3" fmla="*/ 25 h 103"/>
                <a:gd name="T4" fmla="*/ 13 w 162"/>
                <a:gd name="T5" fmla="*/ 0 h 103"/>
                <a:gd name="T6" fmla="*/ 162 w 162"/>
                <a:gd name="T7" fmla="*/ 77 h 103"/>
                <a:gd name="T8" fmla="*/ 150 w 162"/>
                <a:gd name="T9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103">
                  <a:moveTo>
                    <a:pt x="150" y="103"/>
                  </a:moveTo>
                  <a:lnTo>
                    <a:pt x="0" y="25"/>
                  </a:lnTo>
                  <a:lnTo>
                    <a:pt x="13" y="0"/>
                  </a:lnTo>
                  <a:lnTo>
                    <a:pt x="162" y="77"/>
                  </a:lnTo>
                  <a:lnTo>
                    <a:pt x="150" y="10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Freeform 328">
              <a:extLst>
                <a:ext uri="{FF2B5EF4-FFF2-40B4-BE49-F238E27FC236}">
                  <a16:creationId xmlns:a16="http://schemas.microsoft.com/office/drawing/2014/main" id="{F8672826-BA78-4C3C-9133-655096F8F4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86638" y="741363"/>
              <a:ext cx="128588" cy="128588"/>
            </a:xfrm>
            <a:custGeom>
              <a:avLst/>
              <a:gdLst>
                <a:gd name="T0" fmla="*/ 41 w 82"/>
                <a:gd name="T1" fmla="*/ 29 h 82"/>
                <a:gd name="T2" fmla="*/ 29 w 82"/>
                <a:gd name="T3" fmla="*/ 41 h 82"/>
                <a:gd name="T4" fmla="*/ 41 w 82"/>
                <a:gd name="T5" fmla="*/ 53 h 82"/>
                <a:gd name="T6" fmla="*/ 53 w 82"/>
                <a:gd name="T7" fmla="*/ 41 h 82"/>
                <a:gd name="T8" fmla="*/ 41 w 82"/>
                <a:gd name="T9" fmla="*/ 29 h 82"/>
                <a:gd name="T10" fmla="*/ 41 w 82"/>
                <a:gd name="T11" fmla="*/ 82 h 82"/>
                <a:gd name="T12" fmla="*/ 0 w 82"/>
                <a:gd name="T13" fmla="*/ 41 h 82"/>
                <a:gd name="T14" fmla="*/ 41 w 82"/>
                <a:gd name="T15" fmla="*/ 0 h 82"/>
                <a:gd name="T16" fmla="*/ 82 w 82"/>
                <a:gd name="T17" fmla="*/ 41 h 82"/>
                <a:gd name="T18" fmla="*/ 41 w 82"/>
                <a:gd name="T19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2">
                  <a:moveTo>
                    <a:pt x="41" y="29"/>
                  </a:moveTo>
                  <a:cubicBezTo>
                    <a:pt x="34" y="29"/>
                    <a:pt x="29" y="35"/>
                    <a:pt x="29" y="41"/>
                  </a:cubicBezTo>
                  <a:cubicBezTo>
                    <a:pt x="29" y="48"/>
                    <a:pt x="34" y="53"/>
                    <a:pt x="41" y="53"/>
                  </a:cubicBezTo>
                  <a:cubicBezTo>
                    <a:pt x="47" y="53"/>
                    <a:pt x="53" y="48"/>
                    <a:pt x="53" y="41"/>
                  </a:cubicBezTo>
                  <a:cubicBezTo>
                    <a:pt x="53" y="35"/>
                    <a:pt x="47" y="29"/>
                    <a:pt x="41" y="29"/>
                  </a:cubicBezTo>
                  <a:close/>
                  <a:moveTo>
                    <a:pt x="41" y="82"/>
                  </a:moveTo>
                  <a:cubicBezTo>
                    <a:pt x="18" y="82"/>
                    <a:pt x="0" y="64"/>
                    <a:pt x="0" y="41"/>
                  </a:cubicBezTo>
                  <a:cubicBezTo>
                    <a:pt x="0" y="19"/>
                    <a:pt x="18" y="0"/>
                    <a:pt x="41" y="0"/>
                  </a:cubicBezTo>
                  <a:cubicBezTo>
                    <a:pt x="63" y="0"/>
                    <a:pt x="82" y="19"/>
                    <a:pt x="82" y="41"/>
                  </a:cubicBezTo>
                  <a:cubicBezTo>
                    <a:pt x="82" y="64"/>
                    <a:pt x="63" y="82"/>
                    <a:pt x="41" y="8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Freeform 329">
              <a:extLst>
                <a:ext uri="{FF2B5EF4-FFF2-40B4-BE49-F238E27FC236}">
                  <a16:creationId xmlns:a16="http://schemas.microsoft.com/office/drawing/2014/main" id="{841B212C-853F-4FFE-90B4-EE14D9114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9638" y="815976"/>
              <a:ext cx="174625" cy="136525"/>
            </a:xfrm>
            <a:custGeom>
              <a:avLst/>
              <a:gdLst>
                <a:gd name="T0" fmla="*/ 14 w 110"/>
                <a:gd name="T1" fmla="*/ 86 h 86"/>
                <a:gd name="T2" fmla="*/ 0 w 110"/>
                <a:gd name="T3" fmla="*/ 62 h 86"/>
                <a:gd name="T4" fmla="*/ 94 w 110"/>
                <a:gd name="T5" fmla="*/ 0 h 86"/>
                <a:gd name="T6" fmla="*/ 110 w 110"/>
                <a:gd name="T7" fmla="*/ 24 h 86"/>
                <a:gd name="T8" fmla="*/ 14 w 110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86">
                  <a:moveTo>
                    <a:pt x="14" y="86"/>
                  </a:moveTo>
                  <a:lnTo>
                    <a:pt x="0" y="62"/>
                  </a:lnTo>
                  <a:lnTo>
                    <a:pt x="94" y="0"/>
                  </a:lnTo>
                  <a:lnTo>
                    <a:pt x="110" y="24"/>
                  </a:lnTo>
                  <a:lnTo>
                    <a:pt x="14" y="8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Freeform 330">
              <a:extLst>
                <a:ext uri="{FF2B5EF4-FFF2-40B4-BE49-F238E27FC236}">
                  <a16:creationId xmlns:a16="http://schemas.microsoft.com/office/drawing/2014/main" id="{E51AFB7E-46B4-4B2A-B1CB-9C2A6AF371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9151" y="893763"/>
              <a:ext cx="127000" cy="127000"/>
            </a:xfrm>
            <a:custGeom>
              <a:avLst/>
              <a:gdLst>
                <a:gd name="T0" fmla="*/ 41 w 82"/>
                <a:gd name="T1" fmla="*/ 28 h 81"/>
                <a:gd name="T2" fmla="*/ 29 w 82"/>
                <a:gd name="T3" fmla="*/ 40 h 81"/>
                <a:gd name="T4" fmla="*/ 41 w 82"/>
                <a:gd name="T5" fmla="*/ 52 h 81"/>
                <a:gd name="T6" fmla="*/ 53 w 82"/>
                <a:gd name="T7" fmla="*/ 40 h 81"/>
                <a:gd name="T8" fmla="*/ 41 w 82"/>
                <a:gd name="T9" fmla="*/ 28 h 81"/>
                <a:gd name="T10" fmla="*/ 41 w 82"/>
                <a:gd name="T11" fmla="*/ 81 h 81"/>
                <a:gd name="T12" fmla="*/ 0 w 82"/>
                <a:gd name="T13" fmla="*/ 40 h 81"/>
                <a:gd name="T14" fmla="*/ 41 w 82"/>
                <a:gd name="T15" fmla="*/ 0 h 81"/>
                <a:gd name="T16" fmla="*/ 82 w 82"/>
                <a:gd name="T17" fmla="*/ 40 h 81"/>
                <a:gd name="T18" fmla="*/ 41 w 82"/>
                <a:gd name="T19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81">
                  <a:moveTo>
                    <a:pt x="41" y="28"/>
                  </a:moveTo>
                  <a:cubicBezTo>
                    <a:pt x="35" y="28"/>
                    <a:pt x="29" y="34"/>
                    <a:pt x="29" y="40"/>
                  </a:cubicBezTo>
                  <a:cubicBezTo>
                    <a:pt x="29" y="47"/>
                    <a:pt x="35" y="52"/>
                    <a:pt x="41" y="52"/>
                  </a:cubicBezTo>
                  <a:cubicBezTo>
                    <a:pt x="48" y="52"/>
                    <a:pt x="53" y="47"/>
                    <a:pt x="53" y="40"/>
                  </a:cubicBezTo>
                  <a:cubicBezTo>
                    <a:pt x="53" y="34"/>
                    <a:pt x="48" y="28"/>
                    <a:pt x="41" y="28"/>
                  </a:cubicBezTo>
                  <a:close/>
                  <a:moveTo>
                    <a:pt x="41" y="81"/>
                  </a:moveTo>
                  <a:cubicBezTo>
                    <a:pt x="19" y="81"/>
                    <a:pt x="0" y="63"/>
                    <a:pt x="0" y="40"/>
                  </a:cubicBezTo>
                  <a:cubicBezTo>
                    <a:pt x="0" y="18"/>
                    <a:pt x="19" y="0"/>
                    <a:pt x="41" y="0"/>
                  </a:cubicBezTo>
                  <a:cubicBezTo>
                    <a:pt x="64" y="0"/>
                    <a:pt x="82" y="18"/>
                    <a:pt x="82" y="40"/>
                  </a:cubicBezTo>
                  <a:cubicBezTo>
                    <a:pt x="82" y="63"/>
                    <a:pt x="64" y="81"/>
                    <a:pt x="41" y="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Freeform 331">
              <a:extLst>
                <a:ext uri="{FF2B5EF4-FFF2-40B4-BE49-F238E27FC236}">
                  <a16:creationId xmlns:a16="http://schemas.microsoft.com/office/drawing/2014/main" id="{CC922841-B41C-481B-B313-302048F0D3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78726" y="784226"/>
              <a:ext cx="363538" cy="347663"/>
            </a:xfrm>
            <a:custGeom>
              <a:avLst/>
              <a:gdLst>
                <a:gd name="T0" fmla="*/ 117 w 233"/>
                <a:gd name="T1" fmla="*/ 37 h 223"/>
                <a:gd name="T2" fmla="*/ 61 w 233"/>
                <a:gd name="T3" fmla="*/ 60 h 223"/>
                <a:gd name="T4" fmla="*/ 61 w 233"/>
                <a:gd name="T5" fmla="*/ 173 h 223"/>
                <a:gd name="T6" fmla="*/ 173 w 233"/>
                <a:gd name="T7" fmla="*/ 173 h 223"/>
                <a:gd name="T8" fmla="*/ 173 w 233"/>
                <a:gd name="T9" fmla="*/ 60 h 223"/>
                <a:gd name="T10" fmla="*/ 117 w 233"/>
                <a:gd name="T11" fmla="*/ 37 h 223"/>
                <a:gd name="T12" fmla="*/ 117 w 233"/>
                <a:gd name="T13" fmla="*/ 223 h 223"/>
                <a:gd name="T14" fmla="*/ 42 w 233"/>
                <a:gd name="T15" fmla="*/ 192 h 223"/>
                <a:gd name="T16" fmla="*/ 42 w 233"/>
                <a:gd name="T17" fmla="*/ 41 h 223"/>
                <a:gd name="T18" fmla="*/ 192 w 233"/>
                <a:gd name="T19" fmla="*/ 41 h 223"/>
                <a:gd name="T20" fmla="*/ 192 w 233"/>
                <a:gd name="T21" fmla="*/ 192 h 223"/>
                <a:gd name="T22" fmla="*/ 117 w 233"/>
                <a:gd name="T23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3" h="223">
                  <a:moveTo>
                    <a:pt x="117" y="37"/>
                  </a:moveTo>
                  <a:cubicBezTo>
                    <a:pt x="96" y="37"/>
                    <a:pt x="76" y="45"/>
                    <a:pt x="61" y="60"/>
                  </a:cubicBezTo>
                  <a:cubicBezTo>
                    <a:pt x="30" y="91"/>
                    <a:pt x="30" y="142"/>
                    <a:pt x="61" y="173"/>
                  </a:cubicBezTo>
                  <a:cubicBezTo>
                    <a:pt x="92" y="204"/>
                    <a:pt x="142" y="204"/>
                    <a:pt x="173" y="173"/>
                  </a:cubicBezTo>
                  <a:cubicBezTo>
                    <a:pt x="204" y="142"/>
                    <a:pt x="204" y="91"/>
                    <a:pt x="173" y="60"/>
                  </a:cubicBezTo>
                  <a:cubicBezTo>
                    <a:pt x="157" y="45"/>
                    <a:pt x="137" y="37"/>
                    <a:pt x="117" y="37"/>
                  </a:cubicBezTo>
                  <a:close/>
                  <a:moveTo>
                    <a:pt x="117" y="223"/>
                  </a:moveTo>
                  <a:cubicBezTo>
                    <a:pt x="90" y="223"/>
                    <a:pt x="62" y="213"/>
                    <a:pt x="42" y="192"/>
                  </a:cubicBezTo>
                  <a:cubicBezTo>
                    <a:pt x="0" y="150"/>
                    <a:pt x="0" y="83"/>
                    <a:pt x="42" y="41"/>
                  </a:cubicBezTo>
                  <a:cubicBezTo>
                    <a:pt x="83" y="0"/>
                    <a:pt x="150" y="0"/>
                    <a:pt x="192" y="41"/>
                  </a:cubicBezTo>
                  <a:cubicBezTo>
                    <a:pt x="233" y="83"/>
                    <a:pt x="233" y="150"/>
                    <a:pt x="192" y="192"/>
                  </a:cubicBezTo>
                  <a:cubicBezTo>
                    <a:pt x="171" y="213"/>
                    <a:pt x="144" y="223"/>
                    <a:pt x="117" y="22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Freeform 332">
              <a:extLst>
                <a:ext uri="{FF2B5EF4-FFF2-40B4-BE49-F238E27FC236}">
                  <a16:creationId xmlns:a16="http://schemas.microsoft.com/office/drawing/2014/main" id="{F5CEA678-7549-457D-BFCB-EA6496EA7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0663" y="1046163"/>
              <a:ext cx="196850" cy="196850"/>
            </a:xfrm>
            <a:custGeom>
              <a:avLst/>
              <a:gdLst>
                <a:gd name="T0" fmla="*/ 89 w 126"/>
                <a:gd name="T1" fmla="*/ 118 h 126"/>
                <a:gd name="T2" fmla="*/ 0 w 126"/>
                <a:gd name="T3" fmla="*/ 29 h 126"/>
                <a:gd name="T4" fmla="*/ 29 w 126"/>
                <a:gd name="T5" fmla="*/ 0 h 126"/>
                <a:gd name="T6" fmla="*/ 118 w 126"/>
                <a:gd name="T7" fmla="*/ 89 h 126"/>
                <a:gd name="T8" fmla="*/ 118 w 126"/>
                <a:gd name="T9" fmla="*/ 118 h 126"/>
                <a:gd name="T10" fmla="*/ 118 w 126"/>
                <a:gd name="T11" fmla="*/ 118 h 126"/>
                <a:gd name="T12" fmla="*/ 89 w 126"/>
                <a:gd name="T13" fmla="*/ 11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26">
                  <a:moveTo>
                    <a:pt x="89" y="118"/>
                  </a:moveTo>
                  <a:lnTo>
                    <a:pt x="0" y="29"/>
                  </a:lnTo>
                  <a:lnTo>
                    <a:pt x="29" y="0"/>
                  </a:lnTo>
                  <a:lnTo>
                    <a:pt x="118" y="89"/>
                  </a:lnTo>
                  <a:cubicBezTo>
                    <a:pt x="126" y="97"/>
                    <a:pt x="126" y="110"/>
                    <a:pt x="118" y="118"/>
                  </a:cubicBezTo>
                  <a:lnTo>
                    <a:pt x="118" y="118"/>
                  </a:lnTo>
                  <a:cubicBezTo>
                    <a:pt x="110" y="126"/>
                    <a:pt x="97" y="126"/>
                    <a:pt x="89" y="11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Freeform 333">
              <a:extLst>
                <a:ext uri="{FF2B5EF4-FFF2-40B4-BE49-F238E27FC236}">
                  <a16:creationId xmlns:a16="http://schemas.microsoft.com/office/drawing/2014/main" id="{16ABD29E-E066-4DCD-B14A-904A3C385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5663" y="1408113"/>
              <a:ext cx="774700" cy="42863"/>
            </a:xfrm>
            <a:custGeom>
              <a:avLst/>
              <a:gdLst>
                <a:gd name="T0" fmla="*/ 482 w 496"/>
                <a:gd name="T1" fmla="*/ 27 h 27"/>
                <a:gd name="T2" fmla="*/ 13 w 496"/>
                <a:gd name="T3" fmla="*/ 27 h 27"/>
                <a:gd name="T4" fmla="*/ 0 w 496"/>
                <a:gd name="T5" fmla="*/ 13 h 27"/>
                <a:gd name="T6" fmla="*/ 0 w 496"/>
                <a:gd name="T7" fmla="*/ 13 h 27"/>
                <a:gd name="T8" fmla="*/ 13 w 496"/>
                <a:gd name="T9" fmla="*/ 0 h 27"/>
                <a:gd name="T10" fmla="*/ 482 w 496"/>
                <a:gd name="T11" fmla="*/ 0 h 27"/>
                <a:gd name="T12" fmla="*/ 496 w 496"/>
                <a:gd name="T13" fmla="*/ 13 h 27"/>
                <a:gd name="T14" fmla="*/ 496 w 496"/>
                <a:gd name="T15" fmla="*/ 13 h 27"/>
                <a:gd name="T16" fmla="*/ 482 w 496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6" h="27">
                  <a:moveTo>
                    <a:pt x="482" y="27"/>
                  </a:moveTo>
                  <a:lnTo>
                    <a:pt x="13" y="27"/>
                  </a:lnTo>
                  <a:cubicBezTo>
                    <a:pt x="6" y="27"/>
                    <a:pt x="0" y="21"/>
                    <a:pt x="0" y="13"/>
                  </a:cubicBezTo>
                  <a:lnTo>
                    <a:pt x="0" y="13"/>
                  </a:lnTo>
                  <a:cubicBezTo>
                    <a:pt x="0" y="6"/>
                    <a:pt x="6" y="0"/>
                    <a:pt x="13" y="0"/>
                  </a:cubicBezTo>
                  <a:lnTo>
                    <a:pt x="482" y="0"/>
                  </a:lnTo>
                  <a:cubicBezTo>
                    <a:pt x="490" y="0"/>
                    <a:pt x="496" y="6"/>
                    <a:pt x="496" y="13"/>
                  </a:cubicBezTo>
                  <a:lnTo>
                    <a:pt x="496" y="13"/>
                  </a:lnTo>
                  <a:cubicBezTo>
                    <a:pt x="496" y="21"/>
                    <a:pt x="490" y="27"/>
                    <a:pt x="482" y="2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334">
              <a:extLst>
                <a:ext uri="{FF2B5EF4-FFF2-40B4-BE49-F238E27FC236}">
                  <a16:creationId xmlns:a16="http://schemas.microsoft.com/office/drawing/2014/main" id="{2EC7AD34-DC23-440F-AE83-D3E2D12C4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1538" y="1066801"/>
              <a:ext cx="93663" cy="307975"/>
            </a:xfrm>
            <a:custGeom>
              <a:avLst/>
              <a:gdLst>
                <a:gd name="T0" fmla="*/ 48 w 60"/>
                <a:gd name="T1" fmla="*/ 0 h 198"/>
                <a:gd name="T2" fmla="*/ 12 w 60"/>
                <a:gd name="T3" fmla="*/ 0 h 198"/>
                <a:gd name="T4" fmla="*/ 0 w 60"/>
                <a:gd name="T5" fmla="*/ 12 h 198"/>
                <a:gd name="T6" fmla="*/ 0 w 60"/>
                <a:gd name="T7" fmla="*/ 187 h 198"/>
                <a:gd name="T8" fmla="*/ 12 w 60"/>
                <a:gd name="T9" fmla="*/ 198 h 198"/>
                <a:gd name="T10" fmla="*/ 48 w 60"/>
                <a:gd name="T11" fmla="*/ 198 h 198"/>
                <a:gd name="T12" fmla="*/ 60 w 60"/>
                <a:gd name="T13" fmla="*/ 187 h 198"/>
                <a:gd name="T14" fmla="*/ 60 w 60"/>
                <a:gd name="T15" fmla="*/ 12 h 198"/>
                <a:gd name="T16" fmla="*/ 48 w 60"/>
                <a:gd name="T1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98">
                  <a:moveTo>
                    <a:pt x="48" y="0"/>
                  </a:moveTo>
                  <a:lnTo>
                    <a:pt x="12" y="0"/>
                  </a:lnTo>
                  <a:cubicBezTo>
                    <a:pt x="5" y="0"/>
                    <a:pt x="0" y="6"/>
                    <a:pt x="0" y="12"/>
                  </a:cubicBezTo>
                  <a:lnTo>
                    <a:pt x="0" y="187"/>
                  </a:lnTo>
                  <a:cubicBezTo>
                    <a:pt x="0" y="193"/>
                    <a:pt x="5" y="198"/>
                    <a:pt x="12" y="198"/>
                  </a:cubicBezTo>
                  <a:lnTo>
                    <a:pt x="48" y="198"/>
                  </a:lnTo>
                  <a:cubicBezTo>
                    <a:pt x="55" y="198"/>
                    <a:pt x="60" y="193"/>
                    <a:pt x="60" y="187"/>
                  </a:cubicBezTo>
                  <a:lnTo>
                    <a:pt x="60" y="12"/>
                  </a:lnTo>
                  <a:cubicBezTo>
                    <a:pt x="60" y="6"/>
                    <a:pt x="55" y="0"/>
                    <a:pt x="4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Freeform 335">
              <a:extLst>
                <a:ext uri="{FF2B5EF4-FFF2-40B4-BE49-F238E27FC236}">
                  <a16:creationId xmlns:a16="http://schemas.microsoft.com/office/drawing/2014/main" id="{FAE771FB-9EAF-4490-BC9C-4E467071F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1713" y="1009651"/>
              <a:ext cx="93663" cy="365125"/>
            </a:xfrm>
            <a:custGeom>
              <a:avLst/>
              <a:gdLst>
                <a:gd name="T0" fmla="*/ 48 w 60"/>
                <a:gd name="T1" fmla="*/ 0 h 234"/>
                <a:gd name="T2" fmla="*/ 12 w 60"/>
                <a:gd name="T3" fmla="*/ 0 h 234"/>
                <a:gd name="T4" fmla="*/ 0 w 60"/>
                <a:gd name="T5" fmla="*/ 12 h 234"/>
                <a:gd name="T6" fmla="*/ 0 w 60"/>
                <a:gd name="T7" fmla="*/ 223 h 234"/>
                <a:gd name="T8" fmla="*/ 12 w 60"/>
                <a:gd name="T9" fmla="*/ 234 h 234"/>
                <a:gd name="T10" fmla="*/ 48 w 60"/>
                <a:gd name="T11" fmla="*/ 234 h 234"/>
                <a:gd name="T12" fmla="*/ 60 w 60"/>
                <a:gd name="T13" fmla="*/ 223 h 234"/>
                <a:gd name="T14" fmla="*/ 60 w 60"/>
                <a:gd name="T15" fmla="*/ 12 h 234"/>
                <a:gd name="T16" fmla="*/ 48 w 60"/>
                <a:gd name="T17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234">
                  <a:moveTo>
                    <a:pt x="48" y="0"/>
                  </a:moveTo>
                  <a:lnTo>
                    <a:pt x="12" y="0"/>
                  </a:lnTo>
                  <a:cubicBezTo>
                    <a:pt x="5" y="0"/>
                    <a:pt x="0" y="6"/>
                    <a:pt x="0" y="12"/>
                  </a:cubicBezTo>
                  <a:lnTo>
                    <a:pt x="0" y="223"/>
                  </a:lnTo>
                  <a:cubicBezTo>
                    <a:pt x="0" y="229"/>
                    <a:pt x="5" y="234"/>
                    <a:pt x="12" y="234"/>
                  </a:cubicBezTo>
                  <a:lnTo>
                    <a:pt x="48" y="234"/>
                  </a:lnTo>
                  <a:cubicBezTo>
                    <a:pt x="54" y="234"/>
                    <a:pt x="60" y="229"/>
                    <a:pt x="60" y="223"/>
                  </a:cubicBezTo>
                  <a:lnTo>
                    <a:pt x="60" y="12"/>
                  </a:lnTo>
                  <a:cubicBezTo>
                    <a:pt x="60" y="6"/>
                    <a:pt x="54" y="0"/>
                    <a:pt x="4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Freeform 336">
              <a:extLst>
                <a:ext uri="{FF2B5EF4-FFF2-40B4-BE49-F238E27FC236}">
                  <a16:creationId xmlns:a16="http://schemas.microsoft.com/office/drawing/2014/main" id="{DEC2F8E1-3264-48D5-A3BD-DFA7E6936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0301" y="1066801"/>
              <a:ext cx="92075" cy="307975"/>
            </a:xfrm>
            <a:custGeom>
              <a:avLst/>
              <a:gdLst>
                <a:gd name="T0" fmla="*/ 48 w 59"/>
                <a:gd name="T1" fmla="*/ 0 h 198"/>
                <a:gd name="T2" fmla="*/ 12 w 59"/>
                <a:gd name="T3" fmla="*/ 0 h 198"/>
                <a:gd name="T4" fmla="*/ 0 w 59"/>
                <a:gd name="T5" fmla="*/ 12 h 198"/>
                <a:gd name="T6" fmla="*/ 0 w 59"/>
                <a:gd name="T7" fmla="*/ 187 h 198"/>
                <a:gd name="T8" fmla="*/ 12 w 59"/>
                <a:gd name="T9" fmla="*/ 198 h 198"/>
                <a:gd name="T10" fmla="*/ 48 w 59"/>
                <a:gd name="T11" fmla="*/ 198 h 198"/>
                <a:gd name="T12" fmla="*/ 59 w 59"/>
                <a:gd name="T13" fmla="*/ 187 h 198"/>
                <a:gd name="T14" fmla="*/ 59 w 59"/>
                <a:gd name="T15" fmla="*/ 12 h 198"/>
                <a:gd name="T16" fmla="*/ 48 w 59"/>
                <a:gd name="T1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98">
                  <a:moveTo>
                    <a:pt x="48" y="0"/>
                  </a:moveTo>
                  <a:lnTo>
                    <a:pt x="12" y="0"/>
                  </a:lnTo>
                  <a:cubicBezTo>
                    <a:pt x="5" y="0"/>
                    <a:pt x="0" y="6"/>
                    <a:pt x="0" y="12"/>
                  </a:cubicBezTo>
                  <a:lnTo>
                    <a:pt x="0" y="187"/>
                  </a:lnTo>
                  <a:cubicBezTo>
                    <a:pt x="0" y="193"/>
                    <a:pt x="5" y="198"/>
                    <a:pt x="12" y="198"/>
                  </a:cubicBezTo>
                  <a:lnTo>
                    <a:pt x="48" y="198"/>
                  </a:lnTo>
                  <a:cubicBezTo>
                    <a:pt x="54" y="198"/>
                    <a:pt x="59" y="193"/>
                    <a:pt x="59" y="187"/>
                  </a:cubicBezTo>
                  <a:lnTo>
                    <a:pt x="59" y="12"/>
                  </a:lnTo>
                  <a:cubicBezTo>
                    <a:pt x="59" y="6"/>
                    <a:pt x="54" y="0"/>
                    <a:pt x="4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Freeform 337">
              <a:extLst>
                <a:ext uri="{FF2B5EF4-FFF2-40B4-BE49-F238E27FC236}">
                  <a16:creationId xmlns:a16="http://schemas.microsoft.com/office/drawing/2014/main" id="{14A9C618-8A30-4261-993D-0B41BC83F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0476" y="1168401"/>
              <a:ext cx="92075" cy="206375"/>
            </a:xfrm>
            <a:custGeom>
              <a:avLst/>
              <a:gdLst>
                <a:gd name="T0" fmla="*/ 48 w 59"/>
                <a:gd name="T1" fmla="*/ 0 h 133"/>
                <a:gd name="T2" fmla="*/ 11 w 59"/>
                <a:gd name="T3" fmla="*/ 0 h 133"/>
                <a:gd name="T4" fmla="*/ 0 w 59"/>
                <a:gd name="T5" fmla="*/ 11 h 133"/>
                <a:gd name="T6" fmla="*/ 0 w 59"/>
                <a:gd name="T7" fmla="*/ 122 h 133"/>
                <a:gd name="T8" fmla="*/ 11 w 59"/>
                <a:gd name="T9" fmla="*/ 133 h 133"/>
                <a:gd name="T10" fmla="*/ 48 w 59"/>
                <a:gd name="T11" fmla="*/ 133 h 133"/>
                <a:gd name="T12" fmla="*/ 59 w 59"/>
                <a:gd name="T13" fmla="*/ 122 h 133"/>
                <a:gd name="T14" fmla="*/ 59 w 59"/>
                <a:gd name="T15" fmla="*/ 11 h 133"/>
                <a:gd name="T16" fmla="*/ 48 w 59"/>
                <a:gd name="T1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33">
                  <a:moveTo>
                    <a:pt x="48" y="0"/>
                  </a:moveTo>
                  <a:lnTo>
                    <a:pt x="11" y="0"/>
                  </a:lnTo>
                  <a:cubicBezTo>
                    <a:pt x="5" y="0"/>
                    <a:pt x="0" y="5"/>
                    <a:pt x="0" y="11"/>
                  </a:cubicBezTo>
                  <a:lnTo>
                    <a:pt x="0" y="122"/>
                  </a:lnTo>
                  <a:cubicBezTo>
                    <a:pt x="0" y="128"/>
                    <a:pt x="5" y="133"/>
                    <a:pt x="11" y="133"/>
                  </a:cubicBezTo>
                  <a:lnTo>
                    <a:pt x="48" y="133"/>
                  </a:lnTo>
                  <a:cubicBezTo>
                    <a:pt x="54" y="133"/>
                    <a:pt x="59" y="128"/>
                    <a:pt x="59" y="122"/>
                  </a:cubicBezTo>
                  <a:lnTo>
                    <a:pt x="59" y="11"/>
                  </a:lnTo>
                  <a:cubicBezTo>
                    <a:pt x="59" y="5"/>
                    <a:pt x="54" y="0"/>
                    <a:pt x="4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Freeform 338">
              <a:extLst>
                <a:ext uri="{FF2B5EF4-FFF2-40B4-BE49-F238E27FC236}">
                  <a16:creationId xmlns:a16="http://schemas.microsoft.com/office/drawing/2014/main" id="{9949F766-DD09-41E6-ACC3-FF63F12A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9063" y="1168401"/>
              <a:ext cx="92075" cy="206375"/>
            </a:xfrm>
            <a:custGeom>
              <a:avLst/>
              <a:gdLst>
                <a:gd name="T0" fmla="*/ 48 w 59"/>
                <a:gd name="T1" fmla="*/ 0 h 133"/>
                <a:gd name="T2" fmla="*/ 11 w 59"/>
                <a:gd name="T3" fmla="*/ 0 h 133"/>
                <a:gd name="T4" fmla="*/ 0 w 59"/>
                <a:gd name="T5" fmla="*/ 11 h 133"/>
                <a:gd name="T6" fmla="*/ 0 w 59"/>
                <a:gd name="T7" fmla="*/ 122 h 133"/>
                <a:gd name="T8" fmla="*/ 11 w 59"/>
                <a:gd name="T9" fmla="*/ 133 h 133"/>
                <a:gd name="T10" fmla="*/ 48 w 59"/>
                <a:gd name="T11" fmla="*/ 133 h 133"/>
                <a:gd name="T12" fmla="*/ 59 w 59"/>
                <a:gd name="T13" fmla="*/ 122 h 133"/>
                <a:gd name="T14" fmla="*/ 59 w 59"/>
                <a:gd name="T15" fmla="*/ 11 h 133"/>
                <a:gd name="T16" fmla="*/ 48 w 59"/>
                <a:gd name="T1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33">
                  <a:moveTo>
                    <a:pt x="48" y="0"/>
                  </a:moveTo>
                  <a:lnTo>
                    <a:pt x="11" y="0"/>
                  </a:lnTo>
                  <a:cubicBezTo>
                    <a:pt x="5" y="0"/>
                    <a:pt x="0" y="5"/>
                    <a:pt x="0" y="11"/>
                  </a:cubicBezTo>
                  <a:lnTo>
                    <a:pt x="0" y="122"/>
                  </a:lnTo>
                  <a:cubicBezTo>
                    <a:pt x="0" y="128"/>
                    <a:pt x="5" y="133"/>
                    <a:pt x="11" y="133"/>
                  </a:cubicBezTo>
                  <a:lnTo>
                    <a:pt x="48" y="133"/>
                  </a:lnTo>
                  <a:cubicBezTo>
                    <a:pt x="54" y="133"/>
                    <a:pt x="59" y="128"/>
                    <a:pt x="59" y="122"/>
                  </a:cubicBezTo>
                  <a:lnTo>
                    <a:pt x="59" y="11"/>
                  </a:lnTo>
                  <a:cubicBezTo>
                    <a:pt x="59" y="5"/>
                    <a:pt x="54" y="0"/>
                    <a:pt x="4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Freeform 339">
              <a:extLst>
                <a:ext uri="{FF2B5EF4-FFF2-40B4-BE49-F238E27FC236}">
                  <a16:creationId xmlns:a16="http://schemas.microsoft.com/office/drawing/2014/main" id="{9E4C78EA-CA1C-4350-9DD3-0CBFD378C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9238" y="1249363"/>
              <a:ext cx="92075" cy="125413"/>
            </a:xfrm>
            <a:custGeom>
              <a:avLst/>
              <a:gdLst>
                <a:gd name="T0" fmla="*/ 48 w 59"/>
                <a:gd name="T1" fmla="*/ 0 h 81"/>
                <a:gd name="T2" fmla="*/ 11 w 59"/>
                <a:gd name="T3" fmla="*/ 0 h 81"/>
                <a:gd name="T4" fmla="*/ 0 w 59"/>
                <a:gd name="T5" fmla="*/ 11 h 81"/>
                <a:gd name="T6" fmla="*/ 0 w 59"/>
                <a:gd name="T7" fmla="*/ 70 h 81"/>
                <a:gd name="T8" fmla="*/ 11 w 59"/>
                <a:gd name="T9" fmla="*/ 81 h 81"/>
                <a:gd name="T10" fmla="*/ 48 w 59"/>
                <a:gd name="T11" fmla="*/ 81 h 81"/>
                <a:gd name="T12" fmla="*/ 59 w 59"/>
                <a:gd name="T13" fmla="*/ 70 h 81"/>
                <a:gd name="T14" fmla="*/ 59 w 59"/>
                <a:gd name="T15" fmla="*/ 11 h 81"/>
                <a:gd name="T16" fmla="*/ 48 w 59"/>
                <a:gd name="T17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81">
                  <a:moveTo>
                    <a:pt x="48" y="0"/>
                  </a:moveTo>
                  <a:lnTo>
                    <a:pt x="11" y="0"/>
                  </a:lnTo>
                  <a:cubicBezTo>
                    <a:pt x="5" y="0"/>
                    <a:pt x="0" y="5"/>
                    <a:pt x="0" y="11"/>
                  </a:cubicBezTo>
                  <a:lnTo>
                    <a:pt x="0" y="70"/>
                  </a:lnTo>
                  <a:cubicBezTo>
                    <a:pt x="0" y="76"/>
                    <a:pt x="5" y="81"/>
                    <a:pt x="11" y="81"/>
                  </a:cubicBezTo>
                  <a:lnTo>
                    <a:pt x="48" y="81"/>
                  </a:lnTo>
                  <a:cubicBezTo>
                    <a:pt x="54" y="81"/>
                    <a:pt x="59" y="76"/>
                    <a:pt x="59" y="70"/>
                  </a:cubicBezTo>
                  <a:lnTo>
                    <a:pt x="59" y="11"/>
                  </a:lnTo>
                  <a:cubicBezTo>
                    <a:pt x="59" y="5"/>
                    <a:pt x="54" y="0"/>
                    <a:pt x="4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A07444-55C0-4F61-BEF2-110183553490}"/>
              </a:ext>
            </a:extLst>
          </p:cNvPr>
          <p:cNvCxnSpPr>
            <a:cxnSpLocks/>
          </p:cNvCxnSpPr>
          <p:nvPr/>
        </p:nvCxnSpPr>
        <p:spPr>
          <a:xfrm>
            <a:off x="0" y="1161518"/>
            <a:ext cx="62594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75646FB-E715-431A-BEEB-677E31C502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84"/>
          <a:stretch/>
        </p:blipFill>
        <p:spPr>
          <a:xfrm>
            <a:off x="6038850" y="3723909"/>
            <a:ext cx="6153150" cy="30017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1E660B8-E473-4775-BDDA-D9A9EA4ABD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595" y="1300107"/>
            <a:ext cx="5229459" cy="25622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B3A7343-CB5E-4C21-A633-E354B3EC54A4}"/>
              </a:ext>
            </a:extLst>
          </p:cNvPr>
          <p:cNvSpPr txBox="1"/>
          <p:nvPr/>
        </p:nvSpPr>
        <p:spPr>
          <a:xfrm>
            <a:off x="904875" y="4449211"/>
            <a:ext cx="5019675" cy="155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peak Pro" panose="020B0504020101020102" pitchFamily="34" charset="0"/>
              </a:rPr>
              <a:t>Loren </a:t>
            </a:r>
            <a:r>
              <a:rPr lang="en-US" sz="1600" dirty="0" err="1">
                <a:latin typeface="Speak Pro" panose="020B0504020101020102" pitchFamily="34" charset="0"/>
              </a:rPr>
              <a:t>Sporem</a:t>
            </a:r>
            <a:r>
              <a:rPr lang="en-US" sz="1600" dirty="0">
                <a:latin typeface="Speak Pro" panose="020B0504020101020102" pitchFamily="34" charset="0"/>
              </a:rPr>
              <a:t> </a:t>
            </a:r>
            <a:r>
              <a:rPr lang="en-US" sz="1600" dirty="0" err="1">
                <a:latin typeface="Speak Pro" panose="020B0504020101020102" pitchFamily="34" charset="0"/>
              </a:rPr>
              <a:t>Koreama</a:t>
            </a:r>
            <a:endParaRPr lang="en-US" sz="1600" dirty="0">
              <a:latin typeface="Speak Pro" panose="020B0504020101020102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peak Pro" panose="020B0504020101020102" pitchFamily="34" charset="0"/>
              </a:rPr>
              <a:t>Don Za La </a:t>
            </a:r>
            <a:r>
              <a:rPr lang="en-US" sz="1600" dirty="0" err="1">
                <a:latin typeface="Speak Pro" panose="020B0504020101020102" pitchFamily="34" charset="0"/>
              </a:rPr>
              <a:t>conapan</a:t>
            </a:r>
            <a:endParaRPr lang="en-US" sz="1600" dirty="0">
              <a:latin typeface="Speak Pro" panose="020B0504020101020102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peak Pro" panose="020B0504020101020102" pitchFamily="34" charset="0"/>
              </a:rPr>
              <a:t>Drake </a:t>
            </a:r>
            <a:r>
              <a:rPr lang="en-US" sz="1600" dirty="0" err="1">
                <a:latin typeface="Speak Pro" panose="020B0504020101020102" pitchFamily="34" charset="0"/>
              </a:rPr>
              <a:t>OvO</a:t>
            </a:r>
            <a:endParaRPr lang="en-US" sz="1600" dirty="0">
              <a:latin typeface="Speak Pro" panose="020B0504020101020102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8512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20" y="13229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4472C4"/>
                </a:solidFill>
                <a:latin typeface="Speak Pro" panose="020B0504020101020102" pitchFamily="34" charset="0"/>
                <a:cs typeface="Aharoni" panose="02010803020104030203" pitchFamily="2" charset="-79"/>
              </a:rPr>
              <a:t>Logistic Regression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A07444-55C0-4F61-BEF2-110183553490}"/>
              </a:ext>
            </a:extLst>
          </p:cNvPr>
          <p:cNvCxnSpPr>
            <a:cxnSpLocks/>
          </p:cNvCxnSpPr>
          <p:nvPr/>
        </p:nvCxnSpPr>
        <p:spPr>
          <a:xfrm>
            <a:off x="0" y="1161518"/>
            <a:ext cx="48196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12">
            <a:extLst>
              <a:ext uri="{FF2B5EF4-FFF2-40B4-BE49-F238E27FC236}">
                <a16:creationId xmlns:a16="http://schemas.microsoft.com/office/drawing/2014/main" id="{BC3F9122-34E5-4AFF-901B-BF9A7B064921}"/>
              </a:ext>
            </a:extLst>
          </p:cNvPr>
          <p:cNvSpPr>
            <a:spLocks noChangeAspect="1"/>
          </p:cNvSpPr>
          <p:nvPr/>
        </p:nvSpPr>
        <p:spPr>
          <a:xfrm>
            <a:off x="9775834" y="372149"/>
            <a:ext cx="1808777" cy="1571789"/>
          </a:xfrm>
          <a:custGeom>
            <a:avLst/>
            <a:gdLst>
              <a:gd name="connsiteX0" fmla="*/ 1552073 w 6244389"/>
              <a:gd name="connsiteY0" fmla="*/ 0 h 5426243"/>
              <a:gd name="connsiteX1" fmla="*/ 4704347 w 6244389"/>
              <a:gd name="connsiteY1" fmla="*/ 12032 h 5426243"/>
              <a:gd name="connsiteX2" fmla="*/ 6244389 w 6244389"/>
              <a:gd name="connsiteY2" fmla="*/ 2755232 h 5426243"/>
              <a:gd name="connsiteX3" fmla="*/ 4704347 w 6244389"/>
              <a:gd name="connsiteY3" fmla="*/ 5414211 h 5426243"/>
              <a:gd name="connsiteX4" fmla="*/ 1564105 w 6244389"/>
              <a:gd name="connsiteY4" fmla="*/ 5426243 h 5426243"/>
              <a:gd name="connsiteX5" fmla="*/ 0 w 6244389"/>
              <a:gd name="connsiteY5" fmla="*/ 2731169 h 5426243"/>
              <a:gd name="connsiteX6" fmla="*/ 1552073 w 6244389"/>
              <a:gd name="connsiteY6" fmla="*/ 0 h 542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4389" h="5426243">
                <a:moveTo>
                  <a:pt x="1552073" y="0"/>
                </a:moveTo>
                <a:lnTo>
                  <a:pt x="4704347" y="12032"/>
                </a:lnTo>
                <a:lnTo>
                  <a:pt x="6244389" y="2755232"/>
                </a:lnTo>
                <a:lnTo>
                  <a:pt x="4704347" y="5414211"/>
                </a:lnTo>
                <a:lnTo>
                  <a:pt x="1564105" y="5426243"/>
                </a:lnTo>
                <a:lnTo>
                  <a:pt x="0" y="2731169"/>
                </a:lnTo>
                <a:lnTo>
                  <a:pt x="1552073" y="0"/>
                </a:lnTo>
                <a:close/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6" name="Line_chart3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FF5D3ED4-14D8-4B5E-8BBC-275038C39B40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>
          <a:xfrm>
            <a:off x="10177302" y="639829"/>
            <a:ext cx="1005840" cy="822960"/>
            <a:chOff x="5708651" y="476251"/>
            <a:chExt cx="663575" cy="725488"/>
          </a:xfrm>
          <a:solidFill>
            <a:schemeClr val="accent1"/>
          </a:solidFill>
        </p:grpSpPr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80C7A288-06CB-48DD-B747-AEF892783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1101" y="476251"/>
              <a:ext cx="103188" cy="125413"/>
            </a:xfrm>
            <a:custGeom>
              <a:avLst/>
              <a:gdLst>
                <a:gd name="T0" fmla="*/ 0 w 137"/>
                <a:gd name="T1" fmla="*/ 78 h 165"/>
                <a:gd name="T2" fmla="*/ 137 w 137"/>
                <a:gd name="T3" fmla="*/ 0 h 165"/>
                <a:gd name="T4" fmla="*/ 129 w 137"/>
                <a:gd name="T5" fmla="*/ 165 h 165"/>
                <a:gd name="T6" fmla="*/ 0 w 137"/>
                <a:gd name="T7" fmla="*/ 78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165">
                  <a:moveTo>
                    <a:pt x="0" y="78"/>
                  </a:moveTo>
                  <a:lnTo>
                    <a:pt x="137" y="0"/>
                  </a:lnTo>
                  <a:lnTo>
                    <a:pt x="129" y="165"/>
                  </a:lnTo>
                  <a:lnTo>
                    <a:pt x="0" y="7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32">
              <a:extLst>
                <a:ext uri="{FF2B5EF4-FFF2-40B4-BE49-F238E27FC236}">
                  <a16:creationId xmlns:a16="http://schemas.microsoft.com/office/drawing/2014/main" id="{0F269C5C-FE15-457E-8157-314ADD78E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8651" y="1154114"/>
              <a:ext cx="660400" cy="4762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10374028-8E17-4795-BE4B-0E6437662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1688" y="928689"/>
              <a:ext cx="133350" cy="188913"/>
            </a:xfrm>
            <a:custGeom>
              <a:avLst/>
              <a:gdLst>
                <a:gd name="T0" fmla="*/ 0 w 175"/>
                <a:gd name="T1" fmla="*/ 56 h 247"/>
                <a:gd name="T2" fmla="*/ 0 w 175"/>
                <a:gd name="T3" fmla="*/ 247 h 247"/>
                <a:gd name="T4" fmla="*/ 175 w 175"/>
                <a:gd name="T5" fmla="*/ 247 h 247"/>
                <a:gd name="T6" fmla="*/ 175 w 175"/>
                <a:gd name="T7" fmla="*/ 0 h 247"/>
                <a:gd name="T8" fmla="*/ 0 w 175"/>
                <a:gd name="T9" fmla="*/ 5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47">
                  <a:moveTo>
                    <a:pt x="0" y="56"/>
                  </a:moveTo>
                  <a:lnTo>
                    <a:pt x="0" y="247"/>
                  </a:lnTo>
                  <a:lnTo>
                    <a:pt x="175" y="247"/>
                  </a:lnTo>
                  <a:lnTo>
                    <a:pt x="175" y="0"/>
                  </a:lnTo>
                  <a:cubicBezTo>
                    <a:pt x="119" y="24"/>
                    <a:pt x="61" y="43"/>
                    <a:pt x="0" y="5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327D9148-F425-448F-88F1-626C90814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076" y="819151"/>
              <a:ext cx="131763" cy="298450"/>
            </a:xfrm>
            <a:custGeom>
              <a:avLst/>
              <a:gdLst>
                <a:gd name="T0" fmla="*/ 0 w 174"/>
                <a:gd name="T1" fmla="*/ 115 h 390"/>
                <a:gd name="T2" fmla="*/ 0 w 174"/>
                <a:gd name="T3" fmla="*/ 390 h 390"/>
                <a:gd name="T4" fmla="*/ 174 w 174"/>
                <a:gd name="T5" fmla="*/ 390 h 390"/>
                <a:gd name="T6" fmla="*/ 174 w 174"/>
                <a:gd name="T7" fmla="*/ 0 h 390"/>
                <a:gd name="T8" fmla="*/ 0 w 174"/>
                <a:gd name="T9" fmla="*/ 11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390">
                  <a:moveTo>
                    <a:pt x="0" y="115"/>
                  </a:moveTo>
                  <a:lnTo>
                    <a:pt x="0" y="390"/>
                  </a:lnTo>
                  <a:lnTo>
                    <a:pt x="174" y="390"/>
                  </a:lnTo>
                  <a:lnTo>
                    <a:pt x="174" y="0"/>
                  </a:lnTo>
                  <a:cubicBezTo>
                    <a:pt x="121" y="44"/>
                    <a:pt x="62" y="82"/>
                    <a:pt x="0" y="1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8B52D4B9-0C5C-456A-AD08-5D62E308B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8876" y="606426"/>
              <a:ext cx="133350" cy="511175"/>
            </a:xfrm>
            <a:custGeom>
              <a:avLst/>
              <a:gdLst>
                <a:gd name="T0" fmla="*/ 0 w 175"/>
                <a:gd name="T1" fmla="*/ 226 h 669"/>
                <a:gd name="T2" fmla="*/ 0 w 175"/>
                <a:gd name="T3" fmla="*/ 669 h 669"/>
                <a:gd name="T4" fmla="*/ 175 w 175"/>
                <a:gd name="T5" fmla="*/ 669 h 669"/>
                <a:gd name="T6" fmla="*/ 175 w 175"/>
                <a:gd name="T7" fmla="*/ 0 h 669"/>
                <a:gd name="T8" fmla="*/ 0 w 175"/>
                <a:gd name="T9" fmla="*/ 226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669">
                  <a:moveTo>
                    <a:pt x="0" y="226"/>
                  </a:moveTo>
                  <a:lnTo>
                    <a:pt x="0" y="669"/>
                  </a:lnTo>
                  <a:lnTo>
                    <a:pt x="175" y="669"/>
                  </a:lnTo>
                  <a:lnTo>
                    <a:pt x="175" y="0"/>
                  </a:lnTo>
                  <a:cubicBezTo>
                    <a:pt x="128" y="83"/>
                    <a:pt x="69" y="159"/>
                    <a:pt x="0" y="226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424DCA29-6E2F-4C04-83A2-C237A70C9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8651" y="979489"/>
              <a:ext cx="133350" cy="138113"/>
            </a:xfrm>
            <a:custGeom>
              <a:avLst/>
              <a:gdLst>
                <a:gd name="T0" fmla="*/ 12 w 175"/>
                <a:gd name="T1" fmla="*/ 14 h 181"/>
                <a:gd name="T2" fmla="*/ 0 w 175"/>
                <a:gd name="T3" fmla="*/ 14 h 181"/>
                <a:gd name="T4" fmla="*/ 0 w 175"/>
                <a:gd name="T5" fmla="*/ 181 h 181"/>
                <a:gd name="T6" fmla="*/ 175 w 175"/>
                <a:gd name="T7" fmla="*/ 181 h 181"/>
                <a:gd name="T8" fmla="*/ 175 w 175"/>
                <a:gd name="T9" fmla="*/ 0 h 181"/>
                <a:gd name="T10" fmla="*/ 12 w 175"/>
                <a:gd name="T11" fmla="*/ 1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181">
                  <a:moveTo>
                    <a:pt x="12" y="14"/>
                  </a:moveTo>
                  <a:cubicBezTo>
                    <a:pt x="8" y="14"/>
                    <a:pt x="4" y="14"/>
                    <a:pt x="0" y="14"/>
                  </a:cubicBezTo>
                  <a:lnTo>
                    <a:pt x="0" y="181"/>
                  </a:lnTo>
                  <a:lnTo>
                    <a:pt x="175" y="181"/>
                  </a:lnTo>
                  <a:lnTo>
                    <a:pt x="175" y="0"/>
                  </a:lnTo>
                  <a:cubicBezTo>
                    <a:pt x="122" y="9"/>
                    <a:pt x="67" y="14"/>
                    <a:pt x="12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A5CBDC25-AAEC-4ABF-B2E5-65B151FAA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8651" y="544514"/>
              <a:ext cx="630238" cy="398463"/>
            </a:xfrm>
            <a:custGeom>
              <a:avLst/>
              <a:gdLst>
                <a:gd name="T0" fmla="*/ 0 w 827"/>
                <a:gd name="T1" fmla="*/ 460 h 523"/>
                <a:gd name="T2" fmla="*/ 0 w 827"/>
                <a:gd name="T3" fmla="*/ 523 h 523"/>
                <a:gd name="T4" fmla="*/ 354 w 827"/>
                <a:gd name="T5" fmla="*/ 444 h 523"/>
                <a:gd name="T6" fmla="*/ 678 w 827"/>
                <a:gd name="T7" fmla="*/ 226 h 523"/>
                <a:gd name="T8" fmla="*/ 827 w 827"/>
                <a:gd name="T9" fmla="*/ 36 h 523"/>
                <a:gd name="T10" fmla="*/ 775 w 827"/>
                <a:gd name="T11" fmla="*/ 0 h 523"/>
                <a:gd name="T12" fmla="*/ 0 w 827"/>
                <a:gd name="T13" fmla="*/ 46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7" h="523">
                  <a:moveTo>
                    <a:pt x="0" y="460"/>
                  </a:moveTo>
                  <a:lnTo>
                    <a:pt x="0" y="523"/>
                  </a:lnTo>
                  <a:cubicBezTo>
                    <a:pt x="122" y="518"/>
                    <a:pt x="241" y="492"/>
                    <a:pt x="354" y="444"/>
                  </a:cubicBezTo>
                  <a:cubicBezTo>
                    <a:pt x="475" y="393"/>
                    <a:pt x="584" y="319"/>
                    <a:pt x="678" y="226"/>
                  </a:cubicBezTo>
                  <a:cubicBezTo>
                    <a:pt x="735" y="168"/>
                    <a:pt x="785" y="104"/>
                    <a:pt x="827" y="36"/>
                  </a:cubicBezTo>
                  <a:lnTo>
                    <a:pt x="775" y="0"/>
                  </a:lnTo>
                  <a:cubicBezTo>
                    <a:pt x="614" y="265"/>
                    <a:pt x="328" y="446"/>
                    <a:pt x="0" y="46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C8057E0-725A-4230-B406-AE8227FE0E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46"/>
          <a:stretch/>
        </p:blipFill>
        <p:spPr>
          <a:xfrm>
            <a:off x="0" y="2080054"/>
            <a:ext cx="4446846" cy="34387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B8F6A2-8990-4443-A247-DAEBE34887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4157" y="1457856"/>
            <a:ext cx="2482230" cy="43314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CB3B169-08F1-4F43-9ABC-DCE6D35FA8F0}"/>
              </a:ext>
            </a:extLst>
          </p:cNvPr>
          <p:cNvSpPr txBox="1"/>
          <p:nvPr/>
        </p:nvSpPr>
        <p:spPr>
          <a:xfrm>
            <a:off x="7265996" y="2502424"/>
            <a:ext cx="5019675" cy="155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peak Pro" panose="020B0504020101020102" pitchFamily="34" charset="0"/>
              </a:rPr>
              <a:t>Loren </a:t>
            </a:r>
            <a:r>
              <a:rPr lang="en-US" sz="1600" dirty="0" err="1">
                <a:latin typeface="Speak Pro" panose="020B0504020101020102" pitchFamily="34" charset="0"/>
              </a:rPr>
              <a:t>Sporem</a:t>
            </a:r>
            <a:r>
              <a:rPr lang="en-US" sz="1600" dirty="0">
                <a:latin typeface="Speak Pro" panose="020B0504020101020102" pitchFamily="34" charset="0"/>
              </a:rPr>
              <a:t> </a:t>
            </a:r>
            <a:r>
              <a:rPr lang="en-US" sz="1600" dirty="0" err="1">
                <a:latin typeface="Speak Pro" panose="020B0504020101020102" pitchFamily="34" charset="0"/>
              </a:rPr>
              <a:t>Koreama</a:t>
            </a:r>
            <a:endParaRPr lang="en-US" sz="1600" dirty="0">
              <a:latin typeface="Speak Pro" panose="020B0504020101020102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peak Pro" panose="020B0504020101020102" pitchFamily="34" charset="0"/>
              </a:rPr>
              <a:t>Don Za La </a:t>
            </a:r>
            <a:r>
              <a:rPr lang="en-US" sz="1600" dirty="0" err="1">
                <a:latin typeface="Speak Pro" panose="020B0504020101020102" pitchFamily="34" charset="0"/>
              </a:rPr>
              <a:t>conapan</a:t>
            </a:r>
            <a:endParaRPr lang="en-US" sz="1600" dirty="0">
              <a:latin typeface="Speak Pro" panose="020B0504020101020102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peak Pro" panose="020B0504020101020102" pitchFamily="34" charset="0"/>
              </a:rPr>
              <a:t>Drake </a:t>
            </a:r>
            <a:r>
              <a:rPr lang="en-US" sz="1600" dirty="0" err="1">
                <a:latin typeface="Speak Pro" panose="020B0504020101020102" pitchFamily="34" charset="0"/>
              </a:rPr>
              <a:t>OvO</a:t>
            </a:r>
            <a:endParaRPr lang="en-US" sz="1600" dirty="0">
              <a:latin typeface="Speak Pro" panose="020B0504020101020102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8561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20" y="13229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4472C4"/>
                </a:solidFill>
                <a:latin typeface="Speak Pro" panose="020B0504020101020102" pitchFamily="34" charset="0"/>
                <a:cs typeface="Aharoni" panose="02010803020104030203" pitchFamily="2" charset="-79"/>
              </a:rPr>
              <a:t>Data Balancing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A07444-55C0-4F61-BEF2-110183553490}"/>
              </a:ext>
            </a:extLst>
          </p:cNvPr>
          <p:cNvCxnSpPr>
            <a:cxnSpLocks/>
          </p:cNvCxnSpPr>
          <p:nvPr/>
        </p:nvCxnSpPr>
        <p:spPr>
          <a:xfrm>
            <a:off x="0" y="1161518"/>
            <a:ext cx="609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>
            <a:extLst>
              <a:ext uri="{FF2B5EF4-FFF2-40B4-BE49-F238E27FC236}">
                <a16:creationId xmlns:a16="http://schemas.microsoft.com/office/drawing/2014/main" id="{5AB0C580-2A51-4E89-A51C-2D0078E8A998}"/>
              </a:ext>
            </a:extLst>
          </p:cNvPr>
          <p:cNvSpPr>
            <a:spLocks noChangeAspect="1"/>
          </p:cNvSpPr>
          <p:nvPr/>
        </p:nvSpPr>
        <p:spPr>
          <a:xfrm>
            <a:off x="9641122" y="310187"/>
            <a:ext cx="1808777" cy="1571789"/>
          </a:xfrm>
          <a:custGeom>
            <a:avLst/>
            <a:gdLst>
              <a:gd name="connsiteX0" fmla="*/ 1552073 w 6244389"/>
              <a:gd name="connsiteY0" fmla="*/ 0 h 5426243"/>
              <a:gd name="connsiteX1" fmla="*/ 4704347 w 6244389"/>
              <a:gd name="connsiteY1" fmla="*/ 12032 h 5426243"/>
              <a:gd name="connsiteX2" fmla="*/ 6244389 w 6244389"/>
              <a:gd name="connsiteY2" fmla="*/ 2755232 h 5426243"/>
              <a:gd name="connsiteX3" fmla="*/ 4704347 w 6244389"/>
              <a:gd name="connsiteY3" fmla="*/ 5414211 h 5426243"/>
              <a:gd name="connsiteX4" fmla="*/ 1564105 w 6244389"/>
              <a:gd name="connsiteY4" fmla="*/ 5426243 h 5426243"/>
              <a:gd name="connsiteX5" fmla="*/ 0 w 6244389"/>
              <a:gd name="connsiteY5" fmla="*/ 2731169 h 5426243"/>
              <a:gd name="connsiteX6" fmla="*/ 1552073 w 6244389"/>
              <a:gd name="connsiteY6" fmla="*/ 0 h 542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4389" h="5426243">
                <a:moveTo>
                  <a:pt x="1552073" y="0"/>
                </a:moveTo>
                <a:lnTo>
                  <a:pt x="4704347" y="12032"/>
                </a:lnTo>
                <a:lnTo>
                  <a:pt x="6244389" y="2755232"/>
                </a:lnTo>
                <a:lnTo>
                  <a:pt x="4704347" y="5414211"/>
                </a:lnTo>
                <a:lnTo>
                  <a:pt x="1564105" y="5426243"/>
                </a:lnTo>
                <a:lnTo>
                  <a:pt x="0" y="2731169"/>
                </a:lnTo>
                <a:lnTo>
                  <a:pt x="1552073" y="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" name="Crossing_obstacles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7B3E253D-AF88-4B4F-9F80-7EE3CF119262}"/>
              </a:ext>
            </a:extLst>
          </p:cNvPr>
          <p:cNvGrpSpPr>
            <a:grpSpLocks/>
          </p:cNvGrpSpPr>
          <p:nvPr/>
        </p:nvGrpSpPr>
        <p:grpSpPr>
          <a:xfrm>
            <a:off x="9986069" y="608999"/>
            <a:ext cx="1005840" cy="995161"/>
            <a:chOff x="4346575" y="334963"/>
            <a:chExt cx="747713" cy="739775"/>
          </a:xfrm>
        </p:grpSpPr>
        <p:sp>
          <p:nvSpPr>
            <p:cNvPr id="19" name="Freeform 117">
              <a:extLst>
                <a:ext uri="{FF2B5EF4-FFF2-40B4-BE49-F238E27FC236}">
                  <a16:creationId xmlns:a16="http://schemas.microsoft.com/office/drawing/2014/main" id="{C511DDE1-3F49-40AF-8920-E7DBB10C1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6575" y="576263"/>
              <a:ext cx="263525" cy="261938"/>
            </a:xfrm>
            <a:custGeom>
              <a:avLst/>
              <a:gdLst>
                <a:gd name="T0" fmla="*/ 133 w 350"/>
                <a:gd name="T1" fmla="*/ 4 h 348"/>
                <a:gd name="T2" fmla="*/ 4 w 350"/>
                <a:gd name="T3" fmla="*/ 141 h 348"/>
                <a:gd name="T4" fmla="*/ 4 w 350"/>
                <a:gd name="T5" fmla="*/ 156 h 348"/>
                <a:gd name="T6" fmla="*/ 201 w 350"/>
                <a:gd name="T7" fmla="*/ 344 h 348"/>
                <a:gd name="T8" fmla="*/ 217 w 350"/>
                <a:gd name="T9" fmla="*/ 344 h 348"/>
                <a:gd name="T10" fmla="*/ 346 w 350"/>
                <a:gd name="T11" fmla="*/ 207 h 348"/>
                <a:gd name="T12" fmla="*/ 346 w 350"/>
                <a:gd name="T13" fmla="*/ 192 h 348"/>
                <a:gd name="T14" fmla="*/ 149 w 350"/>
                <a:gd name="T15" fmla="*/ 4 h 348"/>
                <a:gd name="T16" fmla="*/ 133 w 350"/>
                <a:gd name="T17" fmla="*/ 4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0" h="348">
                  <a:moveTo>
                    <a:pt x="133" y="4"/>
                  </a:moveTo>
                  <a:lnTo>
                    <a:pt x="4" y="141"/>
                  </a:lnTo>
                  <a:cubicBezTo>
                    <a:pt x="0" y="145"/>
                    <a:pt x="0" y="152"/>
                    <a:pt x="4" y="156"/>
                  </a:cubicBezTo>
                  <a:lnTo>
                    <a:pt x="201" y="344"/>
                  </a:lnTo>
                  <a:cubicBezTo>
                    <a:pt x="206" y="348"/>
                    <a:pt x="212" y="348"/>
                    <a:pt x="217" y="344"/>
                  </a:cubicBezTo>
                  <a:lnTo>
                    <a:pt x="346" y="207"/>
                  </a:lnTo>
                  <a:cubicBezTo>
                    <a:pt x="350" y="203"/>
                    <a:pt x="350" y="196"/>
                    <a:pt x="346" y="192"/>
                  </a:cubicBezTo>
                  <a:lnTo>
                    <a:pt x="149" y="4"/>
                  </a:lnTo>
                  <a:cubicBezTo>
                    <a:pt x="144" y="0"/>
                    <a:pt x="137" y="0"/>
                    <a:pt x="133" y="4"/>
                  </a:cubicBezTo>
                  <a:close/>
                </a:path>
              </a:pathLst>
            </a:custGeom>
            <a:noFill/>
            <a:ln w="19050" cap="flat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118">
              <a:extLst>
                <a:ext uri="{FF2B5EF4-FFF2-40B4-BE49-F238E27FC236}">
                  <a16:creationId xmlns:a16="http://schemas.microsoft.com/office/drawing/2014/main" id="{C364ECCB-EEDF-4541-AA08-02A11FB0C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3725" y="827088"/>
              <a:ext cx="322263" cy="200025"/>
            </a:xfrm>
            <a:custGeom>
              <a:avLst/>
              <a:gdLst>
                <a:gd name="T0" fmla="*/ 311 w 429"/>
                <a:gd name="T1" fmla="*/ 0 h 266"/>
                <a:gd name="T2" fmla="*/ 239 w 429"/>
                <a:gd name="T3" fmla="*/ 140 h 266"/>
                <a:gd name="T4" fmla="*/ 36 w 429"/>
                <a:gd name="T5" fmla="*/ 168 h 266"/>
                <a:gd name="T6" fmla="*/ 3 w 429"/>
                <a:gd name="T7" fmla="*/ 218 h 266"/>
                <a:gd name="T8" fmla="*/ 44 w 429"/>
                <a:gd name="T9" fmla="*/ 266 h 266"/>
                <a:gd name="T10" fmla="*/ 311 w 429"/>
                <a:gd name="T11" fmla="*/ 254 h 266"/>
                <a:gd name="T12" fmla="*/ 342 w 429"/>
                <a:gd name="T13" fmla="*/ 234 h 266"/>
                <a:gd name="T14" fmla="*/ 429 w 429"/>
                <a:gd name="T15" fmla="*/ 74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9" h="266">
                  <a:moveTo>
                    <a:pt x="311" y="0"/>
                  </a:moveTo>
                  <a:lnTo>
                    <a:pt x="239" y="140"/>
                  </a:lnTo>
                  <a:lnTo>
                    <a:pt x="36" y="168"/>
                  </a:lnTo>
                  <a:cubicBezTo>
                    <a:pt x="36" y="167"/>
                    <a:pt x="0" y="175"/>
                    <a:pt x="3" y="218"/>
                  </a:cubicBezTo>
                  <a:cubicBezTo>
                    <a:pt x="7" y="265"/>
                    <a:pt x="44" y="266"/>
                    <a:pt x="44" y="266"/>
                  </a:cubicBezTo>
                  <a:lnTo>
                    <a:pt x="311" y="254"/>
                  </a:lnTo>
                  <a:cubicBezTo>
                    <a:pt x="323" y="254"/>
                    <a:pt x="337" y="245"/>
                    <a:pt x="342" y="234"/>
                  </a:cubicBezTo>
                  <a:lnTo>
                    <a:pt x="429" y="74"/>
                  </a:lnTo>
                </a:path>
              </a:pathLst>
            </a:custGeom>
            <a:noFill/>
            <a:ln w="19050" cap="flat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119">
              <a:extLst>
                <a:ext uri="{FF2B5EF4-FFF2-40B4-BE49-F238E27FC236}">
                  <a16:creationId xmlns:a16="http://schemas.microsoft.com/office/drawing/2014/main" id="{9AFF7640-FD70-4140-A7DC-D0B7B610C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8188" y="450850"/>
              <a:ext cx="546100" cy="623888"/>
            </a:xfrm>
            <a:custGeom>
              <a:avLst/>
              <a:gdLst>
                <a:gd name="T0" fmla="*/ 21 w 728"/>
                <a:gd name="T1" fmla="*/ 224 h 829"/>
                <a:gd name="T2" fmla="*/ 18 w 728"/>
                <a:gd name="T3" fmla="*/ 174 h 829"/>
                <a:gd name="T4" fmla="*/ 162 w 728"/>
                <a:gd name="T5" fmla="*/ 9 h 829"/>
                <a:gd name="T6" fmla="*/ 180 w 728"/>
                <a:gd name="T7" fmla="*/ 1 h 829"/>
                <a:gd name="T8" fmla="*/ 193 w 728"/>
                <a:gd name="T9" fmla="*/ 3 h 829"/>
                <a:gd name="T10" fmla="*/ 390 w 728"/>
                <a:gd name="T11" fmla="*/ 117 h 829"/>
                <a:gd name="T12" fmla="*/ 455 w 728"/>
                <a:gd name="T13" fmla="*/ 177 h 829"/>
                <a:gd name="T14" fmla="*/ 542 w 728"/>
                <a:gd name="T15" fmla="*/ 287 h 829"/>
                <a:gd name="T16" fmla="*/ 688 w 728"/>
                <a:gd name="T17" fmla="*/ 353 h 829"/>
                <a:gd name="T18" fmla="*/ 706 w 728"/>
                <a:gd name="T19" fmla="*/ 397 h 829"/>
                <a:gd name="T20" fmla="*/ 666 w 728"/>
                <a:gd name="T21" fmla="*/ 426 h 829"/>
                <a:gd name="T22" fmla="*/ 511 w 728"/>
                <a:gd name="T23" fmla="*/ 388 h 829"/>
                <a:gd name="T24" fmla="*/ 469 w 728"/>
                <a:gd name="T25" fmla="*/ 363 h 829"/>
                <a:gd name="T26" fmla="*/ 403 w 728"/>
                <a:gd name="T27" fmla="*/ 295 h 829"/>
                <a:gd name="T28" fmla="*/ 296 w 728"/>
                <a:gd name="T29" fmla="*/ 423 h 829"/>
                <a:gd name="T30" fmla="*/ 489 w 728"/>
                <a:gd name="T31" fmla="*/ 476 h 829"/>
                <a:gd name="T32" fmla="*/ 552 w 728"/>
                <a:gd name="T33" fmla="*/ 527 h 829"/>
                <a:gd name="T34" fmla="*/ 707 w 728"/>
                <a:gd name="T35" fmla="*/ 751 h 829"/>
                <a:gd name="T36" fmla="*/ 695 w 728"/>
                <a:gd name="T37" fmla="*/ 807 h 829"/>
                <a:gd name="T38" fmla="*/ 632 w 728"/>
                <a:gd name="T39" fmla="*/ 807 h 829"/>
                <a:gd name="T40" fmla="*/ 446 w 728"/>
                <a:gd name="T41" fmla="*/ 595 h 829"/>
                <a:gd name="T42" fmla="*/ 237 w 728"/>
                <a:gd name="T43" fmla="*/ 573 h 829"/>
                <a:gd name="T44" fmla="*/ 114 w 728"/>
                <a:gd name="T45" fmla="*/ 460 h 829"/>
                <a:gd name="T46" fmla="*/ 253 w 728"/>
                <a:gd name="T47" fmla="*/ 181 h 829"/>
                <a:gd name="T48" fmla="*/ 183 w 728"/>
                <a:gd name="T49" fmla="*/ 128 h 829"/>
                <a:gd name="T50" fmla="*/ 74 w 728"/>
                <a:gd name="T51" fmla="*/ 230 h 829"/>
                <a:gd name="T52" fmla="*/ 21 w 728"/>
                <a:gd name="T53" fmla="*/ 224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28" h="829">
                  <a:moveTo>
                    <a:pt x="21" y="224"/>
                  </a:moveTo>
                  <a:cubicBezTo>
                    <a:pt x="0" y="203"/>
                    <a:pt x="11" y="184"/>
                    <a:pt x="18" y="174"/>
                  </a:cubicBezTo>
                  <a:cubicBezTo>
                    <a:pt x="51" y="130"/>
                    <a:pt x="162" y="9"/>
                    <a:pt x="162" y="9"/>
                  </a:cubicBezTo>
                  <a:cubicBezTo>
                    <a:pt x="165" y="5"/>
                    <a:pt x="172" y="1"/>
                    <a:pt x="180" y="1"/>
                  </a:cubicBezTo>
                  <a:cubicBezTo>
                    <a:pt x="184" y="0"/>
                    <a:pt x="189" y="1"/>
                    <a:pt x="193" y="3"/>
                  </a:cubicBezTo>
                  <a:lnTo>
                    <a:pt x="390" y="117"/>
                  </a:lnTo>
                  <a:cubicBezTo>
                    <a:pt x="419" y="134"/>
                    <a:pt x="435" y="150"/>
                    <a:pt x="455" y="177"/>
                  </a:cubicBezTo>
                  <a:lnTo>
                    <a:pt x="542" y="287"/>
                  </a:lnTo>
                  <a:lnTo>
                    <a:pt x="688" y="353"/>
                  </a:lnTo>
                  <a:cubicBezTo>
                    <a:pt x="688" y="353"/>
                    <a:pt x="714" y="364"/>
                    <a:pt x="706" y="397"/>
                  </a:cubicBezTo>
                  <a:cubicBezTo>
                    <a:pt x="701" y="419"/>
                    <a:pt x="681" y="430"/>
                    <a:pt x="666" y="426"/>
                  </a:cubicBezTo>
                  <a:cubicBezTo>
                    <a:pt x="666" y="426"/>
                    <a:pt x="551" y="396"/>
                    <a:pt x="511" y="388"/>
                  </a:cubicBezTo>
                  <a:cubicBezTo>
                    <a:pt x="496" y="385"/>
                    <a:pt x="486" y="382"/>
                    <a:pt x="469" y="363"/>
                  </a:cubicBezTo>
                  <a:lnTo>
                    <a:pt x="403" y="295"/>
                  </a:lnTo>
                  <a:cubicBezTo>
                    <a:pt x="376" y="320"/>
                    <a:pt x="324" y="384"/>
                    <a:pt x="296" y="423"/>
                  </a:cubicBezTo>
                  <a:lnTo>
                    <a:pt x="489" y="476"/>
                  </a:lnTo>
                  <a:cubicBezTo>
                    <a:pt x="525" y="484"/>
                    <a:pt x="538" y="505"/>
                    <a:pt x="552" y="527"/>
                  </a:cubicBezTo>
                  <a:lnTo>
                    <a:pt x="707" y="751"/>
                  </a:lnTo>
                  <a:cubicBezTo>
                    <a:pt x="707" y="751"/>
                    <a:pt x="728" y="774"/>
                    <a:pt x="695" y="807"/>
                  </a:cubicBezTo>
                  <a:cubicBezTo>
                    <a:pt x="673" y="829"/>
                    <a:pt x="645" y="822"/>
                    <a:pt x="632" y="807"/>
                  </a:cubicBezTo>
                  <a:lnTo>
                    <a:pt x="446" y="595"/>
                  </a:lnTo>
                  <a:cubicBezTo>
                    <a:pt x="393" y="589"/>
                    <a:pt x="279" y="575"/>
                    <a:pt x="237" y="573"/>
                  </a:cubicBezTo>
                  <a:cubicBezTo>
                    <a:pt x="136" y="568"/>
                    <a:pt x="111" y="504"/>
                    <a:pt x="114" y="460"/>
                  </a:cubicBezTo>
                  <a:cubicBezTo>
                    <a:pt x="120" y="361"/>
                    <a:pt x="190" y="279"/>
                    <a:pt x="253" y="181"/>
                  </a:cubicBezTo>
                  <a:lnTo>
                    <a:pt x="183" y="128"/>
                  </a:lnTo>
                  <a:lnTo>
                    <a:pt x="74" y="230"/>
                  </a:lnTo>
                  <a:cubicBezTo>
                    <a:pt x="57" y="244"/>
                    <a:pt x="37" y="241"/>
                    <a:pt x="21" y="224"/>
                  </a:cubicBezTo>
                  <a:close/>
                </a:path>
              </a:pathLst>
            </a:custGeom>
            <a:noFill/>
            <a:ln w="19050" cap="flat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120">
              <a:extLst>
                <a:ext uri="{FF2B5EF4-FFF2-40B4-BE49-F238E27FC236}">
                  <a16:creationId xmlns:a16="http://schemas.microsoft.com/office/drawing/2014/main" id="{67A3E26B-17CF-464D-B32B-56C3A425D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5213" y="396875"/>
              <a:ext cx="166688" cy="166688"/>
            </a:xfrm>
            <a:custGeom>
              <a:avLst/>
              <a:gdLst>
                <a:gd name="T0" fmla="*/ 105 w 221"/>
                <a:gd name="T1" fmla="*/ 3 h 221"/>
                <a:gd name="T2" fmla="*/ 4 w 221"/>
                <a:gd name="T3" fmla="*/ 116 h 221"/>
                <a:gd name="T4" fmla="*/ 117 w 221"/>
                <a:gd name="T5" fmla="*/ 217 h 221"/>
                <a:gd name="T6" fmla="*/ 218 w 221"/>
                <a:gd name="T7" fmla="*/ 104 h 221"/>
                <a:gd name="T8" fmla="*/ 105 w 221"/>
                <a:gd name="T9" fmla="*/ 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" h="221">
                  <a:moveTo>
                    <a:pt x="105" y="3"/>
                  </a:moveTo>
                  <a:cubicBezTo>
                    <a:pt x="45" y="6"/>
                    <a:pt x="0" y="57"/>
                    <a:pt x="4" y="116"/>
                  </a:cubicBezTo>
                  <a:cubicBezTo>
                    <a:pt x="7" y="175"/>
                    <a:pt x="58" y="221"/>
                    <a:pt x="117" y="217"/>
                  </a:cubicBezTo>
                  <a:cubicBezTo>
                    <a:pt x="176" y="214"/>
                    <a:pt x="221" y="163"/>
                    <a:pt x="218" y="104"/>
                  </a:cubicBezTo>
                  <a:cubicBezTo>
                    <a:pt x="214" y="45"/>
                    <a:pt x="164" y="0"/>
                    <a:pt x="105" y="3"/>
                  </a:cubicBezTo>
                  <a:close/>
                </a:path>
              </a:pathLst>
            </a:custGeom>
            <a:noFill/>
            <a:ln w="19050" cap="flat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121">
              <a:extLst>
                <a:ext uri="{FF2B5EF4-FFF2-40B4-BE49-F238E27FC236}">
                  <a16:creationId xmlns:a16="http://schemas.microsoft.com/office/drawing/2014/main" id="{15B1104C-6BEE-44E2-ABD4-F05BCC46B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213" y="334963"/>
              <a:ext cx="419100" cy="728663"/>
            </a:xfrm>
            <a:custGeom>
              <a:avLst/>
              <a:gdLst>
                <a:gd name="T0" fmla="*/ 557 w 557"/>
                <a:gd name="T1" fmla="*/ 795 h 968"/>
                <a:gd name="T2" fmla="*/ 315 w 557"/>
                <a:gd name="T3" fmla="*/ 968 h 968"/>
                <a:gd name="T4" fmla="*/ 0 w 557"/>
                <a:gd name="T5" fmla="*/ 484 h 968"/>
                <a:gd name="T6" fmla="*/ 315 w 557"/>
                <a:gd name="T7" fmla="*/ 0 h 968"/>
                <a:gd name="T8" fmla="*/ 528 w 557"/>
                <a:gd name="T9" fmla="*/ 127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7" h="968">
                  <a:moveTo>
                    <a:pt x="557" y="795"/>
                  </a:moveTo>
                  <a:cubicBezTo>
                    <a:pt x="499" y="900"/>
                    <a:pt x="412" y="968"/>
                    <a:pt x="315" y="968"/>
                  </a:cubicBezTo>
                  <a:cubicBezTo>
                    <a:pt x="141" y="968"/>
                    <a:pt x="0" y="751"/>
                    <a:pt x="0" y="484"/>
                  </a:cubicBezTo>
                  <a:cubicBezTo>
                    <a:pt x="0" y="217"/>
                    <a:pt x="141" y="0"/>
                    <a:pt x="315" y="0"/>
                  </a:cubicBezTo>
                  <a:cubicBezTo>
                    <a:pt x="397" y="0"/>
                    <a:pt x="472" y="48"/>
                    <a:pt x="528" y="127"/>
                  </a:cubicBezTo>
                </a:path>
              </a:pathLst>
            </a:custGeom>
            <a:noFill/>
            <a:ln w="19050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38501E7-6620-4A59-9E11-206E6D775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020" y="1271016"/>
            <a:ext cx="6009037" cy="29098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DC5E07-ABB2-4565-8E76-151432BEBE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219" y="4443194"/>
            <a:ext cx="3604415" cy="228757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181E586-2EB5-4003-8B2B-EB734880022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841" b="-1"/>
          <a:stretch/>
        </p:blipFill>
        <p:spPr>
          <a:xfrm>
            <a:off x="206020" y="4782786"/>
            <a:ext cx="2190750" cy="107368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590F5E5-AF29-4E17-914B-E27708193BFB}"/>
              </a:ext>
            </a:extLst>
          </p:cNvPr>
          <p:cNvSpPr txBox="1"/>
          <p:nvPr/>
        </p:nvSpPr>
        <p:spPr>
          <a:xfrm>
            <a:off x="7180083" y="3327193"/>
            <a:ext cx="5019675" cy="155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peak Pro" panose="020B0504020101020102" pitchFamily="34" charset="0"/>
              </a:rPr>
              <a:t>Loren </a:t>
            </a:r>
            <a:r>
              <a:rPr lang="en-US" sz="1600" dirty="0" err="1">
                <a:latin typeface="Speak Pro" panose="020B0504020101020102" pitchFamily="34" charset="0"/>
              </a:rPr>
              <a:t>Sporem</a:t>
            </a:r>
            <a:r>
              <a:rPr lang="en-US" sz="1600" dirty="0">
                <a:latin typeface="Speak Pro" panose="020B0504020101020102" pitchFamily="34" charset="0"/>
              </a:rPr>
              <a:t> </a:t>
            </a:r>
            <a:r>
              <a:rPr lang="en-US" sz="1600" dirty="0" err="1">
                <a:latin typeface="Speak Pro" panose="020B0504020101020102" pitchFamily="34" charset="0"/>
              </a:rPr>
              <a:t>Koreama</a:t>
            </a:r>
            <a:endParaRPr lang="en-US" sz="1600" dirty="0">
              <a:latin typeface="Speak Pro" panose="020B0504020101020102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peak Pro" panose="020B0504020101020102" pitchFamily="34" charset="0"/>
              </a:rPr>
              <a:t>Don Za La </a:t>
            </a:r>
            <a:r>
              <a:rPr lang="en-US" sz="1600" dirty="0" err="1">
                <a:latin typeface="Speak Pro" panose="020B0504020101020102" pitchFamily="34" charset="0"/>
              </a:rPr>
              <a:t>conapan</a:t>
            </a:r>
            <a:endParaRPr lang="en-US" sz="1600" dirty="0">
              <a:latin typeface="Speak Pro" panose="020B0504020101020102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peak Pro" panose="020B0504020101020102" pitchFamily="34" charset="0"/>
              </a:rPr>
              <a:t>Drake </a:t>
            </a:r>
            <a:r>
              <a:rPr lang="en-US" sz="1600" dirty="0" err="1">
                <a:latin typeface="Speak Pro" panose="020B0504020101020102" pitchFamily="34" charset="0"/>
              </a:rPr>
              <a:t>OvO</a:t>
            </a:r>
            <a:endParaRPr lang="en-US" sz="1600" dirty="0">
              <a:latin typeface="Speak Pro" panose="020B0504020101020102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9211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717" y="132293"/>
            <a:ext cx="5427864" cy="13255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Speak Pro" panose="020B0504020101020102" pitchFamily="34" charset="0"/>
                <a:cs typeface="Aharoni" panose="02010803020104030203" pitchFamily="2" charset="-79"/>
              </a:rPr>
              <a:t>Visualize Model Errors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A07444-55C0-4F61-BEF2-110183553490}"/>
              </a:ext>
            </a:extLst>
          </p:cNvPr>
          <p:cNvCxnSpPr>
            <a:cxnSpLocks/>
          </p:cNvCxnSpPr>
          <p:nvPr/>
        </p:nvCxnSpPr>
        <p:spPr>
          <a:xfrm>
            <a:off x="2757948" y="1161518"/>
            <a:ext cx="5648633" cy="0"/>
          </a:xfrm>
          <a:prstGeom prst="lin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5">
            <a:extLst>
              <a:ext uri="{FF2B5EF4-FFF2-40B4-BE49-F238E27FC236}">
                <a16:creationId xmlns:a16="http://schemas.microsoft.com/office/drawing/2014/main" id="{B9CC6846-C7F9-459F-998D-0121D18197BD}"/>
              </a:ext>
            </a:extLst>
          </p:cNvPr>
          <p:cNvSpPr>
            <a:spLocks noChangeAspect="1"/>
          </p:cNvSpPr>
          <p:nvPr/>
        </p:nvSpPr>
        <p:spPr>
          <a:xfrm>
            <a:off x="155167" y="375623"/>
            <a:ext cx="1808777" cy="1571789"/>
          </a:xfrm>
          <a:custGeom>
            <a:avLst/>
            <a:gdLst>
              <a:gd name="connsiteX0" fmla="*/ 1552073 w 6244389"/>
              <a:gd name="connsiteY0" fmla="*/ 0 h 5426243"/>
              <a:gd name="connsiteX1" fmla="*/ 4704347 w 6244389"/>
              <a:gd name="connsiteY1" fmla="*/ 12032 h 5426243"/>
              <a:gd name="connsiteX2" fmla="*/ 6244389 w 6244389"/>
              <a:gd name="connsiteY2" fmla="*/ 2755232 h 5426243"/>
              <a:gd name="connsiteX3" fmla="*/ 4704347 w 6244389"/>
              <a:gd name="connsiteY3" fmla="*/ 5414211 h 5426243"/>
              <a:gd name="connsiteX4" fmla="*/ 1564105 w 6244389"/>
              <a:gd name="connsiteY4" fmla="*/ 5426243 h 5426243"/>
              <a:gd name="connsiteX5" fmla="*/ 0 w 6244389"/>
              <a:gd name="connsiteY5" fmla="*/ 2731169 h 5426243"/>
              <a:gd name="connsiteX6" fmla="*/ 1552073 w 6244389"/>
              <a:gd name="connsiteY6" fmla="*/ 0 h 542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4389" h="5426243">
                <a:moveTo>
                  <a:pt x="1552073" y="0"/>
                </a:moveTo>
                <a:lnTo>
                  <a:pt x="4704347" y="12032"/>
                </a:lnTo>
                <a:lnTo>
                  <a:pt x="6244389" y="2755232"/>
                </a:lnTo>
                <a:lnTo>
                  <a:pt x="4704347" y="5414211"/>
                </a:lnTo>
                <a:lnTo>
                  <a:pt x="1564105" y="5426243"/>
                </a:lnTo>
                <a:lnTo>
                  <a:pt x="0" y="2731169"/>
                </a:lnTo>
                <a:lnTo>
                  <a:pt x="1552073" y="0"/>
                </a:lnTo>
                <a:close/>
              </a:path>
            </a:pathLst>
          </a:cu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4" name="Trends3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0BE246A3-50DE-413E-AA8E-06A74A53634E}"/>
              </a:ext>
            </a:extLst>
          </p:cNvPr>
          <p:cNvGrpSpPr>
            <a:grpSpLocks/>
          </p:cNvGrpSpPr>
          <p:nvPr/>
        </p:nvGrpSpPr>
        <p:grpSpPr>
          <a:xfrm>
            <a:off x="559531" y="787987"/>
            <a:ext cx="1005840" cy="822960"/>
            <a:chOff x="1111703" y="154135"/>
            <a:chExt cx="625769" cy="542925"/>
          </a:xfrm>
          <a:solidFill>
            <a:srgbClr val="C4C4C4"/>
          </a:solidFill>
        </p:grpSpPr>
        <p:sp>
          <p:nvSpPr>
            <p:cNvPr id="25" name="Trends3">
              <a:extLst>
                <a:ext uri="{FF2B5EF4-FFF2-40B4-BE49-F238E27FC236}">
                  <a16:creationId xmlns:a16="http://schemas.microsoft.com/office/drawing/2014/main" id="{334597BD-9652-4A9E-96A3-81552ECCD957}"/>
                </a:ext>
              </a:extLst>
            </p:cNvPr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1111703" y="154135"/>
              <a:ext cx="625769" cy="542925"/>
            </a:xfrm>
            <a:custGeom>
              <a:avLst/>
              <a:gdLst>
                <a:gd name="T0" fmla="*/ 1101 w 1126"/>
                <a:gd name="T1" fmla="*/ 0 h 975"/>
                <a:gd name="T2" fmla="*/ 25 w 1126"/>
                <a:gd name="T3" fmla="*/ 0 h 975"/>
                <a:gd name="T4" fmla="*/ 0 w 1126"/>
                <a:gd name="T5" fmla="*/ 25 h 975"/>
                <a:gd name="T6" fmla="*/ 0 w 1126"/>
                <a:gd name="T7" fmla="*/ 799 h 975"/>
                <a:gd name="T8" fmla="*/ 25 w 1126"/>
                <a:gd name="T9" fmla="*/ 825 h 975"/>
                <a:gd name="T10" fmla="*/ 388 w 1126"/>
                <a:gd name="T11" fmla="*/ 825 h 975"/>
                <a:gd name="T12" fmla="*/ 305 w 1126"/>
                <a:gd name="T13" fmla="*/ 934 h 975"/>
                <a:gd name="T14" fmla="*/ 303 w 1126"/>
                <a:gd name="T15" fmla="*/ 960 h 975"/>
                <a:gd name="T16" fmla="*/ 325 w 1126"/>
                <a:gd name="T17" fmla="*/ 975 h 975"/>
                <a:gd name="T18" fmla="*/ 800 w 1126"/>
                <a:gd name="T19" fmla="*/ 975 h 975"/>
                <a:gd name="T20" fmla="*/ 823 w 1126"/>
                <a:gd name="T21" fmla="*/ 961 h 975"/>
                <a:gd name="T22" fmla="*/ 821 w 1126"/>
                <a:gd name="T23" fmla="*/ 935 h 975"/>
                <a:gd name="T24" fmla="*/ 738 w 1126"/>
                <a:gd name="T25" fmla="*/ 825 h 975"/>
                <a:gd name="T26" fmla="*/ 1101 w 1126"/>
                <a:gd name="T27" fmla="*/ 825 h 975"/>
                <a:gd name="T28" fmla="*/ 1126 w 1126"/>
                <a:gd name="T29" fmla="*/ 799 h 975"/>
                <a:gd name="T30" fmla="*/ 1126 w 1126"/>
                <a:gd name="T31" fmla="*/ 25 h 975"/>
                <a:gd name="T32" fmla="*/ 1101 w 1126"/>
                <a:gd name="T33" fmla="*/ 0 h 975"/>
                <a:gd name="T34" fmla="*/ 375 w 1126"/>
                <a:gd name="T35" fmla="*/ 924 h 975"/>
                <a:gd name="T36" fmla="*/ 413 w 1126"/>
                <a:gd name="T37" fmla="*/ 874 h 975"/>
                <a:gd name="T38" fmla="*/ 713 w 1126"/>
                <a:gd name="T39" fmla="*/ 874 h 975"/>
                <a:gd name="T40" fmla="*/ 750 w 1126"/>
                <a:gd name="T41" fmla="*/ 924 h 975"/>
                <a:gd name="T42" fmla="*/ 375 w 1126"/>
                <a:gd name="T43" fmla="*/ 924 h 975"/>
                <a:gd name="T44" fmla="*/ 1075 w 1126"/>
                <a:gd name="T45" fmla="*/ 775 h 975"/>
                <a:gd name="T46" fmla="*/ 50 w 1126"/>
                <a:gd name="T47" fmla="*/ 775 h 975"/>
                <a:gd name="T48" fmla="*/ 50 w 1126"/>
                <a:gd name="T49" fmla="*/ 675 h 975"/>
                <a:gd name="T50" fmla="*/ 1075 w 1126"/>
                <a:gd name="T51" fmla="*/ 675 h 975"/>
                <a:gd name="T52" fmla="*/ 1075 w 1126"/>
                <a:gd name="T53" fmla="*/ 775 h 975"/>
                <a:gd name="T54" fmla="*/ 1076 w 1126"/>
                <a:gd name="T55" fmla="*/ 624 h 975"/>
                <a:gd name="T56" fmla="*/ 50 w 1126"/>
                <a:gd name="T57" fmla="*/ 624 h 975"/>
                <a:gd name="T58" fmla="*/ 50 w 1126"/>
                <a:gd name="T59" fmla="*/ 50 h 975"/>
                <a:gd name="T60" fmla="*/ 1076 w 1126"/>
                <a:gd name="T61" fmla="*/ 50 h 975"/>
                <a:gd name="T62" fmla="*/ 1076 w 1126"/>
                <a:gd name="T63" fmla="*/ 624 h 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126" h="975">
                  <a:moveTo>
                    <a:pt x="1101" y="0"/>
                  </a:moveTo>
                  <a:lnTo>
                    <a:pt x="25" y="0"/>
                  </a:lnTo>
                  <a:cubicBezTo>
                    <a:pt x="12" y="0"/>
                    <a:pt x="0" y="11"/>
                    <a:pt x="0" y="25"/>
                  </a:cubicBezTo>
                  <a:lnTo>
                    <a:pt x="0" y="799"/>
                  </a:lnTo>
                  <a:cubicBezTo>
                    <a:pt x="0" y="813"/>
                    <a:pt x="12" y="825"/>
                    <a:pt x="25" y="825"/>
                  </a:cubicBezTo>
                  <a:cubicBezTo>
                    <a:pt x="25" y="825"/>
                    <a:pt x="381" y="825"/>
                    <a:pt x="388" y="825"/>
                  </a:cubicBezTo>
                  <a:lnTo>
                    <a:pt x="305" y="934"/>
                  </a:lnTo>
                  <a:cubicBezTo>
                    <a:pt x="300" y="942"/>
                    <a:pt x="299" y="952"/>
                    <a:pt x="303" y="960"/>
                  </a:cubicBezTo>
                  <a:cubicBezTo>
                    <a:pt x="307" y="969"/>
                    <a:pt x="316" y="975"/>
                    <a:pt x="325" y="975"/>
                  </a:cubicBezTo>
                  <a:lnTo>
                    <a:pt x="800" y="975"/>
                  </a:lnTo>
                  <a:cubicBezTo>
                    <a:pt x="810" y="975"/>
                    <a:pt x="819" y="969"/>
                    <a:pt x="823" y="961"/>
                  </a:cubicBezTo>
                  <a:cubicBezTo>
                    <a:pt x="827" y="952"/>
                    <a:pt x="826" y="942"/>
                    <a:pt x="821" y="935"/>
                  </a:cubicBezTo>
                  <a:lnTo>
                    <a:pt x="738" y="825"/>
                  </a:lnTo>
                  <a:cubicBezTo>
                    <a:pt x="746" y="825"/>
                    <a:pt x="1101" y="825"/>
                    <a:pt x="1101" y="825"/>
                  </a:cubicBezTo>
                  <a:cubicBezTo>
                    <a:pt x="1114" y="825"/>
                    <a:pt x="1126" y="813"/>
                    <a:pt x="1126" y="799"/>
                  </a:cubicBezTo>
                  <a:lnTo>
                    <a:pt x="1126" y="25"/>
                  </a:lnTo>
                  <a:cubicBezTo>
                    <a:pt x="1126" y="11"/>
                    <a:pt x="1114" y="0"/>
                    <a:pt x="1101" y="0"/>
                  </a:cubicBezTo>
                  <a:close/>
                  <a:moveTo>
                    <a:pt x="375" y="924"/>
                  </a:moveTo>
                  <a:lnTo>
                    <a:pt x="413" y="874"/>
                  </a:lnTo>
                  <a:lnTo>
                    <a:pt x="713" y="874"/>
                  </a:lnTo>
                  <a:lnTo>
                    <a:pt x="750" y="924"/>
                  </a:lnTo>
                  <a:lnTo>
                    <a:pt x="375" y="924"/>
                  </a:lnTo>
                  <a:close/>
                  <a:moveTo>
                    <a:pt x="1075" y="775"/>
                  </a:moveTo>
                  <a:lnTo>
                    <a:pt x="50" y="775"/>
                  </a:lnTo>
                  <a:lnTo>
                    <a:pt x="50" y="675"/>
                  </a:lnTo>
                  <a:lnTo>
                    <a:pt x="1075" y="675"/>
                  </a:lnTo>
                  <a:lnTo>
                    <a:pt x="1075" y="775"/>
                  </a:lnTo>
                  <a:close/>
                  <a:moveTo>
                    <a:pt x="1076" y="624"/>
                  </a:moveTo>
                  <a:lnTo>
                    <a:pt x="50" y="624"/>
                  </a:lnTo>
                  <a:lnTo>
                    <a:pt x="50" y="50"/>
                  </a:lnTo>
                  <a:lnTo>
                    <a:pt x="1076" y="50"/>
                  </a:lnTo>
                  <a:lnTo>
                    <a:pt x="1076" y="62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rends3">
              <a:extLst>
                <a:ext uri="{FF2B5EF4-FFF2-40B4-BE49-F238E27FC236}">
                  <a16:creationId xmlns:a16="http://schemas.microsoft.com/office/drawing/2014/main" id="{4ECC52D5-9445-4484-9BCB-1E3696336092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410534" y="543207"/>
              <a:ext cx="28108" cy="2810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rends3">
              <a:extLst>
                <a:ext uri="{FF2B5EF4-FFF2-40B4-BE49-F238E27FC236}">
                  <a16:creationId xmlns:a16="http://schemas.microsoft.com/office/drawing/2014/main" id="{B60E2D42-2799-4733-9BFE-839673291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7787" y="269652"/>
              <a:ext cx="322690" cy="193892"/>
            </a:xfrm>
            <a:custGeom>
              <a:avLst/>
              <a:gdLst>
                <a:gd name="T0" fmla="*/ 487 w 527"/>
                <a:gd name="T1" fmla="*/ 10 h 316"/>
                <a:gd name="T2" fmla="*/ 361 w 527"/>
                <a:gd name="T3" fmla="*/ 243 h 316"/>
                <a:gd name="T4" fmla="*/ 198 w 527"/>
                <a:gd name="T5" fmla="*/ 14 h 316"/>
                <a:gd name="T6" fmla="*/ 164 w 527"/>
                <a:gd name="T7" fmla="*/ 7 h 316"/>
                <a:gd name="T8" fmla="*/ 14 w 527"/>
                <a:gd name="T9" fmla="*/ 107 h 316"/>
                <a:gd name="T10" fmla="*/ 7 w 527"/>
                <a:gd name="T11" fmla="*/ 142 h 316"/>
                <a:gd name="T12" fmla="*/ 42 w 527"/>
                <a:gd name="T13" fmla="*/ 149 h 316"/>
                <a:gd name="T14" fmla="*/ 172 w 527"/>
                <a:gd name="T15" fmla="*/ 62 h 316"/>
                <a:gd name="T16" fmla="*/ 343 w 527"/>
                <a:gd name="T17" fmla="*/ 305 h 316"/>
                <a:gd name="T18" fmla="*/ 363 w 527"/>
                <a:gd name="T19" fmla="*/ 316 h 316"/>
                <a:gd name="T20" fmla="*/ 365 w 527"/>
                <a:gd name="T21" fmla="*/ 316 h 316"/>
                <a:gd name="T22" fmla="*/ 385 w 527"/>
                <a:gd name="T23" fmla="*/ 303 h 316"/>
                <a:gd name="T24" fmla="*/ 527 w 527"/>
                <a:gd name="T25" fmla="*/ 42 h 316"/>
                <a:gd name="T26" fmla="*/ 487 w 527"/>
                <a:gd name="T27" fmla="*/ 1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7" h="316">
                  <a:moveTo>
                    <a:pt x="487" y="10"/>
                  </a:moveTo>
                  <a:lnTo>
                    <a:pt x="361" y="243"/>
                  </a:lnTo>
                  <a:lnTo>
                    <a:pt x="198" y="14"/>
                  </a:lnTo>
                  <a:cubicBezTo>
                    <a:pt x="191" y="3"/>
                    <a:pt x="175" y="0"/>
                    <a:pt x="164" y="7"/>
                  </a:cubicBezTo>
                  <a:lnTo>
                    <a:pt x="14" y="107"/>
                  </a:lnTo>
                  <a:cubicBezTo>
                    <a:pt x="3" y="115"/>
                    <a:pt x="0" y="131"/>
                    <a:pt x="7" y="142"/>
                  </a:cubicBezTo>
                  <a:cubicBezTo>
                    <a:pt x="15" y="154"/>
                    <a:pt x="30" y="157"/>
                    <a:pt x="42" y="149"/>
                  </a:cubicBezTo>
                  <a:lnTo>
                    <a:pt x="172" y="62"/>
                  </a:lnTo>
                  <a:lnTo>
                    <a:pt x="343" y="305"/>
                  </a:lnTo>
                  <a:cubicBezTo>
                    <a:pt x="348" y="312"/>
                    <a:pt x="355" y="316"/>
                    <a:pt x="363" y="316"/>
                  </a:cubicBezTo>
                  <a:cubicBezTo>
                    <a:pt x="364" y="316"/>
                    <a:pt x="364" y="316"/>
                    <a:pt x="365" y="316"/>
                  </a:cubicBezTo>
                  <a:cubicBezTo>
                    <a:pt x="374" y="315"/>
                    <a:pt x="381" y="310"/>
                    <a:pt x="385" y="303"/>
                  </a:cubicBezTo>
                  <a:lnTo>
                    <a:pt x="527" y="42"/>
                  </a:lnTo>
                  <a:cubicBezTo>
                    <a:pt x="511" y="35"/>
                    <a:pt x="497" y="24"/>
                    <a:pt x="487" y="1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Trends3">
              <a:extLst>
                <a:ext uri="{FF2B5EF4-FFF2-40B4-BE49-F238E27FC236}">
                  <a16:creationId xmlns:a16="http://schemas.microsoft.com/office/drawing/2014/main" id="{1B04BBDD-E929-450A-9F80-BA921F9B2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058" y="210266"/>
              <a:ext cx="69258" cy="69258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Trends3">
              <a:extLst>
                <a:ext uri="{FF2B5EF4-FFF2-40B4-BE49-F238E27FC236}">
                  <a16:creationId xmlns:a16="http://schemas.microsoft.com/office/drawing/2014/main" id="{1A541B2A-12C6-440C-8920-E7682913D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614" y="265487"/>
              <a:ext cx="118772" cy="149005"/>
            </a:xfrm>
            <a:custGeom>
              <a:avLst/>
              <a:gdLst>
                <a:gd name="T0" fmla="*/ 0 w 194"/>
                <a:gd name="T1" fmla="*/ 40 h 243"/>
                <a:gd name="T2" fmla="*/ 146 w 194"/>
                <a:gd name="T3" fmla="*/ 230 h 243"/>
                <a:gd name="T4" fmla="*/ 181 w 194"/>
                <a:gd name="T5" fmla="*/ 234 h 243"/>
                <a:gd name="T6" fmla="*/ 186 w 194"/>
                <a:gd name="T7" fmla="*/ 199 h 243"/>
                <a:gd name="T8" fmla="*/ 32 w 194"/>
                <a:gd name="T9" fmla="*/ 0 h 243"/>
                <a:gd name="T10" fmla="*/ 0 w 194"/>
                <a:gd name="T11" fmla="*/ 4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4" h="243">
                  <a:moveTo>
                    <a:pt x="0" y="40"/>
                  </a:moveTo>
                  <a:lnTo>
                    <a:pt x="146" y="230"/>
                  </a:lnTo>
                  <a:cubicBezTo>
                    <a:pt x="155" y="241"/>
                    <a:pt x="170" y="243"/>
                    <a:pt x="181" y="234"/>
                  </a:cubicBezTo>
                  <a:cubicBezTo>
                    <a:pt x="192" y="226"/>
                    <a:pt x="194" y="210"/>
                    <a:pt x="186" y="199"/>
                  </a:cubicBezTo>
                  <a:lnTo>
                    <a:pt x="32" y="0"/>
                  </a:lnTo>
                  <a:cubicBezTo>
                    <a:pt x="26" y="16"/>
                    <a:pt x="14" y="30"/>
                    <a:pt x="0" y="4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25F2B1D-5266-4331-AEB3-E8F47AA85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8552" y="1405927"/>
            <a:ext cx="2266950" cy="45434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5281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716" y="132293"/>
            <a:ext cx="6047297" cy="13255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Speak Pro" panose="020B0504020101020102" pitchFamily="34" charset="0"/>
                <a:cs typeface="Aharoni" panose="02010803020104030203" pitchFamily="2" charset="-79"/>
              </a:rPr>
              <a:t>Random Forest Classifier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A07444-55C0-4F61-BEF2-110183553490}"/>
              </a:ext>
            </a:extLst>
          </p:cNvPr>
          <p:cNvCxnSpPr>
            <a:cxnSpLocks/>
          </p:cNvCxnSpPr>
          <p:nvPr/>
        </p:nvCxnSpPr>
        <p:spPr>
          <a:xfrm>
            <a:off x="2757948" y="1161518"/>
            <a:ext cx="6268065" cy="0"/>
          </a:xfrm>
          <a:prstGeom prst="lin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6">
            <a:extLst>
              <a:ext uri="{FF2B5EF4-FFF2-40B4-BE49-F238E27FC236}">
                <a16:creationId xmlns:a16="http://schemas.microsoft.com/office/drawing/2014/main" id="{3F3A2D99-639C-471A-866E-F5F629B06738}"/>
              </a:ext>
            </a:extLst>
          </p:cNvPr>
          <p:cNvSpPr>
            <a:spLocks noChangeAspect="1"/>
          </p:cNvSpPr>
          <p:nvPr/>
        </p:nvSpPr>
        <p:spPr>
          <a:xfrm>
            <a:off x="242171" y="321457"/>
            <a:ext cx="1808777" cy="1571789"/>
          </a:xfrm>
          <a:custGeom>
            <a:avLst/>
            <a:gdLst>
              <a:gd name="connsiteX0" fmla="*/ 1552073 w 6244389"/>
              <a:gd name="connsiteY0" fmla="*/ 0 h 5426243"/>
              <a:gd name="connsiteX1" fmla="*/ 4704347 w 6244389"/>
              <a:gd name="connsiteY1" fmla="*/ 12032 h 5426243"/>
              <a:gd name="connsiteX2" fmla="*/ 6244389 w 6244389"/>
              <a:gd name="connsiteY2" fmla="*/ 2755232 h 5426243"/>
              <a:gd name="connsiteX3" fmla="*/ 4704347 w 6244389"/>
              <a:gd name="connsiteY3" fmla="*/ 5414211 h 5426243"/>
              <a:gd name="connsiteX4" fmla="*/ 1564105 w 6244389"/>
              <a:gd name="connsiteY4" fmla="*/ 5426243 h 5426243"/>
              <a:gd name="connsiteX5" fmla="*/ 0 w 6244389"/>
              <a:gd name="connsiteY5" fmla="*/ 2731169 h 5426243"/>
              <a:gd name="connsiteX6" fmla="*/ 1552073 w 6244389"/>
              <a:gd name="connsiteY6" fmla="*/ 0 h 542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4389" h="5426243">
                <a:moveTo>
                  <a:pt x="1552073" y="0"/>
                </a:moveTo>
                <a:lnTo>
                  <a:pt x="4704347" y="12032"/>
                </a:lnTo>
                <a:lnTo>
                  <a:pt x="6244389" y="2755232"/>
                </a:lnTo>
                <a:lnTo>
                  <a:pt x="4704347" y="5414211"/>
                </a:lnTo>
                <a:lnTo>
                  <a:pt x="1564105" y="5426243"/>
                </a:lnTo>
                <a:lnTo>
                  <a:pt x="0" y="2731169"/>
                </a:lnTo>
                <a:lnTo>
                  <a:pt x="1552073" y="0"/>
                </a:lnTo>
                <a:close/>
              </a:path>
            </a:pathLst>
          </a:cu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" name="Data_Mining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9BDD8A3A-8BB3-4E92-91DF-08BEEB31F31B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670383" y="562267"/>
            <a:ext cx="1005840" cy="1136093"/>
            <a:chOff x="31" y="8"/>
            <a:chExt cx="417" cy="471"/>
          </a:xfrm>
          <a:solidFill>
            <a:srgbClr val="FFD041"/>
          </a:solidFill>
        </p:grpSpPr>
        <p:sp>
          <p:nvSpPr>
            <p:cNvPr id="19" name="Data_Mining">
              <a:extLst>
                <a:ext uri="{FF2B5EF4-FFF2-40B4-BE49-F238E27FC236}">
                  <a16:creationId xmlns:a16="http://schemas.microsoft.com/office/drawing/2014/main" id="{1BDDA1D2-A2AE-42FB-B965-56A5C317EBF4}"/>
                </a:ext>
              </a:extLst>
            </p:cNvPr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135" y="120"/>
              <a:ext cx="245" cy="243"/>
            </a:xfrm>
            <a:custGeom>
              <a:avLst/>
              <a:gdLst>
                <a:gd name="T0" fmla="*/ 512 w 652"/>
                <a:gd name="T1" fmla="*/ 423 h 645"/>
                <a:gd name="T2" fmla="*/ 554 w 652"/>
                <a:gd name="T3" fmla="*/ 277 h 645"/>
                <a:gd name="T4" fmla="*/ 277 w 652"/>
                <a:gd name="T5" fmla="*/ 0 h 645"/>
                <a:gd name="T6" fmla="*/ 0 w 652"/>
                <a:gd name="T7" fmla="*/ 277 h 645"/>
                <a:gd name="T8" fmla="*/ 277 w 652"/>
                <a:gd name="T9" fmla="*/ 554 h 645"/>
                <a:gd name="T10" fmla="*/ 425 w 652"/>
                <a:gd name="T11" fmla="*/ 511 h 645"/>
                <a:gd name="T12" fmla="*/ 427 w 652"/>
                <a:gd name="T13" fmla="*/ 513 h 645"/>
                <a:gd name="T14" fmla="*/ 540 w 652"/>
                <a:gd name="T15" fmla="*/ 627 h 645"/>
                <a:gd name="T16" fmla="*/ 584 w 652"/>
                <a:gd name="T17" fmla="*/ 645 h 645"/>
                <a:gd name="T18" fmla="*/ 628 w 652"/>
                <a:gd name="T19" fmla="*/ 627 h 645"/>
                <a:gd name="T20" fmla="*/ 628 w 652"/>
                <a:gd name="T21" fmla="*/ 539 h 645"/>
                <a:gd name="T22" fmla="*/ 514 w 652"/>
                <a:gd name="T23" fmla="*/ 425 h 645"/>
                <a:gd name="T24" fmla="*/ 512 w 652"/>
                <a:gd name="T25" fmla="*/ 423 h 645"/>
                <a:gd name="T26" fmla="*/ 277 w 652"/>
                <a:gd name="T27" fmla="*/ 476 h 645"/>
                <a:gd name="T28" fmla="*/ 78 w 652"/>
                <a:gd name="T29" fmla="*/ 277 h 645"/>
                <a:gd name="T30" fmla="*/ 277 w 652"/>
                <a:gd name="T31" fmla="*/ 77 h 645"/>
                <a:gd name="T32" fmla="*/ 477 w 652"/>
                <a:gd name="T33" fmla="*/ 277 h 645"/>
                <a:gd name="T34" fmla="*/ 277 w 652"/>
                <a:gd name="T35" fmla="*/ 476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52" h="645">
                  <a:moveTo>
                    <a:pt x="512" y="423"/>
                  </a:moveTo>
                  <a:cubicBezTo>
                    <a:pt x="539" y="381"/>
                    <a:pt x="554" y="330"/>
                    <a:pt x="554" y="277"/>
                  </a:cubicBezTo>
                  <a:cubicBezTo>
                    <a:pt x="554" y="124"/>
                    <a:pt x="430" y="0"/>
                    <a:pt x="277" y="0"/>
                  </a:cubicBezTo>
                  <a:cubicBezTo>
                    <a:pt x="125" y="0"/>
                    <a:pt x="0" y="124"/>
                    <a:pt x="0" y="277"/>
                  </a:cubicBezTo>
                  <a:cubicBezTo>
                    <a:pt x="0" y="429"/>
                    <a:pt x="125" y="554"/>
                    <a:pt x="277" y="554"/>
                  </a:cubicBezTo>
                  <a:cubicBezTo>
                    <a:pt x="331" y="554"/>
                    <a:pt x="382" y="538"/>
                    <a:pt x="425" y="511"/>
                  </a:cubicBezTo>
                  <a:cubicBezTo>
                    <a:pt x="425" y="512"/>
                    <a:pt x="426" y="513"/>
                    <a:pt x="427" y="513"/>
                  </a:cubicBezTo>
                  <a:lnTo>
                    <a:pt x="540" y="627"/>
                  </a:lnTo>
                  <a:cubicBezTo>
                    <a:pt x="552" y="639"/>
                    <a:pt x="568" y="645"/>
                    <a:pt x="584" y="645"/>
                  </a:cubicBezTo>
                  <a:cubicBezTo>
                    <a:pt x="600" y="645"/>
                    <a:pt x="616" y="639"/>
                    <a:pt x="628" y="627"/>
                  </a:cubicBezTo>
                  <a:cubicBezTo>
                    <a:pt x="652" y="603"/>
                    <a:pt x="652" y="563"/>
                    <a:pt x="628" y="539"/>
                  </a:cubicBezTo>
                  <a:lnTo>
                    <a:pt x="514" y="425"/>
                  </a:lnTo>
                  <a:cubicBezTo>
                    <a:pt x="514" y="425"/>
                    <a:pt x="513" y="424"/>
                    <a:pt x="512" y="423"/>
                  </a:cubicBezTo>
                  <a:close/>
                  <a:moveTo>
                    <a:pt x="277" y="476"/>
                  </a:moveTo>
                  <a:cubicBezTo>
                    <a:pt x="167" y="476"/>
                    <a:pt x="78" y="387"/>
                    <a:pt x="78" y="277"/>
                  </a:cubicBezTo>
                  <a:cubicBezTo>
                    <a:pt x="78" y="167"/>
                    <a:pt x="167" y="77"/>
                    <a:pt x="277" y="77"/>
                  </a:cubicBezTo>
                  <a:cubicBezTo>
                    <a:pt x="387" y="77"/>
                    <a:pt x="477" y="167"/>
                    <a:pt x="477" y="277"/>
                  </a:cubicBezTo>
                  <a:cubicBezTo>
                    <a:pt x="477" y="387"/>
                    <a:pt x="387" y="476"/>
                    <a:pt x="277" y="4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Data_Mining">
              <a:extLst>
                <a:ext uri="{FF2B5EF4-FFF2-40B4-BE49-F238E27FC236}">
                  <a16:creationId xmlns:a16="http://schemas.microsoft.com/office/drawing/2014/main" id="{89FFD9D4-A3FF-4D09-BD56-F2A9F82F9464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188" y="176"/>
              <a:ext cx="104" cy="104"/>
            </a:xfrm>
            <a:custGeom>
              <a:avLst/>
              <a:gdLst>
                <a:gd name="T0" fmla="*/ 238 w 277"/>
                <a:gd name="T1" fmla="*/ 89 h 277"/>
                <a:gd name="T2" fmla="*/ 177 w 277"/>
                <a:gd name="T3" fmla="*/ 89 h 277"/>
                <a:gd name="T4" fmla="*/ 177 w 277"/>
                <a:gd name="T5" fmla="*/ 39 h 277"/>
                <a:gd name="T6" fmla="*/ 138 w 277"/>
                <a:gd name="T7" fmla="*/ 0 h 277"/>
                <a:gd name="T8" fmla="*/ 100 w 277"/>
                <a:gd name="T9" fmla="*/ 39 h 277"/>
                <a:gd name="T10" fmla="*/ 100 w 277"/>
                <a:gd name="T11" fmla="*/ 89 h 277"/>
                <a:gd name="T12" fmla="*/ 39 w 277"/>
                <a:gd name="T13" fmla="*/ 89 h 277"/>
                <a:gd name="T14" fmla="*/ 0 w 277"/>
                <a:gd name="T15" fmla="*/ 128 h 277"/>
                <a:gd name="T16" fmla="*/ 39 w 277"/>
                <a:gd name="T17" fmla="*/ 166 h 277"/>
                <a:gd name="T18" fmla="*/ 100 w 277"/>
                <a:gd name="T19" fmla="*/ 166 h 277"/>
                <a:gd name="T20" fmla="*/ 100 w 277"/>
                <a:gd name="T21" fmla="*/ 239 h 277"/>
                <a:gd name="T22" fmla="*/ 138 w 277"/>
                <a:gd name="T23" fmla="*/ 277 h 277"/>
                <a:gd name="T24" fmla="*/ 177 w 277"/>
                <a:gd name="T25" fmla="*/ 239 h 277"/>
                <a:gd name="T26" fmla="*/ 177 w 277"/>
                <a:gd name="T27" fmla="*/ 166 h 277"/>
                <a:gd name="T28" fmla="*/ 238 w 277"/>
                <a:gd name="T29" fmla="*/ 166 h 277"/>
                <a:gd name="T30" fmla="*/ 277 w 277"/>
                <a:gd name="T31" fmla="*/ 128 h 277"/>
                <a:gd name="T32" fmla="*/ 238 w 277"/>
                <a:gd name="T33" fmla="*/ 89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7" h="277">
                  <a:moveTo>
                    <a:pt x="238" y="89"/>
                  </a:moveTo>
                  <a:lnTo>
                    <a:pt x="177" y="89"/>
                  </a:lnTo>
                  <a:lnTo>
                    <a:pt x="177" y="39"/>
                  </a:lnTo>
                  <a:cubicBezTo>
                    <a:pt x="177" y="17"/>
                    <a:pt x="160" y="0"/>
                    <a:pt x="138" y="0"/>
                  </a:cubicBezTo>
                  <a:cubicBezTo>
                    <a:pt x="117" y="0"/>
                    <a:pt x="100" y="17"/>
                    <a:pt x="100" y="39"/>
                  </a:cubicBezTo>
                  <a:lnTo>
                    <a:pt x="100" y="89"/>
                  </a:lnTo>
                  <a:lnTo>
                    <a:pt x="39" y="89"/>
                  </a:lnTo>
                  <a:cubicBezTo>
                    <a:pt x="17" y="89"/>
                    <a:pt x="0" y="106"/>
                    <a:pt x="0" y="128"/>
                  </a:cubicBezTo>
                  <a:cubicBezTo>
                    <a:pt x="0" y="149"/>
                    <a:pt x="17" y="166"/>
                    <a:pt x="39" y="166"/>
                  </a:cubicBezTo>
                  <a:lnTo>
                    <a:pt x="100" y="166"/>
                  </a:lnTo>
                  <a:lnTo>
                    <a:pt x="100" y="239"/>
                  </a:lnTo>
                  <a:cubicBezTo>
                    <a:pt x="100" y="260"/>
                    <a:pt x="117" y="277"/>
                    <a:pt x="138" y="277"/>
                  </a:cubicBezTo>
                  <a:cubicBezTo>
                    <a:pt x="160" y="277"/>
                    <a:pt x="177" y="260"/>
                    <a:pt x="177" y="239"/>
                  </a:cubicBezTo>
                  <a:lnTo>
                    <a:pt x="177" y="166"/>
                  </a:lnTo>
                  <a:lnTo>
                    <a:pt x="238" y="166"/>
                  </a:lnTo>
                  <a:cubicBezTo>
                    <a:pt x="260" y="166"/>
                    <a:pt x="277" y="149"/>
                    <a:pt x="277" y="128"/>
                  </a:cubicBezTo>
                  <a:cubicBezTo>
                    <a:pt x="277" y="106"/>
                    <a:pt x="260" y="89"/>
                    <a:pt x="238" y="8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Data_Mining">
              <a:extLst>
                <a:ext uri="{FF2B5EF4-FFF2-40B4-BE49-F238E27FC236}">
                  <a16:creationId xmlns:a16="http://schemas.microsoft.com/office/drawing/2014/main" id="{0A9D414B-96CF-4A90-B75C-23C840509E16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31" y="8"/>
              <a:ext cx="417" cy="471"/>
            </a:xfrm>
            <a:custGeom>
              <a:avLst/>
              <a:gdLst>
                <a:gd name="T0" fmla="*/ 1110 w 1111"/>
                <a:gd name="T1" fmla="*/ 282 h 1251"/>
                <a:gd name="T2" fmla="*/ 1109 w 1111"/>
                <a:gd name="T3" fmla="*/ 277 h 1251"/>
                <a:gd name="T4" fmla="*/ 1107 w 1111"/>
                <a:gd name="T5" fmla="*/ 272 h 1251"/>
                <a:gd name="T6" fmla="*/ 1105 w 1111"/>
                <a:gd name="T7" fmla="*/ 268 h 1251"/>
                <a:gd name="T8" fmla="*/ 1102 w 1111"/>
                <a:gd name="T9" fmla="*/ 263 h 1251"/>
                <a:gd name="T10" fmla="*/ 1098 w 1111"/>
                <a:gd name="T11" fmla="*/ 260 h 1251"/>
                <a:gd name="T12" fmla="*/ 1094 w 1111"/>
                <a:gd name="T13" fmla="*/ 256 h 1251"/>
                <a:gd name="T14" fmla="*/ 1089 w 1111"/>
                <a:gd name="T15" fmla="*/ 253 h 1251"/>
                <a:gd name="T16" fmla="*/ 572 w 1111"/>
                <a:gd name="T17" fmla="*/ 5 h 1251"/>
                <a:gd name="T18" fmla="*/ 22 w 1111"/>
                <a:gd name="T19" fmla="*/ 253 h 1251"/>
                <a:gd name="T20" fmla="*/ 18 w 1111"/>
                <a:gd name="T21" fmla="*/ 256 h 1251"/>
                <a:gd name="T22" fmla="*/ 14 w 1111"/>
                <a:gd name="T23" fmla="*/ 259 h 1251"/>
                <a:gd name="T24" fmla="*/ 9 w 1111"/>
                <a:gd name="T25" fmla="*/ 263 h 1251"/>
                <a:gd name="T26" fmla="*/ 7 w 1111"/>
                <a:gd name="T27" fmla="*/ 267 h 1251"/>
                <a:gd name="T28" fmla="*/ 5 w 1111"/>
                <a:gd name="T29" fmla="*/ 269 h 1251"/>
                <a:gd name="T30" fmla="*/ 4 w 1111"/>
                <a:gd name="T31" fmla="*/ 273 h 1251"/>
                <a:gd name="T32" fmla="*/ 2 w 1111"/>
                <a:gd name="T33" fmla="*/ 278 h 1251"/>
                <a:gd name="T34" fmla="*/ 1 w 1111"/>
                <a:gd name="T35" fmla="*/ 283 h 1251"/>
                <a:gd name="T36" fmla="*/ 0 w 1111"/>
                <a:gd name="T37" fmla="*/ 288 h 1251"/>
                <a:gd name="T38" fmla="*/ 20 w 1111"/>
                <a:gd name="T39" fmla="*/ 960 h 1251"/>
                <a:gd name="T40" fmla="*/ 537 w 1111"/>
                <a:gd name="T41" fmla="*/ 1246 h 1251"/>
                <a:gd name="T42" fmla="*/ 542 w 1111"/>
                <a:gd name="T43" fmla="*/ 1249 h 1251"/>
                <a:gd name="T44" fmla="*/ 546 w 1111"/>
                <a:gd name="T45" fmla="*/ 1250 h 1251"/>
                <a:gd name="T46" fmla="*/ 551 w 1111"/>
                <a:gd name="T47" fmla="*/ 1251 h 1251"/>
                <a:gd name="T48" fmla="*/ 560 w 1111"/>
                <a:gd name="T49" fmla="*/ 1251 h 1251"/>
                <a:gd name="T50" fmla="*/ 564 w 1111"/>
                <a:gd name="T51" fmla="*/ 1250 h 1251"/>
                <a:gd name="T52" fmla="*/ 569 w 1111"/>
                <a:gd name="T53" fmla="*/ 1249 h 1251"/>
                <a:gd name="T54" fmla="*/ 574 w 1111"/>
                <a:gd name="T55" fmla="*/ 1246 h 1251"/>
                <a:gd name="T56" fmla="*/ 1091 w 1111"/>
                <a:gd name="T57" fmla="*/ 960 h 1251"/>
                <a:gd name="T58" fmla="*/ 1111 w 1111"/>
                <a:gd name="T59" fmla="*/ 288 h 1251"/>
                <a:gd name="T60" fmla="*/ 1110 w 1111"/>
                <a:gd name="T61" fmla="*/ 283 h 1251"/>
                <a:gd name="T62" fmla="*/ 594 w 1111"/>
                <a:gd name="T63" fmla="*/ 1147 h 1251"/>
                <a:gd name="T64" fmla="*/ 555 w 1111"/>
                <a:gd name="T65" fmla="*/ 920 h 1251"/>
                <a:gd name="T66" fmla="*/ 517 w 1111"/>
                <a:gd name="T67" fmla="*/ 1147 h 1251"/>
                <a:gd name="T68" fmla="*/ 78 w 1111"/>
                <a:gd name="T69" fmla="*/ 354 h 1251"/>
                <a:gd name="T70" fmla="*/ 229 w 1111"/>
                <a:gd name="T71" fmla="*/ 432 h 1251"/>
                <a:gd name="T72" fmla="*/ 248 w 1111"/>
                <a:gd name="T73" fmla="*/ 360 h 1251"/>
                <a:gd name="T74" fmla="*/ 555 w 1111"/>
                <a:gd name="T75" fmla="*/ 83 h 1251"/>
                <a:gd name="T76" fmla="*/ 863 w 1111"/>
                <a:gd name="T77" fmla="*/ 360 h 1251"/>
                <a:gd name="T78" fmla="*/ 882 w 1111"/>
                <a:gd name="T79" fmla="*/ 432 h 1251"/>
                <a:gd name="T80" fmla="*/ 1033 w 1111"/>
                <a:gd name="T81" fmla="*/ 354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11" h="1251">
                  <a:moveTo>
                    <a:pt x="1110" y="283"/>
                  </a:moveTo>
                  <a:cubicBezTo>
                    <a:pt x="1110" y="283"/>
                    <a:pt x="1110" y="282"/>
                    <a:pt x="1110" y="282"/>
                  </a:cubicBezTo>
                  <a:cubicBezTo>
                    <a:pt x="1110" y="281"/>
                    <a:pt x="1110" y="279"/>
                    <a:pt x="1109" y="278"/>
                  </a:cubicBezTo>
                  <a:cubicBezTo>
                    <a:pt x="1109" y="278"/>
                    <a:pt x="1109" y="277"/>
                    <a:pt x="1109" y="277"/>
                  </a:cubicBezTo>
                  <a:cubicBezTo>
                    <a:pt x="1108" y="276"/>
                    <a:pt x="1108" y="274"/>
                    <a:pt x="1107" y="273"/>
                  </a:cubicBezTo>
                  <a:cubicBezTo>
                    <a:pt x="1107" y="272"/>
                    <a:pt x="1107" y="272"/>
                    <a:pt x="1107" y="272"/>
                  </a:cubicBezTo>
                  <a:cubicBezTo>
                    <a:pt x="1106" y="271"/>
                    <a:pt x="1106" y="270"/>
                    <a:pt x="1106" y="269"/>
                  </a:cubicBezTo>
                  <a:cubicBezTo>
                    <a:pt x="1105" y="269"/>
                    <a:pt x="1105" y="269"/>
                    <a:pt x="1105" y="268"/>
                  </a:cubicBezTo>
                  <a:cubicBezTo>
                    <a:pt x="1105" y="268"/>
                    <a:pt x="1105" y="267"/>
                    <a:pt x="1104" y="267"/>
                  </a:cubicBezTo>
                  <a:cubicBezTo>
                    <a:pt x="1103" y="266"/>
                    <a:pt x="1103" y="265"/>
                    <a:pt x="1102" y="263"/>
                  </a:cubicBezTo>
                  <a:cubicBezTo>
                    <a:pt x="1102" y="263"/>
                    <a:pt x="1101" y="263"/>
                    <a:pt x="1101" y="263"/>
                  </a:cubicBezTo>
                  <a:cubicBezTo>
                    <a:pt x="1100" y="262"/>
                    <a:pt x="1099" y="261"/>
                    <a:pt x="1098" y="260"/>
                  </a:cubicBezTo>
                  <a:cubicBezTo>
                    <a:pt x="1098" y="259"/>
                    <a:pt x="1097" y="259"/>
                    <a:pt x="1097" y="259"/>
                  </a:cubicBezTo>
                  <a:cubicBezTo>
                    <a:pt x="1096" y="258"/>
                    <a:pt x="1095" y="257"/>
                    <a:pt x="1094" y="256"/>
                  </a:cubicBezTo>
                  <a:cubicBezTo>
                    <a:pt x="1094" y="256"/>
                    <a:pt x="1093" y="256"/>
                    <a:pt x="1093" y="256"/>
                  </a:cubicBezTo>
                  <a:cubicBezTo>
                    <a:pt x="1092" y="255"/>
                    <a:pt x="1090" y="254"/>
                    <a:pt x="1089" y="253"/>
                  </a:cubicBezTo>
                  <a:cubicBezTo>
                    <a:pt x="1089" y="253"/>
                    <a:pt x="1089" y="253"/>
                    <a:pt x="1089" y="253"/>
                  </a:cubicBezTo>
                  <a:lnTo>
                    <a:pt x="572" y="5"/>
                  </a:lnTo>
                  <a:cubicBezTo>
                    <a:pt x="562" y="0"/>
                    <a:pt x="549" y="0"/>
                    <a:pt x="539" y="5"/>
                  </a:cubicBezTo>
                  <a:lnTo>
                    <a:pt x="22" y="253"/>
                  </a:lnTo>
                  <a:cubicBezTo>
                    <a:pt x="22" y="253"/>
                    <a:pt x="22" y="253"/>
                    <a:pt x="22" y="253"/>
                  </a:cubicBezTo>
                  <a:cubicBezTo>
                    <a:pt x="21" y="254"/>
                    <a:pt x="19" y="255"/>
                    <a:pt x="18" y="256"/>
                  </a:cubicBezTo>
                  <a:cubicBezTo>
                    <a:pt x="17" y="256"/>
                    <a:pt x="17" y="256"/>
                    <a:pt x="17" y="256"/>
                  </a:cubicBezTo>
                  <a:cubicBezTo>
                    <a:pt x="16" y="257"/>
                    <a:pt x="15" y="258"/>
                    <a:pt x="14" y="259"/>
                  </a:cubicBezTo>
                  <a:cubicBezTo>
                    <a:pt x="13" y="259"/>
                    <a:pt x="13" y="259"/>
                    <a:pt x="13" y="260"/>
                  </a:cubicBezTo>
                  <a:cubicBezTo>
                    <a:pt x="12" y="261"/>
                    <a:pt x="11" y="262"/>
                    <a:pt x="9" y="263"/>
                  </a:cubicBezTo>
                  <a:cubicBezTo>
                    <a:pt x="9" y="263"/>
                    <a:pt x="9" y="263"/>
                    <a:pt x="9" y="263"/>
                  </a:cubicBezTo>
                  <a:cubicBezTo>
                    <a:pt x="8" y="265"/>
                    <a:pt x="7" y="266"/>
                    <a:pt x="7" y="267"/>
                  </a:cubicBezTo>
                  <a:cubicBezTo>
                    <a:pt x="6" y="267"/>
                    <a:pt x="6" y="268"/>
                    <a:pt x="6" y="268"/>
                  </a:cubicBezTo>
                  <a:cubicBezTo>
                    <a:pt x="6" y="269"/>
                    <a:pt x="5" y="269"/>
                    <a:pt x="5" y="269"/>
                  </a:cubicBezTo>
                  <a:cubicBezTo>
                    <a:pt x="5" y="270"/>
                    <a:pt x="4" y="271"/>
                    <a:pt x="4" y="272"/>
                  </a:cubicBezTo>
                  <a:cubicBezTo>
                    <a:pt x="4" y="272"/>
                    <a:pt x="4" y="272"/>
                    <a:pt x="4" y="273"/>
                  </a:cubicBezTo>
                  <a:cubicBezTo>
                    <a:pt x="3" y="274"/>
                    <a:pt x="2" y="276"/>
                    <a:pt x="2" y="277"/>
                  </a:cubicBezTo>
                  <a:cubicBezTo>
                    <a:pt x="2" y="277"/>
                    <a:pt x="2" y="278"/>
                    <a:pt x="2" y="278"/>
                  </a:cubicBezTo>
                  <a:cubicBezTo>
                    <a:pt x="1" y="279"/>
                    <a:pt x="1" y="281"/>
                    <a:pt x="1" y="282"/>
                  </a:cubicBezTo>
                  <a:cubicBezTo>
                    <a:pt x="1" y="282"/>
                    <a:pt x="1" y="283"/>
                    <a:pt x="1" y="283"/>
                  </a:cubicBezTo>
                  <a:cubicBezTo>
                    <a:pt x="0" y="285"/>
                    <a:pt x="0" y="286"/>
                    <a:pt x="0" y="288"/>
                  </a:cubicBezTo>
                  <a:lnTo>
                    <a:pt x="0" y="288"/>
                  </a:lnTo>
                  <a:lnTo>
                    <a:pt x="0" y="926"/>
                  </a:lnTo>
                  <a:cubicBezTo>
                    <a:pt x="0" y="940"/>
                    <a:pt x="8" y="953"/>
                    <a:pt x="20" y="960"/>
                  </a:cubicBezTo>
                  <a:lnTo>
                    <a:pt x="537" y="1246"/>
                  </a:lnTo>
                  <a:cubicBezTo>
                    <a:pt x="537" y="1246"/>
                    <a:pt x="537" y="1246"/>
                    <a:pt x="537" y="1246"/>
                  </a:cubicBezTo>
                  <a:cubicBezTo>
                    <a:pt x="538" y="1247"/>
                    <a:pt x="539" y="1248"/>
                    <a:pt x="541" y="1248"/>
                  </a:cubicBezTo>
                  <a:cubicBezTo>
                    <a:pt x="541" y="1249"/>
                    <a:pt x="541" y="1249"/>
                    <a:pt x="542" y="1249"/>
                  </a:cubicBezTo>
                  <a:cubicBezTo>
                    <a:pt x="543" y="1249"/>
                    <a:pt x="544" y="1250"/>
                    <a:pt x="545" y="1250"/>
                  </a:cubicBezTo>
                  <a:cubicBezTo>
                    <a:pt x="546" y="1250"/>
                    <a:pt x="546" y="1250"/>
                    <a:pt x="546" y="1250"/>
                  </a:cubicBezTo>
                  <a:cubicBezTo>
                    <a:pt x="547" y="1250"/>
                    <a:pt x="549" y="1251"/>
                    <a:pt x="550" y="1251"/>
                  </a:cubicBezTo>
                  <a:cubicBezTo>
                    <a:pt x="550" y="1251"/>
                    <a:pt x="551" y="1251"/>
                    <a:pt x="551" y="1251"/>
                  </a:cubicBezTo>
                  <a:cubicBezTo>
                    <a:pt x="552" y="1251"/>
                    <a:pt x="554" y="1251"/>
                    <a:pt x="555" y="1251"/>
                  </a:cubicBezTo>
                  <a:cubicBezTo>
                    <a:pt x="557" y="1251"/>
                    <a:pt x="558" y="1251"/>
                    <a:pt x="560" y="1251"/>
                  </a:cubicBezTo>
                  <a:cubicBezTo>
                    <a:pt x="560" y="1251"/>
                    <a:pt x="561" y="1251"/>
                    <a:pt x="561" y="1251"/>
                  </a:cubicBezTo>
                  <a:cubicBezTo>
                    <a:pt x="562" y="1251"/>
                    <a:pt x="563" y="1251"/>
                    <a:pt x="564" y="1250"/>
                  </a:cubicBezTo>
                  <a:cubicBezTo>
                    <a:pt x="565" y="1250"/>
                    <a:pt x="565" y="1250"/>
                    <a:pt x="566" y="1250"/>
                  </a:cubicBezTo>
                  <a:cubicBezTo>
                    <a:pt x="567" y="1250"/>
                    <a:pt x="568" y="1249"/>
                    <a:pt x="569" y="1249"/>
                  </a:cubicBezTo>
                  <a:cubicBezTo>
                    <a:pt x="569" y="1249"/>
                    <a:pt x="570" y="1249"/>
                    <a:pt x="570" y="1248"/>
                  </a:cubicBezTo>
                  <a:cubicBezTo>
                    <a:pt x="571" y="1248"/>
                    <a:pt x="573" y="1247"/>
                    <a:pt x="574" y="1246"/>
                  </a:cubicBezTo>
                  <a:cubicBezTo>
                    <a:pt x="574" y="1246"/>
                    <a:pt x="574" y="1246"/>
                    <a:pt x="574" y="1246"/>
                  </a:cubicBezTo>
                  <a:lnTo>
                    <a:pt x="1091" y="960"/>
                  </a:lnTo>
                  <a:cubicBezTo>
                    <a:pt x="1103" y="953"/>
                    <a:pt x="1111" y="940"/>
                    <a:pt x="1111" y="926"/>
                  </a:cubicBezTo>
                  <a:lnTo>
                    <a:pt x="1111" y="288"/>
                  </a:lnTo>
                  <a:cubicBezTo>
                    <a:pt x="1111" y="288"/>
                    <a:pt x="1111" y="288"/>
                    <a:pt x="1111" y="288"/>
                  </a:cubicBezTo>
                  <a:cubicBezTo>
                    <a:pt x="1111" y="286"/>
                    <a:pt x="1110" y="285"/>
                    <a:pt x="1110" y="283"/>
                  </a:cubicBezTo>
                  <a:close/>
                  <a:moveTo>
                    <a:pt x="1033" y="903"/>
                  </a:moveTo>
                  <a:lnTo>
                    <a:pt x="594" y="1147"/>
                  </a:lnTo>
                  <a:lnTo>
                    <a:pt x="594" y="959"/>
                  </a:lnTo>
                  <a:cubicBezTo>
                    <a:pt x="594" y="938"/>
                    <a:pt x="577" y="920"/>
                    <a:pt x="555" y="920"/>
                  </a:cubicBezTo>
                  <a:cubicBezTo>
                    <a:pt x="534" y="920"/>
                    <a:pt x="517" y="938"/>
                    <a:pt x="517" y="959"/>
                  </a:cubicBezTo>
                  <a:lnTo>
                    <a:pt x="517" y="1147"/>
                  </a:lnTo>
                  <a:lnTo>
                    <a:pt x="78" y="903"/>
                  </a:lnTo>
                  <a:lnTo>
                    <a:pt x="78" y="354"/>
                  </a:lnTo>
                  <a:lnTo>
                    <a:pt x="210" y="428"/>
                  </a:lnTo>
                  <a:cubicBezTo>
                    <a:pt x="216" y="431"/>
                    <a:pt x="223" y="432"/>
                    <a:pt x="229" y="432"/>
                  </a:cubicBezTo>
                  <a:cubicBezTo>
                    <a:pt x="243" y="432"/>
                    <a:pt x="256" y="425"/>
                    <a:pt x="263" y="412"/>
                  </a:cubicBezTo>
                  <a:cubicBezTo>
                    <a:pt x="274" y="394"/>
                    <a:pt x="267" y="370"/>
                    <a:pt x="248" y="360"/>
                  </a:cubicBezTo>
                  <a:lnTo>
                    <a:pt x="124" y="291"/>
                  </a:lnTo>
                  <a:lnTo>
                    <a:pt x="555" y="83"/>
                  </a:lnTo>
                  <a:lnTo>
                    <a:pt x="987" y="291"/>
                  </a:lnTo>
                  <a:lnTo>
                    <a:pt x="863" y="360"/>
                  </a:lnTo>
                  <a:cubicBezTo>
                    <a:pt x="844" y="370"/>
                    <a:pt x="837" y="394"/>
                    <a:pt x="848" y="412"/>
                  </a:cubicBezTo>
                  <a:cubicBezTo>
                    <a:pt x="855" y="425"/>
                    <a:pt x="868" y="432"/>
                    <a:pt x="882" y="432"/>
                  </a:cubicBezTo>
                  <a:cubicBezTo>
                    <a:pt x="888" y="432"/>
                    <a:pt x="895" y="431"/>
                    <a:pt x="901" y="428"/>
                  </a:cubicBezTo>
                  <a:lnTo>
                    <a:pt x="1033" y="354"/>
                  </a:lnTo>
                  <a:lnTo>
                    <a:pt x="1033" y="9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96A3C733-C787-442D-9985-B30FFA7AD2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8716" y="1418558"/>
            <a:ext cx="4484814" cy="33033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D981AA-36CB-4C19-8B27-5C872EDC0B38}"/>
              </a:ext>
            </a:extLst>
          </p:cNvPr>
          <p:cNvSpPr txBox="1"/>
          <p:nvPr/>
        </p:nvSpPr>
        <p:spPr>
          <a:xfrm>
            <a:off x="3952568" y="4794262"/>
            <a:ext cx="311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Speak Pro" panose="020B0504020101020102" pitchFamily="34" charset="0"/>
              </a:rPr>
              <a:t>- </a:t>
            </a:r>
            <a:r>
              <a:rPr lang="en-US" i="1" dirty="0" err="1">
                <a:latin typeface="Speak Pro" panose="020B0504020101020102" pitchFamily="34" charset="0"/>
              </a:rPr>
              <a:t>X_Test</a:t>
            </a:r>
            <a:r>
              <a:rPr lang="en-US" i="1" dirty="0">
                <a:latin typeface="Speak Pro" panose="020B0504020101020102" pitchFamily="34" charset="0"/>
              </a:rPr>
              <a:t> Confusion Matrix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D9C233-2898-4330-8848-1061FB91A2A4}"/>
              </a:ext>
            </a:extLst>
          </p:cNvPr>
          <p:cNvSpPr txBox="1"/>
          <p:nvPr/>
        </p:nvSpPr>
        <p:spPr>
          <a:xfrm>
            <a:off x="242171" y="2487081"/>
            <a:ext cx="4029380" cy="155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peak Pro" panose="020B0504020101020102" pitchFamily="34" charset="0"/>
              </a:rPr>
              <a:t>300 Estimators counted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peak Pro" panose="020B0504020101020102" pitchFamily="34" charset="0"/>
              </a:rPr>
              <a:t>Don Za La </a:t>
            </a:r>
            <a:r>
              <a:rPr lang="en-US" sz="1600" dirty="0" err="1">
                <a:latin typeface="Speak Pro" panose="020B0504020101020102" pitchFamily="34" charset="0"/>
              </a:rPr>
              <a:t>conapan</a:t>
            </a:r>
            <a:endParaRPr lang="en-US" sz="1600" dirty="0">
              <a:latin typeface="Speak Pro" panose="020B0504020101020102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peak Pro" panose="020B0504020101020102" pitchFamily="34" charset="0"/>
              </a:rPr>
              <a:t>Drake </a:t>
            </a:r>
            <a:r>
              <a:rPr lang="en-US" sz="1600" dirty="0" err="1">
                <a:latin typeface="Speak Pro" panose="020B0504020101020102" pitchFamily="34" charset="0"/>
              </a:rPr>
              <a:t>OvO</a:t>
            </a:r>
            <a:endParaRPr lang="en-US" sz="1600" dirty="0">
              <a:latin typeface="Speak Pro" panose="020B0504020101020102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046543-21AA-468D-ADC5-E1731BB49F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13196" y="1589085"/>
            <a:ext cx="3209925" cy="29622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711237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716" y="132293"/>
            <a:ext cx="6047297" cy="13255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Speak Pro" panose="020B0504020101020102" pitchFamily="34" charset="0"/>
                <a:cs typeface="Aharoni" panose="02010803020104030203" pitchFamily="2" charset="-79"/>
              </a:rPr>
              <a:t>Random Forest Classifier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A07444-55C0-4F61-BEF2-110183553490}"/>
              </a:ext>
            </a:extLst>
          </p:cNvPr>
          <p:cNvCxnSpPr>
            <a:cxnSpLocks/>
          </p:cNvCxnSpPr>
          <p:nvPr/>
        </p:nvCxnSpPr>
        <p:spPr>
          <a:xfrm>
            <a:off x="2757948" y="1161518"/>
            <a:ext cx="6268065" cy="0"/>
          </a:xfrm>
          <a:prstGeom prst="lin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6">
            <a:extLst>
              <a:ext uri="{FF2B5EF4-FFF2-40B4-BE49-F238E27FC236}">
                <a16:creationId xmlns:a16="http://schemas.microsoft.com/office/drawing/2014/main" id="{3F3A2D99-639C-471A-866E-F5F629B06738}"/>
              </a:ext>
            </a:extLst>
          </p:cNvPr>
          <p:cNvSpPr>
            <a:spLocks noChangeAspect="1"/>
          </p:cNvSpPr>
          <p:nvPr/>
        </p:nvSpPr>
        <p:spPr>
          <a:xfrm>
            <a:off x="242171" y="321457"/>
            <a:ext cx="1808777" cy="1571789"/>
          </a:xfrm>
          <a:custGeom>
            <a:avLst/>
            <a:gdLst>
              <a:gd name="connsiteX0" fmla="*/ 1552073 w 6244389"/>
              <a:gd name="connsiteY0" fmla="*/ 0 h 5426243"/>
              <a:gd name="connsiteX1" fmla="*/ 4704347 w 6244389"/>
              <a:gd name="connsiteY1" fmla="*/ 12032 h 5426243"/>
              <a:gd name="connsiteX2" fmla="*/ 6244389 w 6244389"/>
              <a:gd name="connsiteY2" fmla="*/ 2755232 h 5426243"/>
              <a:gd name="connsiteX3" fmla="*/ 4704347 w 6244389"/>
              <a:gd name="connsiteY3" fmla="*/ 5414211 h 5426243"/>
              <a:gd name="connsiteX4" fmla="*/ 1564105 w 6244389"/>
              <a:gd name="connsiteY4" fmla="*/ 5426243 h 5426243"/>
              <a:gd name="connsiteX5" fmla="*/ 0 w 6244389"/>
              <a:gd name="connsiteY5" fmla="*/ 2731169 h 5426243"/>
              <a:gd name="connsiteX6" fmla="*/ 1552073 w 6244389"/>
              <a:gd name="connsiteY6" fmla="*/ 0 h 542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4389" h="5426243">
                <a:moveTo>
                  <a:pt x="1552073" y="0"/>
                </a:moveTo>
                <a:lnTo>
                  <a:pt x="4704347" y="12032"/>
                </a:lnTo>
                <a:lnTo>
                  <a:pt x="6244389" y="2755232"/>
                </a:lnTo>
                <a:lnTo>
                  <a:pt x="4704347" y="5414211"/>
                </a:lnTo>
                <a:lnTo>
                  <a:pt x="1564105" y="5426243"/>
                </a:lnTo>
                <a:lnTo>
                  <a:pt x="0" y="2731169"/>
                </a:lnTo>
                <a:lnTo>
                  <a:pt x="1552073" y="0"/>
                </a:lnTo>
                <a:close/>
              </a:path>
            </a:pathLst>
          </a:cu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" name="Data_Mining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9BDD8A3A-8BB3-4E92-91DF-08BEEB31F31B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670383" y="562267"/>
            <a:ext cx="1005840" cy="1136093"/>
            <a:chOff x="31" y="8"/>
            <a:chExt cx="417" cy="471"/>
          </a:xfrm>
          <a:solidFill>
            <a:srgbClr val="FFD041"/>
          </a:solidFill>
        </p:grpSpPr>
        <p:sp>
          <p:nvSpPr>
            <p:cNvPr id="19" name="Data_Mining">
              <a:extLst>
                <a:ext uri="{FF2B5EF4-FFF2-40B4-BE49-F238E27FC236}">
                  <a16:creationId xmlns:a16="http://schemas.microsoft.com/office/drawing/2014/main" id="{1BDDA1D2-A2AE-42FB-B965-56A5C317EBF4}"/>
                </a:ext>
              </a:extLst>
            </p:cNvPr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135" y="120"/>
              <a:ext cx="245" cy="243"/>
            </a:xfrm>
            <a:custGeom>
              <a:avLst/>
              <a:gdLst>
                <a:gd name="T0" fmla="*/ 512 w 652"/>
                <a:gd name="T1" fmla="*/ 423 h 645"/>
                <a:gd name="T2" fmla="*/ 554 w 652"/>
                <a:gd name="T3" fmla="*/ 277 h 645"/>
                <a:gd name="T4" fmla="*/ 277 w 652"/>
                <a:gd name="T5" fmla="*/ 0 h 645"/>
                <a:gd name="T6" fmla="*/ 0 w 652"/>
                <a:gd name="T7" fmla="*/ 277 h 645"/>
                <a:gd name="T8" fmla="*/ 277 w 652"/>
                <a:gd name="T9" fmla="*/ 554 h 645"/>
                <a:gd name="T10" fmla="*/ 425 w 652"/>
                <a:gd name="T11" fmla="*/ 511 h 645"/>
                <a:gd name="T12" fmla="*/ 427 w 652"/>
                <a:gd name="T13" fmla="*/ 513 h 645"/>
                <a:gd name="T14" fmla="*/ 540 w 652"/>
                <a:gd name="T15" fmla="*/ 627 h 645"/>
                <a:gd name="T16" fmla="*/ 584 w 652"/>
                <a:gd name="T17" fmla="*/ 645 h 645"/>
                <a:gd name="T18" fmla="*/ 628 w 652"/>
                <a:gd name="T19" fmla="*/ 627 h 645"/>
                <a:gd name="T20" fmla="*/ 628 w 652"/>
                <a:gd name="T21" fmla="*/ 539 h 645"/>
                <a:gd name="T22" fmla="*/ 514 w 652"/>
                <a:gd name="T23" fmla="*/ 425 h 645"/>
                <a:gd name="T24" fmla="*/ 512 w 652"/>
                <a:gd name="T25" fmla="*/ 423 h 645"/>
                <a:gd name="T26" fmla="*/ 277 w 652"/>
                <a:gd name="T27" fmla="*/ 476 h 645"/>
                <a:gd name="T28" fmla="*/ 78 w 652"/>
                <a:gd name="T29" fmla="*/ 277 h 645"/>
                <a:gd name="T30" fmla="*/ 277 w 652"/>
                <a:gd name="T31" fmla="*/ 77 h 645"/>
                <a:gd name="T32" fmla="*/ 477 w 652"/>
                <a:gd name="T33" fmla="*/ 277 h 645"/>
                <a:gd name="T34" fmla="*/ 277 w 652"/>
                <a:gd name="T35" fmla="*/ 476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52" h="645">
                  <a:moveTo>
                    <a:pt x="512" y="423"/>
                  </a:moveTo>
                  <a:cubicBezTo>
                    <a:pt x="539" y="381"/>
                    <a:pt x="554" y="330"/>
                    <a:pt x="554" y="277"/>
                  </a:cubicBezTo>
                  <a:cubicBezTo>
                    <a:pt x="554" y="124"/>
                    <a:pt x="430" y="0"/>
                    <a:pt x="277" y="0"/>
                  </a:cubicBezTo>
                  <a:cubicBezTo>
                    <a:pt x="125" y="0"/>
                    <a:pt x="0" y="124"/>
                    <a:pt x="0" y="277"/>
                  </a:cubicBezTo>
                  <a:cubicBezTo>
                    <a:pt x="0" y="429"/>
                    <a:pt x="125" y="554"/>
                    <a:pt x="277" y="554"/>
                  </a:cubicBezTo>
                  <a:cubicBezTo>
                    <a:pt x="331" y="554"/>
                    <a:pt x="382" y="538"/>
                    <a:pt x="425" y="511"/>
                  </a:cubicBezTo>
                  <a:cubicBezTo>
                    <a:pt x="425" y="512"/>
                    <a:pt x="426" y="513"/>
                    <a:pt x="427" y="513"/>
                  </a:cubicBezTo>
                  <a:lnTo>
                    <a:pt x="540" y="627"/>
                  </a:lnTo>
                  <a:cubicBezTo>
                    <a:pt x="552" y="639"/>
                    <a:pt x="568" y="645"/>
                    <a:pt x="584" y="645"/>
                  </a:cubicBezTo>
                  <a:cubicBezTo>
                    <a:pt x="600" y="645"/>
                    <a:pt x="616" y="639"/>
                    <a:pt x="628" y="627"/>
                  </a:cubicBezTo>
                  <a:cubicBezTo>
                    <a:pt x="652" y="603"/>
                    <a:pt x="652" y="563"/>
                    <a:pt x="628" y="539"/>
                  </a:cubicBezTo>
                  <a:lnTo>
                    <a:pt x="514" y="425"/>
                  </a:lnTo>
                  <a:cubicBezTo>
                    <a:pt x="514" y="425"/>
                    <a:pt x="513" y="424"/>
                    <a:pt x="512" y="423"/>
                  </a:cubicBezTo>
                  <a:close/>
                  <a:moveTo>
                    <a:pt x="277" y="476"/>
                  </a:moveTo>
                  <a:cubicBezTo>
                    <a:pt x="167" y="476"/>
                    <a:pt x="78" y="387"/>
                    <a:pt x="78" y="277"/>
                  </a:cubicBezTo>
                  <a:cubicBezTo>
                    <a:pt x="78" y="167"/>
                    <a:pt x="167" y="77"/>
                    <a:pt x="277" y="77"/>
                  </a:cubicBezTo>
                  <a:cubicBezTo>
                    <a:pt x="387" y="77"/>
                    <a:pt x="477" y="167"/>
                    <a:pt x="477" y="277"/>
                  </a:cubicBezTo>
                  <a:cubicBezTo>
                    <a:pt x="477" y="387"/>
                    <a:pt x="387" y="476"/>
                    <a:pt x="277" y="4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Data_Mining">
              <a:extLst>
                <a:ext uri="{FF2B5EF4-FFF2-40B4-BE49-F238E27FC236}">
                  <a16:creationId xmlns:a16="http://schemas.microsoft.com/office/drawing/2014/main" id="{89FFD9D4-A3FF-4D09-BD56-F2A9F82F9464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188" y="176"/>
              <a:ext cx="104" cy="104"/>
            </a:xfrm>
            <a:custGeom>
              <a:avLst/>
              <a:gdLst>
                <a:gd name="T0" fmla="*/ 238 w 277"/>
                <a:gd name="T1" fmla="*/ 89 h 277"/>
                <a:gd name="T2" fmla="*/ 177 w 277"/>
                <a:gd name="T3" fmla="*/ 89 h 277"/>
                <a:gd name="T4" fmla="*/ 177 w 277"/>
                <a:gd name="T5" fmla="*/ 39 h 277"/>
                <a:gd name="T6" fmla="*/ 138 w 277"/>
                <a:gd name="T7" fmla="*/ 0 h 277"/>
                <a:gd name="T8" fmla="*/ 100 w 277"/>
                <a:gd name="T9" fmla="*/ 39 h 277"/>
                <a:gd name="T10" fmla="*/ 100 w 277"/>
                <a:gd name="T11" fmla="*/ 89 h 277"/>
                <a:gd name="T12" fmla="*/ 39 w 277"/>
                <a:gd name="T13" fmla="*/ 89 h 277"/>
                <a:gd name="T14" fmla="*/ 0 w 277"/>
                <a:gd name="T15" fmla="*/ 128 h 277"/>
                <a:gd name="T16" fmla="*/ 39 w 277"/>
                <a:gd name="T17" fmla="*/ 166 h 277"/>
                <a:gd name="T18" fmla="*/ 100 w 277"/>
                <a:gd name="T19" fmla="*/ 166 h 277"/>
                <a:gd name="T20" fmla="*/ 100 w 277"/>
                <a:gd name="T21" fmla="*/ 239 h 277"/>
                <a:gd name="T22" fmla="*/ 138 w 277"/>
                <a:gd name="T23" fmla="*/ 277 h 277"/>
                <a:gd name="T24" fmla="*/ 177 w 277"/>
                <a:gd name="T25" fmla="*/ 239 h 277"/>
                <a:gd name="T26" fmla="*/ 177 w 277"/>
                <a:gd name="T27" fmla="*/ 166 h 277"/>
                <a:gd name="T28" fmla="*/ 238 w 277"/>
                <a:gd name="T29" fmla="*/ 166 h 277"/>
                <a:gd name="T30" fmla="*/ 277 w 277"/>
                <a:gd name="T31" fmla="*/ 128 h 277"/>
                <a:gd name="T32" fmla="*/ 238 w 277"/>
                <a:gd name="T33" fmla="*/ 89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7" h="277">
                  <a:moveTo>
                    <a:pt x="238" y="89"/>
                  </a:moveTo>
                  <a:lnTo>
                    <a:pt x="177" y="89"/>
                  </a:lnTo>
                  <a:lnTo>
                    <a:pt x="177" y="39"/>
                  </a:lnTo>
                  <a:cubicBezTo>
                    <a:pt x="177" y="17"/>
                    <a:pt x="160" y="0"/>
                    <a:pt x="138" y="0"/>
                  </a:cubicBezTo>
                  <a:cubicBezTo>
                    <a:pt x="117" y="0"/>
                    <a:pt x="100" y="17"/>
                    <a:pt x="100" y="39"/>
                  </a:cubicBezTo>
                  <a:lnTo>
                    <a:pt x="100" y="89"/>
                  </a:lnTo>
                  <a:lnTo>
                    <a:pt x="39" y="89"/>
                  </a:lnTo>
                  <a:cubicBezTo>
                    <a:pt x="17" y="89"/>
                    <a:pt x="0" y="106"/>
                    <a:pt x="0" y="128"/>
                  </a:cubicBezTo>
                  <a:cubicBezTo>
                    <a:pt x="0" y="149"/>
                    <a:pt x="17" y="166"/>
                    <a:pt x="39" y="166"/>
                  </a:cubicBezTo>
                  <a:lnTo>
                    <a:pt x="100" y="166"/>
                  </a:lnTo>
                  <a:lnTo>
                    <a:pt x="100" y="239"/>
                  </a:lnTo>
                  <a:cubicBezTo>
                    <a:pt x="100" y="260"/>
                    <a:pt x="117" y="277"/>
                    <a:pt x="138" y="277"/>
                  </a:cubicBezTo>
                  <a:cubicBezTo>
                    <a:pt x="160" y="277"/>
                    <a:pt x="177" y="260"/>
                    <a:pt x="177" y="239"/>
                  </a:cubicBezTo>
                  <a:lnTo>
                    <a:pt x="177" y="166"/>
                  </a:lnTo>
                  <a:lnTo>
                    <a:pt x="238" y="166"/>
                  </a:lnTo>
                  <a:cubicBezTo>
                    <a:pt x="260" y="166"/>
                    <a:pt x="277" y="149"/>
                    <a:pt x="277" y="128"/>
                  </a:cubicBezTo>
                  <a:cubicBezTo>
                    <a:pt x="277" y="106"/>
                    <a:pt x="260" y="89"/>
                    <a:pt x="238" y="8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Data_Mining">
              <a:extLst>
                <a:ext uri="{FF2B5EF4-FFF2-40B4-BE49-F238E27FC236}">
                  <a16:creationId xmlns:a16="http://schemas.microsoft.com/office/drawing/2014/main" id="{0A9D414B-96CF-4A90-B75C-23C840509E16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31" y="8"/>
              <a:ext cx="417" cy="471"/>
            </a:xfrm>
            <a:custGeom>
              <a:avLst/>
              <a:gdLst>
                <a:gd name="T0" fmla="*/ 1110 w 1111"/>
                <a:gd name="T1" fmla="*/ 282 h 1251"/>
                <a:gd name="T2" fmla="*/ 1109 w 1111"/>
                <a:gd name="T3" fmla="*/ 277 h 1251"/>
                <a:gd name="T4" fmla="*/ 1107 w 1111"/>
                <a:gd name="T5" fmla="*/ 272 h 1251"/>
                <a:gd name="T6" fmla="*/ 1105 w 1111"/>
                <a:gd name="T7" fmla="*/ 268 h 1251"/>
                <a:gd name="T8" fmla="*/ 1102 w 1111"/>
                <a:gd name="T9" fmla="*/ 263 h 1251"/>
                <a:gd name="T10" fmla="*/ 1098 w 1111"/>
                <a:gd name="T11" fmla="*/ 260 h 1251"/>
                <a:gd name="T12" fmla="*/ 1094 w 1111"/>
                <a:gd name="T13" fmla="*/ 256 h 1251"/>
                <a:gd name="T14" fmla="*/ 1089 w 1111"/>
                <a:gd name="T15" fmla="*/ 253 h 1251"/>
                <a:gd name="T16" fmla="*/ 572 w 1111"/>
                <a:gd name="T17" fmla="*/ 5 h 1251"/>
                <a:gd name="T18" fmla="*/ 22 w 1111"/>
                <a:gd name="T19" fmla="*/ 253 h 1251"/>
                <a:gd name="T20" fmla="*/ 18 w 1111"/>
                <a:gd name="T21" fmla="*/ 256 h 1251"/>
                <a:gd name="T22" fmla="*/ 14 w 1111"/>
                <a:gd name="T23" fmla="*/ 259 h 1251"/>
                <a:gd name="T24" fmla="*/ 9 w 1111"/>
                <a:gd name="T25" fmla="*/ 263 h 1251"/>
                <a:gd name="T26" fmla="*/ 7 w 1111"/>
                <a:gd name="T27" fmla="*/ 267 h 1251"/>
                <a:gd name="T28" fmla="*/ 5 w 1111"/>
                <a:gd name="T29" fmla="*/ 269 h 1251"/>
                <a:gd name="T30" fmla="*/ 4 w 1111"/>
                <a:gd name="T31" fmla="*/ 273 h 1251"/>
                <a:gd name="T32" fmla="*/ 2 w 1111"/>
                <a:gd name="T33" fmla="*/ 278 h 1251"/>
                <a:gd name="T34" fmla="*/ 1 w 1111"/>
                <a:gd name="T35" fmla="*/ 283 h 1251"/>
                <a:gd name="T36" fmla="*/ 0 w 1111"/>
                <a:gd name="T37" fmla="*/ 288 h 1251"/>
                <a:gd name="T38" fmla="*/ 20 w 1111"/>
                <a:gd name="T39" fmla="*/ 960 h 1251"/>
                <a:gd name="T40" fmla="*/ 537 w 1111"/>
                <a:gd name="T41" fmla="*/ 1246 h 1251"/>
                <a:gd name="T42" fmla="*/ 542 w 1111"/>
                <a:gd name="T43" fmla="*/ 1249 h 1251"/>
                <a:gd name="T44" fmla="*/ 546 w 1111"/>
                <a:gd name="T45" fmla="*/ 1250 h 1251"/>
                <a:gd name="T46" fmla="*/ 551 w 1111"/>
                <a:gd name="T47" fmla="*/ 1251 h 1251"/>
                <a:gd name="T48" fmla="*/ 560 w 1111"/>
                <a:gd name="T49" fmla="*/ 1251 h 1251"/>
                <a:gd name="T50" fmla="*/ 564 w 1111"/>
                <a:gd name="T51" fmla="*/ 1250 h 1251"/>
                <a:gd name="T52" fmla="*/ 569 w 1111"/>
                <a:gd name="T53" fmla="*/ 1249 h 1251"/>
                <a:gd name="T54" fmla="*/ 574 w 1111"/>
                <a:gd name="T55" fmla="*/ 1246 h 1251"/>
                <a:gd name="T56" fmla="*/ 1091 w 1111"/>
                <a:gd name="T57" fmla="*/ 960 h 1251"/>
                <a:gd name="T58" fmla="*/ 1111 w 1111"/>
                <a:gd name="T59" fmla="*/ 288 h 1251"/>
                <a:gd name="T60" fmla="*/ 1110 w 1111"/>
                <a:gd name="T61" fmla="*/ 283 h 1251"/>
                <a:gd name="T62" fmla="*/ 594 w 1111"/>
                <a:gd name="T63" fmla="*/ 1147 h 1251"/>
                <a:gd name="T64" fmla="*/ 555 w 1111"/>
                <a:gd name="T65" fmla="*/ 920 h 1251"/>
                <a:gd name="T66" fmla="*/ 517 w 1111"/>
                <a:gd name="T67" fmla="*/ 1147 h 1251"/>
                <a:gd name="T68" fmla="*/ 78 w 1111"/>
                <a:gd name="T69" fmla="*/ 354 h 1251"/>
                <a:gd name="T70" fmla="*/ 229 w 1111"/>
                <a:gd name="T71" fmla="*/ 432 h 1251"/>
                <a:gd name="T72" fmla="*/ 248 w 1111"/>
                <a:gd name="T73" fmla="*/ 360 h 1251"/>
                <a:gd name="T74" fmla="*/ 555 w 1111"/>
                <a:gd name="T75" fmla="*/ 83 h 1251"/>
                <a:gd name="T76" fmla="*/ 863 w 1111"/>
                <a:gd name="T77" fmla="*/ 360 h 1251"/>
                <a:gd name="T78" fmla="*/ 882 w 1111"/>
                <a:gd name="T79" fmla="*/ 432 h 1251"/>
                <a:gd name="T80" fmla="*/ 1033 w 1111"/>
                <a:gd name="T81" fmla="*/ 354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11" h="1251">
                  <a:moveTo>
                    <a:pt x="1110" y="283"/>
                  </a:moveTo>
                  <a:cubicBezTo>
                    <a:pt x="1110" y="283"/>
                    <a:pt x="1110" y="282"/>
                    <a:pt x="1110" y="282"/>
                  </a:cubicBezTo>
                  <a:cubicBezTo>
                    <a:pt x="1110" y="281"/>
                    <a:pt x="1110" y="279"/>
                    <a:pt x="1109" y="278"/>
                  </a:cubicBezTo>
                  <a:cubicBezTo>
                    <a:pt x="1109" y="278"/>
                    <a:pt x="1109" y="277"/>
                    <a:pt x="1109" y="277"/>
                  </a:cubicBezTo>
                  <a:cubicBezTo>
                    <a:pt x="1108" y="276"/>
                    <a:pt x="1108" y="274"/>
                    <a:pt x="1107" y="273"/>
                  </a:cubicBezTo>
                  <a:cubicBezTo>
                    <a:pt x="1107" y="272"/>
                    <a:pt x="1107" y="272"/>
                    <a:pt x="1107" y="272"/>
                  </a:cubicBezTo>
                  <a:cubicBezTo>
                    <a:pt x="1106" y="271"/>
                    <a:pt x="1106" y="270"/>
                    <a:pt x="1106" y="269"/>
                  </a:cubicBezTo>
                  <a:cubicBezTo>
                    <a:pt x="1105" y="269"/>
                    <a:pt x="1105" y="269"/>
                    <a:pt x="1105" y="268"/>
                  </a:cubicBezTo>
                  <a:cubicBezTo>
                    <a:pt x="1105" y="268"/>
                    <a:pt x="1105" y="267"/>
                    <a:pt x="1104" y="267"/>
                  </a:cubicBezTo>
                  <a:cubicBezTo>
                    <a:pt x="1103" y="266"/>
                    <a:pt x="1103" y="265"/>
                    <a:pt x="1102" y="263"/>
                  </a:cubicBezTo>
                  <a:cubicBezTo>
                    <a:pt x="1102" y="263"/>
                    <a:pt x="1101" y="263"/>
                    <a:pt x="1101" y="263"/>
                  </a:cubicBezTo>
                  <a:cubicBezTo>
                    <a:pt x="1100" y="262"/>
                    <a:pt x="1099" y="261"/>
                    <a:pt x="1098" y="260"/>
                  </a:cubicBezTo>
                  <a:cubicBezTo>
                    <a:pt x="1098" y="259"/>
                    <a:pt x="1097" y="259"/>
                    <a:pt x="1097" y="259"/>
                  </a:cubicBezTo>
                  <a:cubicBezTo>
                    <a:pt x="1096" y="258"/>
                    <a:pt x="1095" y="257"/>
                    <a:pt x="1094" y="256"/>
                  </a:cubicBezTo>
                  <a:cubicBezTo>
                    <a:pt x="1094" y="256"/>
                    <a:pt x="1093" y="256"/>
                    <a:pt x="1093" y="256"/>
                  </a:cubicBezTo>
                  <a:cubicBezTo>
                    <a:pt x="1092" y="255"/>
                    <a:pt x="1090" y="254"/>
                    <a:pt x="1089" y="253"/>
                  </a:cubicBezTo>
                  <a:cubicBezTo>
                    <a:pt x="1089" y="253"/>
                    <a:pt x="1089" y="253"/>
                    <a:pt x="1089" y="253"/>
                  </a:cubicBezTo>
                  <a:lnTo>
                    <a:pt x="572" y="5"/>
                  </a:lnTo>
                  <a:cubicBezTo>
                    <a:pt x="562" y="0"/>
                    <a:pt x="549" y="0"/>
                    <a:pt x="539" y="5"/>
                  </a:cubicBezTo>
                  <a:lnTo>
                    <a:pt x="22" y="253"/>
                  </a:lnTo>
                  <a:cubicBezTo>
                    <a:pt x="22" y="253"/>
                    <a:pt x="22" y="253"/>
                    <a:pt x="22" y="253"/>
                  </a:cubicBezTo>
                  <a:cubicBezTo>
                    <a:pt x="21" y="254"/>
                    <a:pt x="19" y="255"/>
                    <a:pt x="18" y="256"/>
                  </a:cubicBezTo>
                  <a:cubicBezTo>
                    <a:pt x="17" y="256"/>
                    <a:pt x="17" y="256"/>
                    <a:pt x="17" y="256"/>
                  </a:cubicBezTo>
                  <a:cubicBezTo>
                    <a:pt x="16" y="257"/>
                    <a:pt x="15" y="258"/>
                    <a:pt x="14" y="259"/>
                  </a:cubicBezTo>
                  <a:cubicBezTo>
                    <a:pt x="13" y="259"/>
                    <a:pt x="13" y="259"/>
                    <a:pt x="13" y="260"/>
                  </a:cubicBezTo>
                  <a:cubicBezTo>
                    <a:pt x="12" y="261"/>
                    <a:pt x="11" y="262"/>
                    <a:pt x="9" y="263"/>
                  </a:cubicBezTo>
                  <a:cubicBezTo>
                    <a:pt x="9" y="263"/>
                    <a:pt x="9" y="263"/>
                    <a:pt x="9" y="263"/>
                  </a:cubicBezTo>
                  <a:cubicBezTo>
                    <a:pt x="8" y="265"/>
                    <a:pt x="7" y="266"/>
                    <a:pt x="7" y="267"/>
                  </a:cubicBezTo>
                  <a:cubicBezTo>
                    <a:pt x="6" y="267"/>
                    <a:pt x="6" y="268"/>
                    <a:pt x="6" y="268"/>
                  </a:cubicBezTo>
                  <a:cubicBezTo>
                    <a:pt x="6" y="269"/>
                    <a:pt x="5" y="269"/>
                    <a:pt x="5" y="269"/>
                  </a:cubicBezTo>
                  <a:cubicBezTo>
                    <a:pt x="5" y="270"/>
                    <a:pt x="4" y="271"/>
                    <a:pt x="4" y="272"/>
                  </a:cubicBezTo>
                  <a:cubicBezTo>
                    <a:pt x="4" y="272"/>
                    <a:pt x="4" y="272"/>
                    <a:pt x="4" y="273"/>
                  </a:cubicBezTo>
                  <a:cubicBezTo>
                    <a:pt x="3" y="274"/>
                    <a:pt x="2" y="276"/>
                    <a:pt x="2" y="277"/>
                  </a:cubicBezTo>
                  <a:cubicBezTo>
                    <a:pt x="2" y="277"/>
                    <a:pt x="2" y="278"/>
                    <a:pt x="2" y="278"/>
                  </a:cubicBezTo>
                  <a:cubicBezTo>
                    <a:pt x="1" y="279"/>
                    <a:pt x="1" y="281"/>
                    <a:pt x="1" y="282"/>
                  </a:cubicBezTo>
                  <a:cubicBezTo>
                    <a:pt x="1" y="282"/>
                    <a:pt x="1" y="283"/>
                    <a:pt x="1" y="283"/>
                  </a:cubicBezTo>
                  <a:cubicBezTo>
                    <a:pt x="0" y="285"/>
                    <a:pt x="0" y="286"/>
                    <a:pt x="0" y="288"/>
                  </a:cubicBezTo>
                  <a:lnTo>
                    <a:pt x="0" y="288"/>
                  </a:lnTo>
                  <a:lnTo>
                    <a:pt x="0" y="926"/>
                  </a:lnTo>
                  <a:cubicBezTo>
                    <a:pt x="0" y="940"/>
                    <a:pt x="8" y="953"/>
                    <a:pt x="20" y="960"/>
                  </a:cubicBezTo>
                  <a:lnTo>
                    <a:pt x="537" y="1246"/>
                  </a:lnTo>
                  <a:cubicBezTo>
                    <a:pt x="537" y="1246"/>
                    <a:pt x="537" y="1246"/>
                    <a:pt x="537" y="1246"/>
                  </a:cubicBezTo>
                  <a:cubicBezTo>
                    <a:pt x="538" y="1247"/>
                    <a:pt x="539" y="1248"/>
                    <a:pt x="541" y="1248"/>
                  </a:cubicBezTo>
                  <a:cubicBezTo>
                    <a:pt x="541" y="1249"/>
                    <a:pt x="541" y="1249"/>
                    <a:pt x="542" y="1249"/>
                  </a:cubicBezTo>
                  <a:cubicBezTo>
                    <a:pt x="543" y="1249"/>
                    <a:pt x="544" y="1250"/>
                    <a:pt x="545" y="1250"/>
                  </a:cubicBezTo>
                  <a:cubicBezTo>
                    <a:pt x="546" y="1250"/>
                    <a:pt x="546" y="1250"/>
                    <a:pt x="546" y="1250"/>
                  </a:cubicBezTo>
                  <a:cubicBezTo>
                    <a:pt x="547" y="1250"/>
                    <a:pt x="549" y="1251"/>
                    <a:pt x="550" y="1251"/>
                  </a:cubicBezTo>
                  <a:cubicBezTo>
                    <a:pt x="550" y="1251"/>
                    <a:pt x="551" y="1251"/>
                    <a:pt x="551" y="1251"/>
                  </a:cubicBezTo>
                  <a:cubicBezTo>
                    <a:pt x="552" y="1251"/>
                    <a:pt x="554" y="1251"/>
                    <a:pt x="555" y="1251"/>
                  </a:cubicBezTo>
                  <a:cubicBezTo>
                    <a:pt x="557" y="1251"/>
                    <a:pt x="558" y="1251"/>
                    <a:pt x="560" y="1251"/>
                  </a:cubicBezTo>
                  <a:cubicBezTo>
                    <a:pt x="560" y="1251"/>
                    <a:pt x="561" y="1251"/>
                    <a:pt x="561" y="1251"/>
                  </a:cubicBezTo>
                  <a:cubicBezTo>
                    <a:pt x="562" y="1251"/>
                    <a:pt x="563" y="1251"/>
                    <a:pt x="564" y="1250"/>
                  </a:cubicBezTo>
                  <a:cubicBezTo>
                    <a:pt x="565" y="1250"/>
                    <a:pt x="565" y="1250"/>
                    <a:pt x="566" y="1250"/>
                  </a:cubicBezTo>
                  <a:cubicBezTo>
                    <a:pt x="567" y="1250"/>
                    <a:pt x="568" y="1249"/>
                    <a:pt x="569" y="1249"/>
                  </a:cubicBezTo>
                  <a:cubicBezTo>
                    <a:pt x="569" y="1249"/>
                    <a:pt x="570" y="1249"/>
                    <a:pt x="570" y="1248"/>
                  </a:cubicBezTo>
                  <a:cubicBezTo>
                    <a:pt x="571" y="1248"/>
                    <a:pt x="573" y="1247"/>
                    <a:pt x="574" y="1246"/>
                  </a:cubicBezTo>
                  <a:cubicBezTo>
                    <a:pt x="574" y="1246"/>
                    <a:pt x="574" y="1246"/>
                    <a:pt x="574" y="1246"/>
                  </a:cubicBezTo>
                  <a:lnTo>
                    <a:pt x="1091" y="960"/>
                  </a:lnTo>
                  <a:cubicBezTo>
                    <a:pt x="1103" y="953"/>
                    <a:pt x="1111" y="940"/>
                    <a:pt x="1111" y="926"/>
                  </a:cubicBezTo>
                  <a:lnTo>
                    <a:pt x="1111" y="288"/>
                  </a:lnTo>
                  <a:cubicBezTo>
                    <a:pt x="1111" y="288"/>
                    <a:pt x="1111" y="288"/>
                    <a:pt x="1111" y="288"/>
                  </a:cubicBezTo>
                  <a:cubicBezTo>
                    <a:pt x="1111" y="286"/>
                    <a:pt x="1110" y="285"/>
                    <a:pt x="1110" y="283"/>
                  </a:cubicBezTo>
                  <a:close/>
                  <a:moveTo>
                    <a:pt x="1033" y="903"/>
                  </a:moveTo>
                  <a:lnTo>
                    <a:pt x="594" y="1147"/>
                  </a:lnTo>
                  <a:lnTo>
                    <a:pt x="594" y="959"/>
                  </a:lnTo>
                  <a:cubicBezTo>
                    <a:pt x="594" y="938"/>
                    <a:pt x="577" y="920"/>
                    <a:pt x="555" y="920"/>
                  </a:cubicBezTo>
                  <a:cubicBezTo>
                    <a:pt x="534" y="920"/>
                    <a:pt x="517" y="938"/>
                    <a:pt x="517" y="959"/>
                  </a:cubicBezTo>
                  <a:lnTo>
                    <a:pt x="517" y="1147"/>
                  </a:lnTo>
                  <a:lnTo>
                    <a:pt x="78" y="903"/>
                  </a:lnTo>
                  <a:lnTo>
                    <a:pt x="78" y="354"/>
                  </a:lnTo>
                  <a:lnTo>
                    <a:pt x="210" y="428"/>
                  </a:lnTo>
                  <a:cubicBezTo>
                    <a:pt x="216" y="431"/>
                    <a:pt x="223" y="432"/>
                    <a:pt x="229" y="432"/>
                  </a:cubicBezTo>
                  <a:cubicBezTo>
                    <a:pt x="243" y="432"/>
                    <a:pt x="256" y="425"/>
                    <a:pt x="263" y="412"/>
                  </a:cubicBezTo>
                  <a:cubicBezTo>
                    <a:pt x="274" y="394"/>
                    <a:pt x="267" y="370"/>
                    <a:pt x="248" y="360"/>
                  </a:cubicBezTo>
                  <a:lnTo>
                    <a:pt x="124" y="291"/>
                  </a:lnTo>
                  <a:lnTo>
                    <a:pt x="555" y="83"/>
                  </a:lnTo>
                  <a:lnTo>
                    <a:pt x="987" y="291"/>
                  </a:lnTo>
                  <a:lnTo>
                    <a:pt x="863" y="360"/>
                  </a:lnTo>
                  <a:cubicBezTo>
                    <a:pt x="844" y="370"/>
                    <a:pt x="837" y="394"/>
                    <a:pt x="848" y="412"/>
                  </a:cubicBezTo>
                  <a:cubicBezTo>
                    <a:pt x="855" y="425"/>
                    <a:pt x="868" y="432"/>
                    <a:pt x="882" y="432"/>
                  </a:cubicBezTo>
                  <a:cubicBezTo>
                    <a:pt x="888" y="432"/>
                    <a:pt x="895" y="431"/>
                    <a:pt x="901" y="428"/>
                  </a:cubicBezTo>
                  <a:lnTo>
                    <a:pt x="1033" y="354"/>
                  </a:lnTo>
                  <a:lnTo>
                    <a:pt x="1033" y="9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58A0615-623C-4697-885A-6AF35D6869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2201" y="2214889"/>
            <a:ext cx="8842580" cy="35404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356638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716" y="132293"/>
            <a:ext cx="6047297" cy="13255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Speak Pro" panose="020B0504020101020102" pitchFamily="34" charset="0"/>
                <a:cs typeface="Aharoni" panose="02010803020104030203" pitchFamily="2" charset="-79"/>
              </a:rPr>
              <a:t>Random Forest Classifier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A07444-55C0-4F61-BEF2-110183553490}"/>
              </a:ext>
            </a:extLst>
          </p:cNvPr>
          <p:cNvCxnSpPr>
            <a:cxnSpLocks/>
          </p:cNvCxnSpPr>
          <p:nvPr/>
        </p:nvCxnSpPr>
        <p:spPr>
          <a:xfrm>
            <a:off x="2757948" y="1161518"/>
            <a:ext cx="6268065" cy="0"/>
          </a:xfrm>
          <a:prstGeom prst="lin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6">
            <a:extLst>
              <a:ext uri="{FF2B5EF4-FFF2-40B4-BE49-F238E27FC236}">
                <a16:creationId xmlns:a16="http://schemas.microsoft.com/office/drawing/2014/main" id="{3F3A2D99-639C-471A-866E-F5F629B06738}"/>
              </a:ext>
            </a:extLst>
          </p:cNvPr>
          <p:cNvSpPr>
            <a:spLocks noChangeAspect="1"/>
          </p:cNvSpPr>
          <p:nvPr/>
        </p:nvSpPr>
        <p:spPr>
          <a:xfrm>
            <a:off x="242171" y="321457"/>
            <a:ext cx="1808777" cy="1571789"/>
          </a:xfrm>
          <a:custGeom>
            <a:avLst/>
            <a:gdLst>
              <a:gd name="connsiteX0" fmla="*/ 1552073 w 6244389"/>
              <a:gd name="connsiteY0" fmla="*/ 0 h 5426243"/>
              <a:gd name="connsiteX1" fmla="*/ 4704347 w 6244389"/>
              <a:gd name="connsiteY1" fmla="*/ 12032 h 5426243"/>
              <a:gd name="connsiteX2" fmla="*/ 6244389 w 6244389"/>
              <a:gd name="connsiteY2" fmla="*/ 2755232 h 5426243"/>
              <a:gd name="connsiteX3" fmla="*/ 4704347 w 6244389"/>
              <a:gd name="connsiteY3" fmla="*/ 5414211 h 5426243"/>
              <a:gd name="connsiteX4" fmla="*/ 1564105 w 6244389"/>
              <a:gd name="connsiteY4" fmla="*/ 5426243 h 5426243"/>
              <a:gd name="connsiteX5" fmla="*/ 0 w 6244389"/>
              <a:gd name="connsiteY5" fmla="*/ 2731169 h 5426243"/>
              <a:gd name="connsiteX6" fmla="*/ 1552073 w 6244389"/>
              <a:gd name="connsiteY6" fmla="*/ 0 h 542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4389" h="5426243">
                <a:moveTo>
                  <a:pt x="1552073" y="0"/>
                </a:moveTo>
                <a:lnTo>
                  <a:pt x="4704347" y="12032"/>
                </a:lnTo>
                <a:lnTo>
                  <a:pt x="6244389" y="2755232"/>
                </a:lnTo>
                <a:lnTo>
                  <a:pt x="4704347" y="5414211"/>
                </a:lnTo>
                <a:lnTo>
                  <a:pt x="1564105" y="5426243"/>
                </a:lnTo>
                <a:lnTo>
                  <a:pt x="0" y="2731169"/>
                </a:lnTo>
                <a:lnTo>
                  <a:pt x="1552073" y="0"/>
                </a:lnTo>
                <a:close/>
              </a:path>
            </a:pathLst>
          </a:cu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" name="Data_Mining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9BDD8A3A-8BB3-4E92-91DF-08BEEB31F31B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670383" y="562267"/>
            <a:ext cx="1005840" cy="1136093"/>
            <a:chOff x="31" y="8"/>
            <a:chExt cx="417" cy="471"/>
          </a:xfrm>
          <a:solidFill>
            <a:srgbClr val="FFD041"/>
          </a:solidFill>
        </p:grpSpPr>
        <p:sp>
          <p:nvSpPr>
            <p:cNvPr id="19" name="Data_Mining">
              <a:extLst>
                <a:ext uri="{FF2B5EF4-FFF2-40B4-BE49-F238E27FC236}">
                  <a16:creationId xmlns:a16="http://schemas.microsoft.com/office/drawing/2014/main" id="{1BDDA1D2-A2AE-42FB-B965-56A5C317EBF4}"/>
                </a:ext>
              </a:extLst>
            </p:cNvPr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135" y="120"/>
              <a:ext cx="245" cy="243"/>
            </a:xfrm>
            <a:custGeom>
              <a:avLst/>
              <a:gdLst>
                <a:gd name="T0" fmla="*/ 512 w 652"/>
                <a:gd name="T1" fmla="*/ 423 h 645"/>
                <a:gd name="T2" fmla="*/ 554 w 652"/>
                <a:gd name="T3" fmla="*/ 277 h 645"/>
                <a:gd name="T4" fmla="*/ 277 w 652"/>
                <a:gd name="T5" fmla="*/ 0 h 645"/>
                <a:gd name="T6" fmla="*/ 0 w 652"/>
                <a:gd name="T7" fmla="*/ 277 h 645"/>
                <a:gd name="T8" fmla="*/ 277 w 652"/>
                <a:gd name="T9" fmla="*/ 554 h 645"/>
                <a:gd name="T10" fmla="*/ 425 w 652"/>
                <a:gd name="T11" fmla="*/ 511 h 645"/>
                <a:gd name="T12" fmla="*/ 427 w 652"/>
                <a:gd name="T13" fmla="*/ 513 h 645"/>
                <a:gd name="T14" fmla="*/ 540 w 652"/>
                <a:gd name="T15" fmla="*/ 627 h 645"/>
                <a:gd name="T16" fmla="*/ 584 w 652"/>
                <a:gd name="T17" fmla="*/ 645 h 645"/>
                <a:gd name="T18" fmla="*/ 628 w 652"/>
                <a:gd name="T19" fmla="*/ 627 h 645"/>
                <a:gd name="T20" fmla="*/ 628 w 652"/>
                <a:gd name="T21" fmla="*/ 539 h 645"/>
                <a:gd name="T22" fmla="*/ 514 w 652"/>
                <a:gd name="T23" fmla="*/ 425 h 645"/>
                <a:gd name="T24" fmla="*/ 512 w 652"/>
                <a:gd name="T25" fmla="*/ 423 h 645"/>
                <a:gd name="T26" fmla="*/ 277 w 652"/>
                <a:gd name="T27" fmla="*/ 476 h 645"/>
                <a:gd name="T28" fmla="*/ 78 w 652"/>
                <a:gd name="T29" fmla="*/ 277 h 645"/>
                <a:gd name="T30" fmla="*/ 277 w 652"/>
                <a:gd name="T31" fmla="*/ 77 h 645"/>
                <a:gd name="T32" fmla="*/ 477 w 652"/>
                <a:gd name="T33" fmla="*/ 277 h 645"/>
                <a:gd name="T34" fmla="*/ 277 w 652"/>
                <a:gd name="T35" fmla="*/ 476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52" h="645">
                  <a:moveTo>
                    <a:pt x="512" y="423"/>
                  </a:moveTo>
                  <a:cubicBezTo>
                    <a:pt x="539" y="381"/>
                    <a:pt x="554" y="330"/>
                    <a:pt x="554" y="277"/>
                  </a:cubicBezTo>
                  <a:cubicBezTo>
                    <a:pt x="554" y="124"/>
                    <a:pt x="430" y="0"/>
                    <a:pt x="277" y="0"/>
                  </a:cubicBezTo>
                  <a:cubicBezTo>
                    <a:pt x="125" y="0"/>
                    <a:pt x="0" y="124"/>
                    <a:pt x="0" y="277"/>
                  </a:cubicBezTo>
                  <a:cubicBezTo>
                    <a:pt x="0" y="429"/>
                    <a:pt x="125" y="554"/>
                    <a:pt x="277" y="554"/>
                  </a:cubicBezTo>
                  <a:cubicBezTo>
                    <a:pt x="331" y="554"/>
                    <a:pt x="382" y="538"/>
                    <a:pt x="425" y="511"/>
                  </a:cubicBezTo>
                  <a:cubicBezTo>
                    <a:pt x="425" y="512"/>
                    <a:pt x="426" y="513"/>
                    <a:pt x="427" y="513"/>
                  </a:cubicBezTo>
                  <a:lnTo>
                    <a:pt x="540" y="627"/>
                  </a:lnTo>
                  <a:cubicBezTo>
                    <a:pt x="552" y="639"/>
                    <a:pt x="568" y="645"/>
                    <a:pt x="584" y="645"/>
                  </a:cubicBezTo>
                  <a:cubicBezTo>
                    <a:pt x="600" y="645"/>
                    <a:pt x="616" y="639"/>
                    <a:pt x="628" y="627"/>
                  </a:cubicBezTo>
                  <a:cubicBezTo>
                    <a:pt x="652" y="603"/>
                    <a:pt x="652" y="563"/>
                    <a:pt x="628" y="539"/>
                  </a:cubicBezTo>
                  <a:lnTo>
                    <a:pt x="514" y="425"/>
                  </a:lnTo>
                  <a:cubicBezTo>
                    <a:pt x="514" y="425"/>
                    <a:pt x="513" y="424"/>
                    <a:pt x="512" y="423"/>
                  </a:cubicBezTo>
                  <a:close/>
                  <a:moveTo>
                    <a:pt x="277" y="476"/>
                  </a:moveTo>
                  <a:cubicBezTo>
                    <a:pt x="167" y="476"/>
                    <a:pt x="78" y="387"/>
                    <a:pt x="78" y="277"/>
                  </a:cubicBezTo>
                  <a:cubicBezTo>
                    <a:pt x="78" y="167"/>
                    <a:pt x="167" y="77"/>
                    <a:pt x="277" y="77"/>
                  </a:cubicBezTo>
                  <a:cubicBezTo>
                    <a:pt x="387" y="77"/>
                    <a:pt x="477" y="167"/>
                    <a:pt x="477" y="277"/>
                  </a:cubicBezTo>
                  <a:cubicBezTo>
                    <a:pt x="477" y="387"/>
                    <a:pt x="387" y="476"/>
                    <a:pt x="277" y="47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Data_Mining">
              <a:extLst>
                <a:ext uri="{FF2B5EF4-FFF2-40B4-BE49-F238E27FC236}">
                  <a16:creationId xmlns:a16="http://schemas.microsoft.com/office/drawing/2014/main" id="{89FFD9D4-A3FF-4D09-BD56-F2A9F82F9464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188" y="176"/>
              <a:ext cx="104" cy="104"/>
            </a:xfrm>
            <a:custGeom>
              <a:avLst/>
              <a:gdLst>
                <a:gd name="T0" fmla="*/ 238 w 277"/>
                <a:gd name="T1" fmla="*/ 89 h 277"/>
                <a:gd name="T2" fmla="*/ 177 w 277"/>
                <a:gd name="T3" fmla="*/ 89 h 277"/>
                <a:gd name="T4" fmla="*/ 177 w 277"/>
                <a:gd name="T5" fmla="*/ 39 h 277"/>
                <a:gd name="T6" fmla="*/ 138 w 277"/>
                <a:gd name="T7" fmla="*/ 0 h 277"/>
                <a:gd name="T8" fmla="*/ 100 w 277"/>
                <a:gd name="T9" fmla="*/ 39 h 277"/>
                <a:gd name="T10" fmla="*/ 100 w 277"/>
                <a:gd name="T11" fmla="*/ 89 h 277"/>
                <a:gd name="T12" fmla="*/ 39 w 277"/>
                <a:gd name="T13" fmla="*/ 89 h 277"/>
                <a:gd name="T14" fmla="*/ 0 w 277"/>
                <a:gd name="T15" fmla="*/ 128 h 277"/>
                <a:gd name="T16" fmla="*/ 39 w 277"/>
                <a:gd name="T17" fmla="*/ 166 h 277"/>
                <a:gd name="T18" fmla="*/ 100 w 277"/>
                <a:gd name="T19" fmla="*/ 166 h 277"/>
                <a:gd name="T20" fmla="*/ 100 w 277"/>
                <a:gd name="T21" fmla="*/ 239 h 277"/>
                <a:gd name="T22" fmla="*/ 138 w 277"/>
                <a:gd name="T23" fmla="*/ 277 h 277"/>
                <a:gd name="T24" fmla="*/ 177 w 277"/>
                <a:gd name="T25" fmla="*/ 239 h 277"/>
                <a:gd name="T26" fmla="*/ 177 w 277"/>
                <a:gd name="T27" fmla="*/ 166 h 277"/>
                <a:gd name="T28" fmla="*/ 238 w 277"/>
                <a:gd name="T29" fmla="*/ 166 h 277"/>
                <a:gd name="T30" fmla="*/ 277 w 277"/>
                <a:gd name="T31" fmla="*/ 128 h 277"/>
                <a:gd name="T32" fmla="*/ 238 w 277"/>
                <a:gd name="T33" fmla="*/ 89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7" h="277">
                  <a:moveTo>
                    <a:pt x="238" y="89"/>
                  </a:moveTo>
                  <a:lnTo>
                    <a:pt x="177" y="89"/>
                  </a:lnTo>
                  <a:lnTo>
                    <a:pt x="177" y="39"/>
                  </a:lnTo>
                  <a:cubicBezTo>
                    <a:pt x="177" y="17"/>
                    <a:pt x="160" y="0"/>
                    <a:pt x="138" y="0"/>
                  </a:cubicBezTo>
                  <a:cubicBezTo>
                    <a:pt x="117" y="0"/>
                    <a:pt x="100" y="17"/>
                    <a:pt x="100" y="39"/>
                  </a:cubicBezTo>
                  <a:lnTo>
                    <a:pt x="100" y="89"/>
                  </a:lnTo>
                  <a:lnTo>
                    <a:pt x="39" y="89"/>
                  </a:lnTo>
                  <a:cubicBezTo>
                    <a:pt x="17" y="89"/>
                    <a:pt x="0" y="106"/>
                    <a:pt x="0" y="128"/>
                  </a:cubicBezTo>
                  <a:cubicBezTo>
                    <a:pt x="0" y="149"/>
                    <a:pt x="17" y="166"/>
                    <a:pt x="39" y="166"/>
                  </a:cubicBezTo>
                  <a:lnTo>
                    <a:pt x="100" y="166"/>
                  </a:lnTo>
                  <a:lnTo>
                    <a:pt x="100" y="239"/>
                  </a:lnTo>
                  <a:cubicBezTo>
                    <a:pt x="100" y="260"/>
                    <a:pt x="117" y="277"/>
                    <a:pt x="138" y="277"/>
                  </a:cubicBezTo>
                  <a:cubicBezTo>
                    <a:pt x="160" y="277"/>
                    <a:pt x="177" y="260"/>
                    <a:pt x="177" y="239"/>
                  </a:cubicBezTo>
                  <a:lnTo>
                    <a:pt x="177" y="166"/>
                  </a:lnTo>
                  <a:lnTo>
                    <a:pt x="238" y="166"/>
                  </a:lnTo>
                  <a:cubicBezTo>
                    <a:pt x="260" y="166"/>
                    <a:pt x="277" y="149"/>
                    <a:pt x="277" y="128"/>
                  </a:cubicBezTo>
                  <a:cubicBezTo>
                    <a:pt x="277" y="106"/>
                    <a:pt x="260" y="89"/>
                    <a:pt x="238" y="8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Data_Mining">
              <a:extLst>
                <a:ext uri="{FF2B5EF4-FFF2-40B4-BE49-F238E27FC236}">
                  <a16:creationId xmlns:a16="http://schemas.microsoft.com/office/drawing/2014/main" id="{0A9D414B-96CF-4A90-B75C-23C840509E16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31" y="8"/>
              <a:ext cx="417" cy="471"/>
            </a:xfrm>
            <a:custGeom>
              <a:avLst/>
              <a:gdLst>
                <a:gd name="T0" fmla="*/ 1110 w 1111"/>
                <a:gd name="T1" fmla="*/ 282 h 1251"/>
                <a:gd name="T2" fmla="*/ 1109 w 1111"/>
                <a:gd name="T3" fmla="*/ 277 h 1251"/>
                <a:gd name="T4" fmla="*/ 1107 w 1111"/>
                <a:gd name="T5" fmla="*/ 272 h 1251"/>
                <a:gd name="T6" fmla="*/ 1105 w 1111"/>
                <a:gd name="T7" fmla="*/ 268 h 1251"/>
                <a:gd name="T8" fmla="*/ 1102 w 1111"/>
                <a:gd name="T9" fmla="*/ 263 h 1251"/>
                <a:gd name="T10" fmla="*/ 1098 w 1111"/>
                <a:gd name="T11" fmla="*/ 260 h 1251"/>
                <a:gd name="T12" fmla="*/ 1094 w 1111"/>
                <a:gd name="T13" fmla="*/ 256 h 1251"/>
                <a:gd name="T14" fmla="*/ 1089 w 1111"/>
                <a:gd name="T15" fmla="*/ 253 h 1251"/>
                <a:gd name="T16" fmla="*/ 572 w 1111"/>
                <a:gd name="T17" fmla="*/ 5 h 1251"/>
                <a:gd name="T18" fmla="*/ 22 w 1111"/>
                <a:gd name="T19" fmla="*/ 253 h 1251"/>
                <a:gd name="T20" fmla="*/ 18 w 1111"/>
                <a:gd name="T21" fmla="*/ 256 h 1251"/>
                <a:gd name="T22" fmla="*/ 14 w 1111"/>
                <a:gd name="T23" fmla="*/ 259 h 1251"/>
                <a:gd name="T24" fmla="*/ 9 w 1111"/>
                <a:gd name="T25" fmla="*/ 263 h 1251"/>
                <a:gd name="T26" fmla="*/ 7 w 1111"/>
                <a:gd name="T27" fmla="*/ 267 h 1251"/>
                <a:gd name="T28" fmla="*/ 5 w 1111"/>
                <a:gd name="T29" fmla="*/ 269 h 1251"/>
                <a:gd name="T30" fmla="*/ 4 w 1111"/>
                <a:gd name="T31" fmla="*/ 273 h 1251"/>
                <a:gd name="T32" fmla="*/ 2 w 1111"/>
                <a:gd name="T33" fmla="*/ 278 h 1251"/>
                <a:gd name="T34" fmla="*/ 1 w 1111"/>
                <a:gd name="T35" fmla="*/ 283 h 1251"/>
                <a:gd name="T36" fmla="*/ 0 w 1111"/>
                <a:gd name="T37" fmla="*/ 288 h 1251"/>
                <a:gd name="T38" fmla="*/ 20 w 1111"/>
                <a:gd name="T39" fmla="*/ 960 h 1251"/>
                <a:gd name="T40" fmla="*/ 537 w 1111"/>
                <a:gd name="T41" fmla="*/ 1246 h 1251"/>
                <a:gd name="T42" fmla="*/ 542 w 1111"/>
                <a:gd name="T43" fmla="*/ 1249 h 1251"/>
                <a:gd name="T44" fmla="*/ 546 w 1111"/>
                <a:gd name="T45" fmla="*/ 1250 h 1251"/>
                <a:gd name="T46" fmla="*/ 551 w 1111"/>
                <a:gd name="T47" fmla="*/ 1251 h 1251"/>
                <a:gd name="T48" fmla="*/ 560 w 1111"/>
                <a:gd name="T49" fmla="*/ 1251 h 1251"/>
                <a:gd name="T50" fmla="*/ 564 w 1111"/>
                <a:gd name="T51" fmla="*/ 1250 h 1251"/>
                <a:gd name="T52" fmla="*/ 569 w 1111"/>
                <a:gd name="T53" fmla="*/ 1249 h 1251"/>
                <a:gd name="T54" fmla="*/ 574 w 1111"/>
                <a:gd name="T55" fmla="*/ 1246 h 1251"/>
                <a:gd name="T56" fmla="*/ 1091 w 1111"/>
                <a:gd name="T57" fmla="*/ 960 h 1251"/>
                <a:gd name="T58" fmla="*/ 1111 w 1111"/>
                <a:gd name="T59" fmla="*/ 288 h 1251"/>
                <a:gd name="T60" fmla="*/ 1110 w 1111"/>
                <a:gd name="T61" fmla="*/ 283 h 1251"/>
                <a:gd name="T62" fmla="*/ 594 w 1111"/>
                <a:gd name="T63" fmla="*/ 1147 h 1251"/>
                <a:gd name="T64" fmla="*/ 555 w 1111"/>
                <a:gd name="T65" fmla="*/ 920 h 1251"/>
                <a:gd name="T66" fmla="*/ 517 w 1111"/>
                <a:gd name="T67" fmla="*/ 1147 h 1251"/>
                <a:gd name="T68" fmla="*/ 78 w 1111"/>
                <a:gd name="T69" fmla="*/ 354 h 1251"/>
                <a:gd name="T70" fmla="*/ 229 w 1111"/>
                <a:gd name="T71" fmla="*/ 432 h 1251"/>
                <a:gd name="T72" fmla="*/ 248 w 1111"/>
                <a:gd name="T73" fmla="*/ 360 h 1251"/>
                <a:gd name="T74" fmla="*/ 555 w 1111"/>
                <a:gd name="T75" fmla="*/ 83 h 1251"/>
                <a:gd name="T76" fmla="*/ 863 w 1111"/>
                <a:gd name="T77" fmla="*/ 360 h 1251"/>
                <a:gd name="T78" fmla="*/ 882 w 1111"/>
                <a:gd name="T79" fmla="*/ 432 h 1251"/>
                <a:gd name="T80" fmla="*/ 1033 w 1111"/>
                <a:gd name="T81" fmla="*/ 354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11" h="1251">
                  <a:moveTo>
                    <a:pt x="1110" y="283"/>
                  </a:moveTo>
                  <a:cubicBezTo>
                    <a:pt x="1110" y="283"/>
                    <a:pt x="1110" y="282"/>
                    <a:pt x="1110" y="282"/>
                  </a:cubicBezTo>
                  <a:cubicBezTo>
                    <a:pt x="1110" y="281"/>
                    <a:pt x="1110" y="279"/>
                    <a:pt x="1109" y="278"/>
                  </a:cubicBezTo>
                  <a:cubicBezTo>
                    <a:pt x="1109" y="278"/>
                    <a:pt x="1109" y="277"/>
                    <a:pt x="1109" y="277"/>
                  </a:cubicBezTo>
                  <a:cubicBezTo>
                    <a:pt x="1108" y="276"/>
                    <a:pt x="1108" y="274"/>
                    <a:pt x="1107" y="273"/>
                  </a:cubicBezTo>
                  <a:cubicBezTo>
                    <a:pt x="1107" y="272"/>
                    <a:pt x="1107" y="272"/>
                    <a:pt x="1107" y="272"/>
                  </a:cubicBezTo>
                  <a:cubicBezTo>
                    <a:pt x="1106" y="271"/>
                    <a:pt x="1106" y="270"/>
                    <a:pt x="1106" y="269"/>
                  </a:cubicBezTo>
                  <a:cubicBezTo>
                    <a:pt x="1105" y="269"/>
                    <a:pt x="1105" y="269"/>
                    <a:pt x="1105" y="268"/>
                  </a:cubicBezTo>
                  <a:cubicBezTo>
                    <a:pt x="1105" y="268"/>
                    <a:pt x="1105" y="267"/>
                    <a:pt x="1104" y="267"/>
                  </a:cubicBezTo>
                  <a:cubicBezTo>
                    <a:pt x="1103" y="266"/>
                    <a:pt x="1103" y="265"/>
                    <a:pt x="1102" y="263"/>
                  </a:cubicBezTo>
                  <a:cubicBezTo>
                    <a:pt x="1102" y="263"/>
                    <a:pt x="1101" y="263"/>
                    <a:pt x="1101" y="263"/>
                  </a:cubicBezTo>
                  <a:cubicBezTo>
                    <a:pt x="1100" y="262"/>
                    <a:pt x="1099" y="261"/>
                    <a:pt x="1098" y="260"/>
                  </a:cubicBezTo>
                  <a:cubicBezTo>
                    <a:pt x="1098" y="259"/>
                    <a:pt x="1097" y="259"/>
                    <a:pt x="1097" y="259"/>
                  </a:cubicBezTo>
                  <a:cubicBezTo>
                    <a:pt x="1096" y="258"/>
                    <a:pt x="1095" y="257"/>
                    <a:pt x="1094" y="256"/>
                  </a:cubicBezTo>
                  <a:cubicBezTo>
                    <a:pt x="1094" y="256"/>
                    <a:pt x="1093" y="256"/>
                    <a:pt x="1093" y="256"/>
                  </a:cubicBezTo>
                  <a:cubicBezTo>
                    <a:pt x="1092" y="255"/>
                    <a:pt x="1090" y="254"/>
                    <a:pt x="1089" y="253"/>
                  </a:cubicBezTo>
                  <a:cubicBezTo>
                    <a:pt x="1089" y="253"/>
                    <a:pt x="1089" y="253"/>
                    <a:pt x="1089" y="253"/>
                  </a:cubicBezTo>
                  <a:lnTo>
                    <a:pt x="572" y="5"/>
                  </a:lnTo>
                  <a:cubicBezTo>
                    <a:pt x="562" y="0"/>
                    <a:pt x="549" y="0"/>
                    <a:pt x="539" y="5"/>
                  </a:cubicBezTo>
                  <a:lnTo>
                    <a:pt x="22" y="253"/>
                  </a:lnTo>
                  <a:cubicBezTo>
                    <a:pt x="22" y="253"/>
                    <a:pt x="22" y="253"/>
                    <a:pt x="22" y="253"/>
                  </a:cubicBezTo>
                  <a:cubicBezTo>
                    <a:pt x="21" y="254"/>
                    <a:pt x="19" y="255"/>
                    <a:pt x="18" y="256"/>
                  </a:cubicBezTo>
                  <a:cubicBezTo>
                    <a:pt x="17" y="256"/>
                    <a:pt x="17" y="256"/>
                    <a:pt x="17" y="256"/>
                  </a:cubicBezTo>
                  <a:cubicBezTo>
                    <a:pt x="16" y="257"/>
                    <a:pt x="15" y="258"/>
                    <a:pt x="14" y="259"/>
                  </a:cubicBezTo>
                  <a:cubicBezTo>
                    <a:pt x="13" y="259"/>
                    <a:pt x="13" y="259"/>
                    <a:pt x="13" y="260"/>
                  </a:cubicBezTo>
                  <a:cubicBezTo>
                    <a:pt x="12" y="261"/>
                    <a:pt x="11" y="262"/>
                    <a:pt x="9" y="263"/>
                  </a:cubicBezTo>
                  <a:cubicBezTo>
                    <a:pt x="9" y="263"/>
                    <a:pt x="9" y="263"/>
                    <a:pt x="9" y="263"/>
                  </a:cubicBezTo>
                  <a:cubicBezTo>
                    <a:pt x="8" y="265"/>
                    <a:pt x="7" y="266"/>
                    <a:pt x="7" y="267"/>
                  </a:cubicBezTo>
                  <a:cubicBezTo>
                    <a:pt x="6" y="267"/>
                    <a:pt x="6" y="268"/>
                    <a:pt x="6" y="268"/>
                  </a:cubicBezTo>
                  <a:cubicBezTo>
                    <a:pt x="6" y="269"/>
                    <a:pt x="5" y="269"/>
                    <a:pt x="5" y="269"/>
                  </a:cubicBezTo>
                  <a:cubicBezTo>
                    <a:pt x="5" y="270"/>
                    <a:pt x="4" y="271"/>
                    <a:pt x="4" y="272"/>
                  </a:cubicBezTo>
                  <a:cubicBezTo>
                    <a:pt x="4" y="272"/>
                    <a:pt x="4" y="272"/>
                    <a:pt x="4" y="273"/>
                  </a:cubicBezTo>
                  <a:cubicBezTo>
                    <a:pt x="3" y="274"/>
                    <a:pt x="2" y="276"/>
                    <a:pt x="2" y="277"/>
                  </a:cubicBezTo>
                  <a:cubicBezTo>
                    <a:pt x="2" y="277"/>
                    <a:pt x="2" y="278"/>
                    <a:pt x="2" y="278"/>
                  </a:cubicBezTo>
                  <a:cubicBezTo>
                    <a:pt x="1" y="279"/>
                    <a:pt x="1" y="281"/>
                    <a:pt x="1" y="282"/>
                  </a:cubicBezTo>
                  <a:cubicBezTo>
                    <a:pt x="1" y="282"/>
                    <a:pt x="1" y="283"/>
                    <a:pt x="1" y="283"/>
                  </a:cubicBezTo>
                  <a:cubicBezTo>
                    <a:pt x="0" y="285"/>
                    <a:pt x="0" y="286"/>
                    <a:pt x="0" y="288"/>
                  </a:cubicBezTo>
                  <a:lnTo>
                    <a:pt x="0" y="288"/>
                  </a:lnTo>
                  <a:lnTo>
                    <a:pt x="0" y="926"/>
                  </a:lnTo>
                  <a:cubicBezTo>
                    <a:pt x="0" y="940"/>
                    <a:pt x="8" y="953"/>
                    <a:pt x="20" y="960"/>
                  </a:cubicBezTo>
                  <a:lnTo>
                    <a:pt x="537" y="1246"/>
                  </a:lnTo>
                  <a:cubicBezTo>
                    <a:pt x="537" y="1246"/>
                    <a:pt x="537" y="1246"/>
                    <a:pt x="537" y="1246"/>
                  </a:cubicBezTo>
                  <a:cubicBezTo>
                    <a:pt x="538" y="1247"/>
                    <a:pt x="539" y="1248"/>
                    <a:pt x="541" y="1248"/>
                  </a:cubicBezTo>
                  <a:cubicBezTo>
                    <a:pt x="541" y="1249"/>
                    <a:pt x="541" y="1249"/>
                    <a:pt x="542" y="1249"/>
                  </a:cubicBezTo>
                  <a:cubicBezTo>
                    <a:pt x="543" y="1249"/>
                    <a:pt x="544" y="1250"/>
                    <a:pt x="545" y="1250"/>
                  </a:cubicBezTo>
                  <a:cubicBezTo>
                    <a:pt x="546" y="1250"/>
                    <a:pt x="546" y="1250"/>
                    <a:pt x="546" y="1250"/>
                  </a:cubicBezTo>
                  <a:cubicBezTo>
                    <a:pt x="547" y="1250"/>
                    <a:pt x="549" y="1251"/>
                    <a:pt x="550" y="1251"/>
                  </a:cubicBezTo>
                  <a:cubicBezTo>
                    <a:pt x="550" y="1251"/>
                    <a:pt x="551" y="1251"/>
                    <a:pt x="551" y="1251"/>
                  </a:cubicBezTo>
                  <a:cubicBezTo>
                    <a:pt x="552" y="1251"/>
                    <a:pt x="554" y="1251"/>
                    <a:pt x="555" y="1251"/>
                  </a:cubicBezTo>
                  <a:cubicBezTo>
                    <a:pt x="557" y="1251"/>
                    <a:pt x="558" y="1251"/>
                    <a:pt x="560" y="1251"/>
                  </a:cubicBezTo>
                  <a:cubicBezTo>
                    <a:pt x="560" y="1251"/>
                    <a:pt x="561" y="1251"/>
                    <a:pt x="561" y="1251"/>
                  </a:cubicBezTo>
                  <a:cubicBezTo>
                    <a:pt x="562" y="1251"/>
                    <a:pt x="563" y="1251"/>
                    <a:pt x="564" y="1250"/>
                  </a:cubicBezTo>
                  <a:cubicBezTo>
                    <a:pt x="565" y="1250"/>
                    <a:pt x="565" y="1250"/>
                    <a:pt x="566" y="1250"/>
                  </a:cubicBezTo>
                  <a:cubicBezTo>
                    <a:pt x="567" y="1250"/>
                    <a:pt x="568" y="1249"/>
                    <a:pt x="569" y="1249"/>
                  </a:cubicBezTo>
                  <a:cubicBezTo>
                    <a:pt x="569" y="1249"/>
                    <a:pt x="570" y="1249"/>
                    <a:pt x="570" y="1248"/>
                  </a:cubicBezTo>
                  <a:cubicBezTo>
                    <a:pt x="571" y="1248"/>
                    <a:pt x="573" y="1247"/>
                    <a:pt x="574" y="1246"/>
                  </a:cubicBezTo>
                  <a:cubicBezTo>
                    <a:pt x="574" y="1246"/>
                    <a:pt x="574" y="1246"/>
                    <a:pt x="574" y="1246"/>
                  </a:cubicBezTo>
                  <a:lnTo>
                    <a:pt x="1091" y="960"/>
                  </a:lnTo>
                  <a:cubicBezTo>
                    <a:pt x="1103" y="953"/>
                    <a:pt x="1111" y="940"/>
                    <a:pt x="1111" y="926"/>
                  </a:cubicBezTo>
                  <a:lnTo>
                    <a:pt x="1111" y="288"/>
                  </a:lnTo>
                  <a:cubicBezTo>
                    <a:pt x="1111" y="288"/>
                    <a:pt x="1111" y="288"/>
                    <a:pt x="1111" y="288"/>
                  </a:cubicBezTo>
                  <a:cubicBezTo>
                    <a:pt x="1111" y="286"/>
                    <a:pt x="1110" y="285"/>
                    <a:pt x="1110" y="283"/>
                  </a:cubicBezTo>
                  <a:close/>
                  <a:moveTo>
                    <a:pt x="1033" y="903"/>
                  </a:moveTo>
                  <a:lnTo>
                    <a:pt x="594" y="1147"/>
                  </a:lnTo>
                  <a:lnTo>
                    <a:pt x="594" y="959"/>
                  </a:lnTo>
                  <a:cubicBezTo>
                    <a:pt x="594" y="938"/>
                    <a:pt x="577" y="920"/>
                    <a:pt x="555" y="920"/>
                  </a:cubicBezTo>
                  <a:cubicBezTo>
                    <a:pt x="534" y="920"/>
                    <a:pt x="517" y="938"/>
                    <a:pt x="517" y="959"/>
                  </a:cubicBezTo>
                  <a:lnTo>
                    <a:pt x="517" y="1147"/>
                  </a:lnTo>
                  <a:lnTo>
                    <a:pt x="78" y="903"/>
                  </a:lnTo>
                  <a:lnTo>
                    <a:pt x="78" y="354"/>
                  </a:lnTo>
                  <a:lnTo>
                    <a:pt x="210" y="428"/>
                  </a:lnTo>
                  <a:cubicBezTo>
                    <a:pt x="216" y="431"/>
                    <a:pt x="223" y="432"/>
                    <a:pt x="229" y="432"/>
                  </a:cubicBezTo>
                  <a:cubicBezTo>
                    <a:pt x="243" y="432"/>
                    <a:pt x="256" y="425"/>
                    <a:pt x="263" y="412"/>
                  </a:cubicBezTo>
                  <a:cubicBezTo>
                    <a:pt x="274" y="394"/>
                    <a:pt x="267" y="370"/>
                    <a:pt x="248" y="360"/>
                  </a:cubicBezTo>
                  <a:lnTo>
                    <a:pt x="124" y="291"/>
                  </a:lnTo>
                  <a:lnTo>
                    <a:pt x="555" y="83"/>
                  </a:lnTo>
                  <a:lnTo>
                    <a:pt x="987" y="291"/>
                  </a:lnTo>
                  <a:lnTo>
                    <a:pt x="863" y="360"/>
                  </a:lnTo>
                  <a:cubicBezTo>
                    <a:pt x="844" y="370"/>
                    <a:pt x="837" y="394"/>
                    <a:pt x="848" y="412"/>
                  </a:cubicBezTo>
                  <a:cubicBezTo>
                    <a:pt x="855" y="425"/>
                    <a:pt x="868" y="432"/>
                    <a:pt x="882" y="432"/>
                  </a:cubicBezTo>
                  <a:cubicBezTo>
                    <a:pt x="888" y="432"/>
                    <a:pt x="895" y="431"/>
                    <a:pt x="901" y="428"/>
                  </a:cubicBezTo>
                  <a:lnTo>
                    <a:pt x="1033" y="354"/>
                  </a:lnTo>
                  <a:lnTo>
                    <a:pt x="1033" y="90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58A0615-623C-4697-885A-6AF35D6869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563" y="2451350"/>
            <a:ext cx="6047297" cy="24212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5AA87D-FCD1-48D1-93EA-7B9DF08008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8353" y="1925199"/>
            <a:ext cx="2042498" cy="371875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633782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PPT_AGENDA_PRESENTATION_COLOR_TAG" val="#4472C4"/>
  <p:tag name="POWER_USER_PPT_AGENDA_PRESENTATION_DIVIDERS_CHECKED_TAG" val="0"/>
  <p:tag name="POWER_USER_PPT_AGENDA_PRESENTATION_TABLE_OF_CONTENT_CHECKED_TAG" val="1"/>
  <p:tag name="POWER_USER_PPT_AGENDA_PRESENTATION_TITLE_TEXT_TAG" val="Agenda"/>
  <p:tag name="POWER_USER_PPT_AGENDA_PRESENTATION_SHOULD_CREATE_TABLE_OF_CONTENT_TAG" val="0"/>
  <p:tag name="POWER_USER_PPT_AGENDA_PRESENTATION_SHOW_SLIDE_NUMBERS_CHECKED_TAG" val="1"/>
  <p:tag name="POWER_USER_PPT_AGENDA_PRESENTATION_SHOW_SECTION_NUMBERS_CHECKED_TAG" val="1"/>
  <p:tag name="POWER_USER_PPT_AGENDA_PRESENTATION_SHOW_BREADSCRUMBS_CHECKED_TAG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ata-mining_POWER_USER_SEPARATOR_ICONS_data_POWER_USER_SEPARATOR_ICONS_mining_POWER_USER_SEPARATOR_ICONS_open-data_POWER_USER_SEPARATOR_ICONS_zoo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ata-mining_POWER_USER_SEPARATOR_ICONS_data_POWER_USER_SEPARATOR_ICONS_mining_POWER_USER_SEPARATOR_ICONS_open-data_POWER_USER_SEPARATOR_ICONS_zoo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ID_TEMPLATES" val="Hexagons_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ID_TEMPLATES" val="Hexagons_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line chart*graph*statistics*data*figures*numbers*analytics*analysis*dashboard*trends*steering*big data*growth*increase*surg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ID_TEMPLATES" val="Hexagons_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ID_TEMPLATES" val="Hexagons_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monitor_POWER_USER_SEPARATOR_ICONS_computer_POWER_USER_SEPARATOR_ICONS_computer-monitor_POWER_USER_SEPARATOR_ICONS_computer-screen_POWER_USER_SEPARATOR_ICONS_display_POWER_USER_SEPARATOR_ICONS_screen_POWER_USER_SEPARATOR_ICONS_tech_POWER_USER_SEPARATOR_ICONS_technology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monitor_POWER_USER_SEPARATOR_ICONS_computer_POWER_USER_SEPARATOR_ICONS_computer-monitor_POWER_USER_SEPARATOR_ICONS_computer-screen_POWER_USER_SEPARATOR_ICONS_display_POWER_USER_SEPARATOR_ICONS_screen_POWER_USER_SEPARATOR_ICONS_tech_POWER_USER_SEPARATOR_ICONS_technolog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ID_TEMPLATES" val="Hexagons_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ata-mining_POWER_USER_SEPARATOR_ICONS_data_POWER_USER_SEPARATOR_ICONS_mining_POWER_USER_SEPARATOR_ICONS_open-data_POWER_USER_SEPARATOR_ICONS_zoo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ata-mining_POWER_USER_SEPARATOR_ICONS_data_POWER_USER_SEPARATOR_ICONS_mining_POWER_USER_SEPARATOR_ICONS_open-data_POWER_USER_SEPARATOR_ICONS_zoo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ata-mining_POWER_USER_SEPARATOR_ICONS_data_POWER_USER_SEPARATOR_ICONS_mining_POWER_USER_SEPARATOR_ICONS_open-data_POWER_USER_SEPARATOR_ICONS_zoo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ata-mining_POWER_USER_SEPARATOR_ICONS_data_POWER_USER_SEPARATOR_ICONS_mining_POWER_USER_SEPARATOR_ICONS_open-data_POWER_USER_SEPARATOR_ICONS_zoo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ID_TEMPLATES" val="Hexagons_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ata-mining_POWER_USER_SEPARATOR_ICONS_data_POWER_USER_SEPARATOR_ICONS_mining_POWER_USER_SEPARATOR_ICONS_open-data_POWER_USER_SEPARATOR_ICONS_zoo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ata-mining_POWER_USER_SEPARATOR_ICONS_data_POWER_USER_SEPARATOR_ICONS_mining_POWER_USER_SEPARATOR_ICONS_open-data_POWER_USER_SEPARATOR_ICONS_zoo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ata-mining_POWER_USER_SEPARATOR_ICONS_data_POWER_USER_SEPARATOR_ICONS_mining_POWER_USER_SEPARATOR_ICONS_open-data_POWER_USER_SEPARATOR_ICONS_zoo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ata-mining_POWER_USER_SEPARATOR_ICONS_data_POWER_USER_SEPARATOR_ICONS_mining_POWER_USER_SEPARATOR_ICONS_open-data_POWER_USER_SEPARATOR_ICONS_zoo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ID_TEMPLATES" val="Hexagons_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ID_TEMPLATES" val="Hexagons_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ata-mining_POWER_USER_SEPARATOR_ICONS_data_POWER_USER_SEPARATOR_ICONS_mining_POWER_USER_SEPARATOR_ICONS_open-data_POWER_USER_SEPARATOR_ICONS_zoo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ata-mining_POWER_USER_SEPARATOR_ICONS_data_POWER_USER_SEPARATOR_ICONS_mining_POWER_USER_SEPARATOR_ICONS_open-data_POWER_USER_SEPARATOR_ICONS_zoo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ata-mining_POWER_USER_SEPARATOR_ICONS_data_POWER_USER_SEPARATOR_ICONS_mining_POWER_USER_SEPARATOR_ICONS_open-data_POWER_USER_SEPARATOR_ICONS_zoo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ata-mining_POWER_USER_SEPARATOR_ICONS_data_POWER_USER_SEPARATOR_ICONS_mining_POWER_USER_SEPARATOR_ICONS_open-data_POWER_USER_SEPARATOR_ICONS_zoom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ID_TEMPLATES" val="Hexagons_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ata-mining_POWER_USER_SEPARATOR_ICONS_data_POWER_USER_SEPARATOR_ICONS_mining_POWER_USER_SEPARATOR_ICONS_open-data_POWER_USER_SEPARATOR_ICONS_zoo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ata-mining_POWER_USER_SEPARATOR_ICONS_data_POWER_USER_SEPARATOR_ICONS_mining_POWER_USER_SEPARATOR_ICONS_open-data_POWER_USER_SEPARATOR_ICONS_zoo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ata-mining_POWER_USER_SEPARATOR_ICONS_data_POWER_USER_SEPARATOR_ICONS_mining_POWER_USER_SEPARATOR_ICONS_open-data_POWER_USER_SEPARATOR_ICONS_zoo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ata-mining_POWER_USER_SEPARATOR_ICONS_data_POWER_USER_SEPARATOR_ICONS_mining_POWER_USER_SEPARATOR_ICONS_open-data_POWER_USER_SEPARATOR_ICONS_zoo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ata-mining_POWER_USER_SEPARATOR_ICONS_data_POWER_USER_SEPARATOR_ICONS_mining_POWER_USER_SEPARATOR_ICONS_open-data_POWER_USER_SEPARATOR_ICONS_zoo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ID_TEMPLATES" val="Hexagons_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ata-mining_POWER_USER_SEPARATOR_ICONS_data_POWER_USER_SEPARATOR_ICONS_mining_POWER_USER_SEPARATOR_ICONS_open-data_POWER_USER_SEPARATOR_ICONS_zoo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line chart*graph*statistics*data*figures*numbers*analytics*analysis*dashboard*trends*steering*big data*growth*increase*surg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monitor_POWER_USER_SEPARATOR_ICONS_computer_POWER_USER_SEPARATOR_ICONS_computer-monitor_POWER_USER_SEPARATOR_ICONS_computer-screen_POWER_USER_SEPARATOR_ICONS_display_POWER_USER_SEPARATOR_ICONS_screen_POWER_USER_SEPARATOR_ICONS_tech_POWER_USER_SEPARATOR_ICONS_technology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monitor_POWER_USER_SEPARATOR_ICONS_computer_POWER_USER_SEPARATOR_ICONS_computer-monitor_POWER_USER_SEPARATOR_ICONS_computer-screen_POWER_USER_SEPARATOR_ICONS_display_POWER_USER_SEPARATOR_ICONS_screen_POWER_USER_SEPARATOR_ICONS_tech_POWER_USER_SEPARATOR_ICONS_technology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ata-mining_POWER_USER_SEPARATOR_ICONS_data_POWER_USER_SEPARATOR_ICONS_mining_POWER_USER_SEPARATOR_ICONS_open-data_POWER_USER_SEPARATOR_ICONS_zoo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ata-mining_POWER_USER_SEPARATOR_ICONS_data_POWER_USER_SEPARATOR_ICONS_mining_POWER_USER_SEPARATOR_ICONS_open-data_POWER_USER_SEPARATOR_ICONS_zoo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ata-mining_POWER_USER_SEPARATOR_ICONS_data_POWER_USER_SEPARATOR_ICONS_mining_POWER_USER_SEPARATOR_ICONS_open-data_POWER_USER_SEPARATOR_ICONS_zoo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line chart*graph*statistics*data*figures*numbers*analytics*analysis*dashboard*trends*steering*big data*growth*increase*surg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monitor_POWER_USER_SEPARATOR_ICONS_computer_POWER_USER_SEPARATOR_ICONS_computer-monitor_POWER_USER_SEPARATOR_ICONS_computer-screen_POWER_USER_SEPARATOR_ICONS_display_POWER_USER_SEPARATOR_ICONS_screen_POWER_USER_SEPARATOR_ICONS_tech_POWER_USER_SEPARATOR_ICONS_technolog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monitor_POWER_USER_SEPARATOR_ICONS_computer_POWER_USER_SEPARATOR_ICONS_computer-monitor_POWER_USER_SEPARATOR_ICONS_computer-screen_POWER_USER_SEPARATOR_ICONS_display_POWER_USER_SEPARATOR_ICONS_screen_POWER_USER_SEPARATOR_ICONS_tech_POWER_USER_SEPARATOR_ICONS_technology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data-mining_POWER_USER_SEPARATOR_ICONS_data_POWER_USER_SEPARATOR_ICONS_mining_POWER_USER_SEPARATOR_ICONS_open-data_POWER_USER_SEPARATOR_ICONS_zoom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716</Words>
  <Application>Microsoft Office PowerPoint</Application>
  <PresentationFormat>Widescreen</PresentationFormat>
  <Paragraphs>80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Georgia Pro</vt:lpstr>
      <vt:lpstr>Speak Pro</vt:lpstr>
      <vt:lpstr>Office Theme</vt:lpstr>
      <vt:lpstr>Predicting Heart Diseases In Medical Patients</vt:lpstr>
      <vt:lpstr>Process Methods</vt:lpstr>
      <vt:lpstr>Data Visualization</vt:lpstr>
      <vt:lpstr>Logistic Regression</vt:lpstr>
      <vt:lpstr>Data Balancing</vt:lpstr>
      <vt:lpstr>Visualize Model Errors</vt:lpstr>
      <vt:lpstr>Random Forest Classifier</vt:lpstr>
      <vt:lpstr>Random Forest Classifier</vt:lpstr>
      <vt:lpstr>Random Forest Classifier</vt:lpstr>
      <vt:lpstr>Random Forest Classifier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Tyler</dc:creator>
  <cp:lastModifiedBy>Tyler, Michael Ryan</cp:lastModifiedBy>
  <cp:revision>6</cp:revision>
  <dcterms:created xsi:type="dcterms:W3CDTF">2021-05-01T14:30:42Z</dcterms:created>
  <dcterms:modified xsi:type="dcterms:W3CDTF">2021-05-02T22:23:07Z</dcterms:modified>
</cp:coreProperties>
</file>