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handoutMasterIdLst>
    <p:handoutMasterId r:id="rId21"/>
  </p:handoutMasterIdLst>
  <p:sldIdLst>
    <p:sldId id="256" r:id="rId5"/>
    <p:sldId id="261" r:id="rId6"/>
    <p:sldId id="263" r:id="rId7"/>
    <p:sldId id="264" r:id="rId8"/>
    <p:sldId id="265" r:id="rId9"/>
    <p:sldId id="276" r:id="rId10"/>
    <p:sldId id="266" r:id="rId11"/>
    <p:sldId id="267" r:id="rId12"/>
    <p:sldId id="268" r:id="rId13"/>
    <p:sldId id="277" r:id="rId14"/>
    <p:sldId id="269" r:id="rId15"/>
    <p:sldId id="272" r:id="rId16"/>
    <p:sldId id="273"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CB4"/>
    <a:srgbClr val="F0F0EB"/>
    <a:srgbClr val="F2ECE1"/>
    <a:srgbClr val="F2ECDC"/>
    <a:srgbClr val="F0EBE6"/>
    <a:srgbClr val="FF0000"/>
    <a:srgbClr val="990000"/>
    <a:srgbClr val="B1181B"/>
    <a:srgbClr val="6A100E"/>
    <a:srgbClr val="CE68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5BE263C-DBD7-4A20-BB59-AAB30ACAA65A}" styleName="Stijl, gemiddeld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Stijl, donker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6" autoAdjust="0"/>
    <p:restoredTop sz="86154" autoAdjust="0"/>
  </p:normalViewPr>
  <p:slideViewPr>
    <p:cSldViewPr>
      <p:cViewPr varScale="1">
        <p:scale>
          <a:sx n="105" d="100"/>
          <a:sy n="105" d="100"/>
        </p:scale>
        <p:origin x="153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1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6C105D-2CF9-41DB-85FD-D66740423677}" type="datetimeFigureOut">
              <a:rPr lang="nl-BE" smtClean="0"/>
              <a:t>27/05/2013</a:t>
            </a:fld>
            <a:endParaRPr lang="nl-B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92C4E7-193E-4F84-B5AA-51F918F998F1}" type="slidenum">
              <a:rPr lang="nl-BE" smtClean="0"/>
              <a:t>‹#›</a:t>
            </a:fld>
            <a:endParaRPr lang="nl-BE"/>
          </a:p>
        </p:txBody>
      </p:sp>
    </p:spTree>
    <p:extLst>
      <p:ext uri="{BB962C8B-B14F-4D97-AF65-F5344CB8AC3E}">
        <p14:creationId xmlns:p14="http://schemas.microsoft.com/office/powerpoint/2010/main" val="3153120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EBD4C-DAF9-4E72-A1A4-1160C8AA0ED9}" type="datetimeFigureOut">
              <a:rPr lang="nl-BE" smtClean="0"/>
              <a:pPr/>
              <a:t>27/05/2013</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1253A1-6239-4477-A3B0-2072521666AE}" type="slidenum">
              <a:rPr lang="nl-BE" smtClean="0"/>
              <a:pPr/>
              <a:t>‹#›</a:t>
            </a:fld>
            <a:endParaRPr lang="nl-BE"/>
          </a:p>
        </p:txBody>
      </p:sp>
    </p:spTree>
    <p:extLst>
      <p:ext uri="{BB962C8B-B14F-4D97-AF65-F5344CB8AC3E}">
        <p14:creationId xmlns:p14="http://schemas.microsoft.com/office/powerpoint/2010/main" val="358136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number of proxy ignore </a:t>
            </a:r>
            <a:r>
              <a:rPr lang="en-US" baseline="0" dirty="0" err="1" smtClean="0"/>
              <a:t>querystring</a:t>
            </a:r>
            <a:r>
              <a:rPr lang="en-US" baseline="0" dirty="0" smtClean="0"/>
              <a:t> on files by default</a:t>
            </a:r>
            <a:endParaRPr lang="nl-BE" dirty="0"/>
          </a:p>
        </p:txBody>
      </p:sp>
      <p:sp>
        <p:nvSpPr>
          <p:cNvPr id="4" name="Slide Number Placeholder 3"/>
          <p:cNvSpPr>
            <a:spLocks noGrp="1"/>
          </p:cNvSpPr>
          <p:nvPr>
            <p:ph type="sldNum" sz="quarter" idx="10"/>
          </p:nvPr>
        </p:nvSpPr>
        <p:spPr/>
        <p:txBody>
          <a:bodyPr/>
          <a:lstStyle/>
          <a:p>
            <a:fld id="{D51253A1-6239-4477-A3B0-2072521666AE}" type="slidenum">
              <a:rPr lang="nl-BE" smtClean="0"/>
              <a:pPr/>
              <a:t>5</a:t>
            </a:fld>
            <a:endParaRPr lang="nl-BE"/>
          </a:p>
        </p:txBody>
      </p:sp>
    </p:spTree>
    <p:extLst>
      <p:ext uri="{BB962C8B-B14F-4D97-AF65-F5344CB8AC3E}">
        <p14:creationId xmlns:p14="http://schemas.microsoft.com/office/powerpoint/2010/main" val="288899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 ECMA3</a:t>
            </a:r>
            <a:r>
              <a:rPr lang="en-US" baseline="0" dirty="0" smtClean="0"/>
              <a:t> = throws exception</a:t>
            </a:r>
            <a:endParaRPr lang="nl-BE" dirty="0"/>
          </a:p>
        </p:txBody>
      </p:sp>
      <p:sp>
        <p:nvSpPr>
          <p:cNvPr id="4" name="Slide Number Placeholder 3"/>
          <p:cNvSpPr>
            <a:spLocks noGrp="1"/>
          </p:cNvSpPr>
          <p:nvPr>
            <p:ph type="sldNum" sz="quarter" idx="10"/>
          </p:nvPr>
        </p:nvSpPr>
        <p:spPr/>
        <p:txBody>
          <a:bodyPr/>
          <a:lstStyle/>
          <a:p>
            <a:fld id="{D51253A1-6239-4477-A3B0-2072521666AE}" type="slidenum">
              <a:rPr lang="nl-BE" smtClean="0"/>
              <a:pPr/>
              <a:t>7</a:t>
            </a:fld>
            <a:endParaRPr lang="nl-BE"/>
          </a:p>
        </p:txBody>
      </p:sp>
    </p:spTree>
    <p:extLst>
      <p:ext uri="{BB962C8B-B14F-4D97-AF65-F5344CB8AC3E}">
        <p14:creationId xmlns:p14="http://schemas.microsoft.com/office/powerpoint/2010/main" val="281400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one of the two not both… unless you have node.js</a:t>
            </a:r>
            <a:r>
              <a:rPr lang="en-US" baseline="0" dirty="0" smtClean="0"/>
              <a:t> </a:t>
            </a:r>
            <a:r>
              <a:rPr lang="en-US" baseline="0" dirty="0" smtClean="0">
                <a:sym typeface="Wingdings" panose="05000000000000000000" pitchFamily="2" charset="2"/>
              </a:rPr>
              <a:t></a:t>
            </a:r>
            <a:endParaRPr lang="nl-BE" dirty="0"/>
          </a:p>
        </p:txBody>
      </p:sp>
      <p:sp>
        <p:nvSpPr>
          <p:cNvPr id="4" name="Slide Number Placeholder 3"/>
          <p:cNvSpPr>
            <a:spLocks noGrp="1"/>
          </p:cNvSpPr>
          <p:nvPr>
            <p:ph type="sldNum" sz="quarter" idx="10"/>
          </p:nvPr>
        </p:nvSpPr>
        <p:spPr/>
        <p:txBody>
          <a:bodyPr/>
          <a:lstStyle/>
          <a:p>
            <a:fld id="{D51253A1-6239-4477-A3B0-2072521666AE}" type="slidenum">
              <a:rPr lang="nl-BE" smtClean="0"/>
              <a:pPr/>
              <a:t>9</a:t>
            </a:fld>
            <a:endParaRPr lang="nl-BE"/>
          </a:p>
        </p:txBody>
      </p:sp>
    </p:spTree>
    <p:extLst>
      <p:ext uri="{BB962C8B-B14F-4D97-AF65-F5344CB8AC3E}">
        <p14:creationId xmlns:p14="http://schemas.microsoft.com/office/powerpoint/2010/main" val="318376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one of the two not both… unless you have node.js</a:t>
            </a:r>
            <a:r>
              <a:rPr lang="en-US" baseline="0" dirty="0" smtClean="0"/>
              <a:t> </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r>
              <a:rPr lang="en-US" baseline="0" dirty="0" smtClean="0">
                <a:sym typeface="Wingdings" panose="05000000000000000000" pitchFamily="2" charset="2"/>
              </a:rPr>
              <a:t>@</a:t>
            </a:r>
            <a:r>
              <a:rPr lang="en-US" baseline="0" dirty="0" err="1" smtClean="0">
                <a:sym typeface="Wingdings" panose="05000000000000000000" pitchFamily="2" charset="2"/>
              </a:rPr>
              <a:t>Scripts.Render</a:t>
            </a:r>
            <a:r>
              <a:rPr lang="en-US" baseline="0" dirty="0" smtClean="0">
                <a:sym typeface="Wingdings" panose="05000000000000000000" pitchFamily="2" charset="2"/>
              </a:rPr>
              <a:t>(“”) must be used to use MVC 4 bundle caching</a:t>
            </a:r>
            <a:endParaRPr lang="nl-BE" dirty="0"/>
          </a:p>
        </p:txBody>
      </p:sp>
      <p:sp>
        <p:nvSpPr>
          <p:cNvPr id="4" name="Slide Number Placeholder 3"/>
          <p:cNvSpPr>
            <a:spLocks noGrp="1"/>
          </p:cNvSpPr>
          <p:nvPr>
            <p:ph type="sldNum" sz="quarter" idx="10"/>
          </p:nvPr>
        </p:nvSpPr>
        <p:spPr/>
        <p:txBody>
          <a:bodyPr/>
          <a:lstStyle/>
          <a:p>
            <a:fld id="{D51253A1-6239-4477-A3B0-2072521666AE}" type="slidenum">
              <a:rPr lang="nl-BE" smtClean="0"/>
              <a:pPr/>
              <a:t>10</a:t>
            </a:fld>
            <a:endParaRPr lang="nl-BE"/>
          </a:p>
        </p:txBody>
      </p:sp>
    </p:spTree>
    <p:extLst>
      <p:ext uri="{BB962C8B-B14F-4D97-AF65-F5344CB8AC3E}">
        <p14:creationId xmlns:p14="http://schemas.microsoft.com/office/powerpoint/2010/main" val="887362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Rectangle 1"/>
          <p:cNvSpPr/>
          <p:nvPr userDrawn="1"/>
        </p:nvSpPr>
        <p:spPr>
          <a:xfrm>
            <a:off x="5940152" y="5316771"/>
            <a:ext cx="3024336"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Title 1"/>
          <p:cNvSpPr>
            <a:spLocks noGrp="1"/>
          </p:cNvSpPr>
          <p:nvPr>
            <p:ph type="ctrTitle" hasCustomPrompt="1"/>
          </p:nvPr>
        </p:nvSpPr>
        <p:spPr>
          <a:xfrm>
            <a:off x="215900" y="3284984"/>
            <a:ext cx="8756650" cy="571499"/>
          </a:xfrm>
          <a:noFill/>
          <a:ln>
            <a:noFill/>
          </a:ln>
        </p:spPr>
        <p:txBody>
          <a:bodyPr wrap="none">
            <a:noAutofit/>
          </a:bodyPr>
          <a:lstStyle>
            <a:lvl1pPr algn="l">
              <a:defRPr lang="en-US" b="1" baseline="0" dirty="0">
                <a:solidFill>
                  <a:schemeClr val="tx1"/>
                </a:solidFill>
                <a:latin typeface="Segoe UI Light" pitchFamily="34" charset="0"/>
              </a:defRPr>
            </a:lvl1pPr>
          </a:lstStyle>
          <a:p>
            <a:r>
              <a:rPr lang="en-US" dirty="0" smtClean="0"/>
              <a:t>Click to edit the title</a:t>
            </a:r>
            <a:endParaRPr lang="en-US" dirty="0"/>
          </a:p>
        </p:txBody>
      </p:sp>
      <p:sp>
        <p:nvSpPr>
          <p:cNvPr id="9" name="Subtitle 2"/>
          <p:cNvSpPr>
            <a:spLocks noGrp="1"/>
          </p:cNvSpPr>
          <p:nvPr>
            <p:ph type="subTitle" idx="1" hasCustomPrompt="1"/>
          </p:nvPr>
        </p:nvSpPr>
        <p:spPr>
          <a:xfrm>
            <a:off x="387350" y="4047728"/>
            <a:ext cx="8756650" cy="533400"/>
          </a:xfrm>
        </p:spPr>
        <p:txBody>
          <a:bodyPr vert="horz" lIns="91440" tIns="45720" rIns="91440" bIns="45720" rtlCol="0" anchor="ctr">
            <a:normAutofit/>
          </a:bodyPr>
          <a:lstStyle>
            <a:lvl1pPr marL="0" indent="0" algn="l" defTabSz="914400" rtl="0" eaLnBrk="1" latinLnBrk="0" hangingPunct="1">
              <a:spcBef>
                <a:spcPct val="0"/>
              </a:spcBef>
              <a:buNone/>
              <a:defRPr lang="en-US" b="0" cap="none" spc="0" baseline="0" dirty="0">
                <a:ln>
                  <a:noFill/>
                </a:ln>
                <a:solidFill>
                  <a:schemeClr val="tx1">
                    <a:lumMod val="50000"/>
                    <a:lumOff val="50000"/>
                  </a:schemeClr>
                </a:solidFill>
                <a:effectLst/>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the subtitle</a:t>
            </a:r>
            <a:endParaRPr lang="en-US" dirty="0"/>
          </a:p>
        </p:txBody>
      </p:sp>
      <p:sp>
        <p:nvSpPr>
          <p:cNvPr id="3" name="Rechthoek 2"/>
          <p:cNvSpPr/>
          <p:nvPr userDrawn="1"/>
        </p:nvSpPr>
        <p:spPr>
          <a:xfrm>
            <a:off x="143508" y="3364612"/>
            <a:ext cx="72008"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26" name="Picture 2" descr="C:\Users\Fabrizio\Desktop\Qframe logo\qframe_transparen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40152" y="5517232"/>
            <a:ext cx="2912426" cy="9672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406400"/>
            <a:ext cx="8676581" cy="488950"/>
          </a:xfrm>
        </p:spPr>
        <p:txBody>
          <a:bodyPr>
            <a:noAutofit/>
          </a:bodyPr>
          <a:lstStyle>
            <a:lvl1pPr algn="l">
              <a:defRPr sz="4400" b="1" i="0" u="none" strike="noStrike" kern="0" cap="none" spc="0" baseline="0">
                <a:solidFill>
                  <a:schemeClr val="tx1"/>
                </a:solidFill>
                <a:effectLst/>
                <a:latin typeface="Segoe UI Light" pitchFamily="34" charset="0"/>
                <a:ea typeface="Verdana" pitchFamily="34" charset="0"/>
                <a:cs typeface="Verdana" pitchFamily="34" charset="0"/>
              </a:defRPr>
            </a:lvl1pPr>
          </a:lstStyle>
          <a:p>
            <a:r>
              <a:rPr lang="en-US" dirty="0" smtClean="0"/>
              <a:t>Click to edit master title</a:t>
            </a:r>
            <a:endParaRPr lang="en-US" dirty="0"/>
          </a:p>
        </p:txBody>
      </p:sp>
      <p:sp>
        <p:nvSpPr>
          <p:cNvPr id="3" name="Content Placeholder 2"/>
          <p:cNvSpPr>
            <a:spLocks noGrp="1"/>
          </p:cNvSpPr>
          <p:nvPr>
            <p:ph idx="1" hasCustomPrompt="1"/>
          </p:nvPr>
        </p:nvSpPr>
        <p:spPr>
          <a:xfrm>
            <a:off x="270652" y="1124744"/>
            <a:ext cx="8686800" cy="5048130"/>
          </a:xfrm>
          <a:noFill/>
          <a:effectLst/>
        </p:spPr>
        <p:txBody>
          <a:bodyPr/>
          <a:lstStyle>
            <a:lvl1pPr marL="342900" indent="-342900">
              <a:buClr>
                <a:srgbClr val="FF0000"/>
              </a:buClr>
              <a:buFont typeface="Wingdings" panose="05000000000000000000" pitchFamily="2" charset="2"/>
              <a:buChar char="§"/>
              <a:defRPr sz="2800">
                <a:latin typeface="Segoe UI Light" pitchFamily="34" charset="0"/>
                <a:ea typeface="Verdana" pitchFamily="34" charset="0"/>
                <a:cs typeface="Verdana" pitchFamily="34" charset="0"/>
              </a:defRPr>
            </a:lvl1pPr>
            <a:lvl2pPr marL="742950" indent="-285750">
              <a:buClr>
                <a:srgbClr val="FF7171"/>
              </a:buClr>
              <a:buFont typeface="Wingdings" panose="05000000000000000000" pitchFamily="2" charset="2"/>
              <a:buChar char="§"/>
              <a:defRPr lang="nl-NL" sz="2400" kern="1200" dirty="0" smtClean="0">
                <a:solidFill>
                  <a:schemeClr val="tx1"/>
                </a:solidFill>
                <a:latin typeface="Segoe UI Light" pitchFamily="34" charset="0"/>
                <a:ea typeface="Verdana" pitchFamily="34" charset="0"/>
                <a:cs typeface="Verdana" pitchFamily="34" charset="0"/>
              </a:defRPr>
            </a:lvl2pPr>
            <a:lvl3pPr marL="742950" indent="-285750">
              <a:defRPr b="0">
                <a:latin typeface="Segoe UI Light" pitchFamily="34" charset="0"/>
                <a:ea typeface="Verdana" pitchFamily="34" charset="0"/>
                <a:cs typeface="Verdana" pitchFamily="34" charset="0"/>
              </a:defRPr>
            </a:lvl3pPr>
            <a:lvl4pPr marL="1657350" indent="-342900">
              <a:defRPr lang="nl-NL" sz="2400" kern="1200" dirty="0" smtClean="0">
                <a:solidFill>
                  <a:schemeClr val="tx1"/>
                </a:solidFill>
                <a:latin typeface="Segoe UI Light" pitchFamily="34" charset="0"/>
                <a:ea typeface="Verdana" pitchFamily="34" charset="0"/>
                <a:cs typeface="Verdana" pitchFamily="34" charset="0"/>
              </a:defRPr>
            </a:lvl4pPr>
            <a:lvl5pPr marL="2057400" indent="-342900">
              <a:defRPr lang="en-US" sz="2000" kern="1200" dirty="0">
                <a:solidFill>
                  <a:schemeClr val="tx1"/>
                </a:solidFill>
                <a:latin typeface="Segoe UI Light" pitchFamily="34" charset="0"/>
                <a:ea typeface="Verdana" pitchFamily="34" charset="0"/>
                <a:cs typeface="Verdana" pitchFamily="34" charset="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hthoek 2"/>
          <p:cNvSpPr/>
          <p:nvPr userDrawn="1"/>
        </p:nvSpPr>
        <p:spPr>
          <a:xfrm>
            <a:off x="179512" y="438572"/>
            <a:ext cx="72008"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1296" y="1124744"/>
            <a:ext cx="8686800" cy="5048130"/>
          </a:xfrm>
          <a:noFill/>
          <a:effectLst/>
        </p:spPr>
        <p:txBody>
          <a:bodyPr/>
          <a:lstStyle>
            <a:lvl1pPr marL="342900" indent="-342900">
              <a:buClr>
                <a:srgbClr val="FF0000"/>
              </a:buClr>
              <a:buFont typeface="Wingdings" panose="05000000000000000000" pitchFamily="2" charset="2"/>
              <a:buChar char="§"/>
              <a:defRPr sz="2800">
                <a:latin typeface="Segoe UI Light" pitchFamily="34" charset="0"/>
                <a:ea typeface="Verdana" pitchFamily="34" charset="0"/>
                <a:cs typeface="Verdana" pitchFamily="34" charset="0"/>
              </a:defRPr>
            </a:lvl1pPr>
            <a:lvl2pPr marL="742950" indent="-285750">
              <a:buClr>
                <a:srgbClr val="FF7171"/>
              </a:buClr>
              <a:buFont typeface="Wingdings" panose="05000000000000000000" pitchFamily="2" charset="2"/>
              <a:buChar char="§"/>
              <a:defRPr lang="nl-NL" sz="2400" kern="1200" dirty="0" smtClean="0">
                <a:solidFill>
                  <a:schemeClr val="tx1"/>
                </a:solidFill>
                <a:latin typeface="Segoe UI Light" pitchFamily="34" charset="0"/>
                <a:ea typeface="Verdana" pitchFamily="34" charset="0"/>
                <a:cs typeface="Verdana" pitchFamily="34" charset="0"/>
              </a:defRPr>
            </a:lvl2pPr>
            <a:lvl3pPr marL="742950" indent="-285750">
              <a:defRPr b="0">
                <a:latin typeface="Segoe UI Light" pitchFamily="34" charset="0"/>
                <a:ea typeface="Verdana" pitchFamily="34" charset="0"/>
                <a:cs typeface="Verdana" pitchFamily="34" charset="0"/>
              </a:defRPr>
            </a:lvl3pPr>
            <a:lvl4pPr marL="1657350" indent="-342900">
              <a:defRPr lang="nl-NL" sz="2400" kern="1200" dirty="0" smtClean="0">
                <a:solidFill>
                  <a:schemeClr val="tx1"/>
                </a:solidFill>
                <a:latin typeface="Segoe UI Light" pitchFamily="34" charset="0"/>
                <a:ea typeface="Verdana" pitchFamily="34" charset="0"/>
                <a:cs typeface="Verdana" pitchFamily="34" charset="0"/>
              </a:defRPr>
            </a:lvl4pPr>
            <a:lvl5pPr marL="2057400" indent="-342900">
              <a:defRPr lang="en-US" sz="2000" kern="1200" dirty="0">
                <a:solidFill>
                  <a:schemeClr val="tx1"/>
                </a:solidFill>
                <a:latin typeface="Segoe UI Light" pitchFamily="34" charset="0"/>
                <a:ea typeface="Verdana" pitchFamily="34" charset="0"/>
                <a:cs typeface="Verdana" pitchFamily="34" charset="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hthoek 2"/>
          <p:cNvSpPr/>
          <p:nvPr userDrawn="1"/>
        </p:nvSpPr>
        <p:spPr>
          <a:xfrm>
            <a:off x="179512" y="438572"/>
            <a:ext cx="72008"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xtBox 4"/>
          <p:cNvSpPr txBox="1"/>
          <p:nvPr userDrawn="1"/>
        </p:nvSpPr>
        <p:spPr>
          <a:xfrm>
            <a:off x="258436" y="269875"/>
            <a:ext cx="8683760" cy="769441"/>
          </a:xfrm>
          <a:prstGeom prst="rect">
            <a:avLst/>
          </a:prstGeom>
          <a:noFill/>
        </p:spPr>
        <p:txBody>
          <a:bodyPr wrap="square" rtlCol="0">
            <a:spAutoFit/>
          </a:bodyPr>
          <a:lstStyle/>
          <a:p>
            <a:r>
              <a:rPr lang="nl-BE" sz="4400" b="1" dirty="0" smtClean="0">
                <a:latin typeface="Segoe UI Light" pitchFamily="34" charset="0"/>
              </a:rPr>
              <a:t>Agenda</a:t>
            </a:r>
            <a:endParaRPr lang="nl-BE" sz="4400" b="1" dirty="0">
              <a:latin typeface="Segoe UI Light" pitchFamily="34" charset="0"/>
            </a:endParaRPr>
          </a:p>
        </p:txBody>
      </p:sp>
    </p:spTree>
    <p:extLst>
      <p:ext uri="{BB962C8B-B14F-4D97-AF65-F5344CB8AC3E}">
        <p14:creationId xmlns:p14="http://schemas.microsoft.com/office/powerpoint/2010/main" val="323595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3" name="Rectangle 2"/>
          <p:cNvSpPr/>
          <p:nvPr userDrawn="1"/>
        </p:nvSpPr>
        <p:spPr>
          <a:xfrm>
            <a:off x="6302816" y="5013176"/>
            <a:ext cx="2736304" cy="1728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Subtitle 2"/>
          <p:cNvSpPr>
            <a:spLocks noGrp="1"/>
          </p:cNvSpPr>
          <p:nvPr>
            <p:ph type="subTitle" idx="1" hasCustomPrompt="1"/>
          </p:nvPr>
        </p:nvSpPr>
        <p:spPr>
          <a:xfrm>
            <a:off x="387350" y="1959496"/>
            <a:ext cx="8756650" cy="533400"/>
          </a:xfrm>
        </p:spPr>
        <p:txBody>
          <a:bodyPr vert="horz" lIns="91440" tIns="45720" rIns="91440" bIns="45720" rtlCol="0" anchor="ctr">
            <a:normAutofit/>
          </a:bodyPr>
          <a:lstStyle>
            <a:lvl1pPr marL="0" indent="0" algn="l" defTabSz="914400" rtl="0" eaLnBrk="1" latinLnBrk="0" hangingPunct="1">
              <a:spcBef>
                <a:spcPct val="0"/>
              </a:spcBef>
              <a:buNone/>
              <a:defRPr lang="en-US" sz="2400" b="0" cap="none" spc="0" baseline="0" dirty="0">
                <a:ln>
                  <a:noFill/>
                </a:ln>
                <a:solidFill>
                  <a:schemeClr val="tx1"/>
                </a:solidFill>
                <a:effectLst/>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the title</a:t>
            </a:r>
            <a:endParaRPr lang="en-US" dirty="0"/>
          </a:p>
        </p:txBody>
      </p:sp>
      <p:sp>
        <p:nvSpPr>
          <p:cNvPr id="12" name="Rechthoek 2"/>
          <p:cNvSpPr/>
          <p:nvPr userDrawn="1"/>
        </p:nvSpPr>
        <p:spPr>
          <a:xfrm>
            <a:off x="136712" y="1302668"/>
            <a:ext cx="72008"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TextBox 3"/>
          <p:cNvSpPr txBox="1"/>
          <p:nvPr userDrawn="1"/>
        </p:nvSpPr>
        <p:spPr>
          <a:xfrm>
            <a:off x="208720" y="1124744"/>
            <a:ext cx="8683760" cy="769441"/>
          </a:xfrm>
          <a:prstGeom prst="rect">
            <a:avLst/>
          </a:prstGeom>
          <a:noFill/>
        </p:spPr>
        <p:txBody>
          <a:bodyPr wrap="square" rtlCol="0">
            <a:spAutoFit/>
          </a:bodyPr>
          <a:lstStyle/>
          <a:p>
            <a:r>
              <a:rPr lang="nl-BE" sz="4400" b="1" dirty="0" smtClean="0">
                <a:latin typeface="Segoe UI Light" pitchFamily="34" charset="0"/>
              </a:rPr>
              <a:t>LAB</a:t>
            </a:r>
            <a:endParaRPr lang="nl-BE" sz="4400" b="1" dirty="0">
              <a:latin typeface="Segoe UI Light" pitchFamily="34" charset="0"/>
            </a:endParaRPr>
          </a:p>
        </p:txBody>
      </p:sp>
      <p:pic>
        <p:nvPicPr>
          <p:cNvPr id="1037" name="Picture 13" descr="http://unrestrictedstock.com/wp-content/uploads/computer-hardware-free-stock-vector-set-laptop-portable.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12160" y="4509120"/>
            <a:ext cx="2520280" cy="1506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6302816" y="5013176"/>
            <a:ext cx="2736304" cy="1728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Subtitle 2"/>
          <p:cNvSpPr>
            <a:spLocks noGrp="1"/>
          </p:cNvSpPr>
          <p:nvPr>
            <p:ph type="subTitle" idx="1" hasCustomPrompt="1"/>
          </p:nvPr>
        </p:nvSpPr>
        <p:spPr>
          <a:xfrm>
            <a:off x="387350" y="1959496"/>
            <a:ext cx="8756650" cy="533400"/>
          </a:xfrm>
        </p:spPr>
        <p:txBody>
          <a:bodyPr vert="horz" lIns="91440" tIns="45720" rIns="91440" bIns="45720" rtlCol="0" anchor="ctr">
            <a:normAutofit/>
          </a:bodyPr>
          <a:lstStyle>
            <a:lvl1pPr marL="0" indent="0" algn="l" defTabSz="914400" rtl="0" eaLnBrk="1" latinLnBrk="0" hangingPunct="1">
              <a:spcBef>
                <a:spcPct val="0"/>
              </a:spcBef>
              <a:buNone/>
              <a:defRPr lang="en-US" sz="2400" b="0" cap="none" spc="0" baseline="0" dirty="0">
                <a:ln>
                  <a:noFill/>
                </a:ln>
                <a:solidFill>
                  <a:schemeClr val="tx1"/>
                </a:solidFill>
                <a:effectLst/>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the title</a:t>
            </a:r>
            <a:endParaRPr lang="en-US" dirty="0"/>
          </a:p>
        </p:txBody>
      </p:sp>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02816" y="4005064"/>
            <a:ext cx="2095251"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hoek 2"/>
          <p:cNvSpPr/>
          <p:nvPr userDrawn="1"/>
        </p:nvSpPr>
        <p:spPr>
          <a:xfrm>
            <a:off x="136712" y="1302668"/>
            <a:ext cx="72008"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TextBox 8"/>
          <p:cNvSpPr txBox="1"/>
          <p:nvPr userDrawn="1"/>
        </p:nvSpPr>
        <p:spPr>
          <a:xfrm>
            <a:off x="208720" y="1124744"/>
            <a:ext cx="8683760" cy="769441"/>
          </a:xfrm>
          <a:prstGeom prst="rect">
            <a:avLst/>
          </a:prstGeom>
          <a:noFill/>
        </p:spPr>
        <p:txBody>
          <a:bodyPr wrap="square" rtlCol="0">
            <a:spAutoFit/>
          </a:bodyPr>
          <a:lstStyle/>
          <a:p>
            <a:r>
              <a:rPr lang="nl-BE" sz="4400" b="1" dirty="0" smtClean="0">
                <a:latin typeface="Segoe UI Light" pitchFamily="34" charset="0"/>
              </a:rPr>
              <a:t>DEMO</a:t>
            </a:r>
            <a:endParaRPr lang="nl-BE" sz="4400" b="1" dirty="0">
              <a:latin typeface="Segoe UI Light" pitchFamily="34" charset="0"/>
            </a:endParaRPr>
          </a:p>
        </p:txBody>
      </p:sp>
    </p:spTree>
    <p:extLst>
      <p:ext uri="{BB962C8B-B14F-4D97-AF65-F5344CB8AC3E}">
        <p14:creationId xmlns:p14="http://schemas.microsoft.com/office/powerpoint/2010/main" val="3167805242"/>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_LogoRechtsboven">
    <p:spTree>
      <p:nvGrpSpPr>
        <p:cNvPr id="1" name=""/>
        <p:cNvGrpSpPr/>
        <p:nvPr/>
      </p:nvGrpSpPr>
      <p:grpSpPr>
        <a:xfrm>
          <a:off x="0" y="0"/>
          <a:ext cx="0" cy="0"/>
          <a:chOff x="0" y="0"/>
          <a:chExt cx="0" cy="0"/>
        </a:xfrm>
      </p:grpSpPr>
      <p:sp>
        <p:nvSpPr>
          <p:cNvPr id="2" name="Rectangle 1"/>
          <p:cNvSpPr/>
          <p:nvPr userDrawn="1"/>
        </p:nvSpPr>
        <p:spPr>
          <a:xfrm>
            <a:off x="7020272" y="6021288"/>
            <a:ext cx="2123728" cy="8367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3" name="Picture 2" descr="C:\Users\Fabrizio\Desktop\Qframe logo\qframe_transparentlogo Opacity 1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4288" y="172595"/>
            <a:ext cx="1566077" cy="520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964490"/>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dirty="0" smtClean="0"/>
              <a:t>Klik om de stijl te bewerken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en-US" dirty="0"/>
          </a:p>
        </p:txBody>
      </p:sp>
      <p:pic>
        <p:nvPicPr>
          <p:cNvPr id="8" name="Picture 7" descr="C:\Users\Fabrizio\Desktop\Qframe logo\qframe_transparentlogo Opacity 150.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7164288" y="6165304"/>
            <a:ext cx="1566077" cy="520101"/>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710" r:id="rId3"/>
    <p:sldLayoutId id="2147483664" r:id="rId4"/>
    <p:sldLayoutId id="2147483709" r:id="rId5"/>
    <p:sldLayoutId id="2147483655" r:id="rId6"/>
    <p:sldLayoutId id="2147483708" r:id="rId7"/>
  </p:sldLayoutIdLs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1"/>
          </a:solidFill>
          <a:latin typeface="Segoe UI Light"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Light"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Light"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Light"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Light"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Light"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html5rocks.com/en/tutorials/appcache/beginn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john.org/blog/ecmascript-5-strict-mode-json-and-more/" TargetMode="External"/><Relationship Id="rId2" Type="http://schemas.openxmlformats.org/officeDocument/2006/relationships/hyperlink" Target="http://www.w3.org/Protocols/rfc2616/rfc2616-sec13.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3.org/Protocols/rfc2616/rfc2616-sec13.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aniuse.com/use-stri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ecma-international.org/publications/files/ECMA-ST/Ecma-262.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BE" dirty="0"/>
              <a:t>Javascript Library Overview</a:t>
            </a:r>
          </a:p>
        </p:txBody>
      </p:sp>
      <p:sp>
        <p:nvSpPr>
          <p:cNvPr id="5" name="Subtitle 4"/>
          <p:cNvSpPr>
            <a:spLocks noGrp="1"/>
          </p:cNvSpPr>
          <p:nvPr>
            <p:ph type="subTitle" idx="1"/>
          </p:nvPr>
        </p:nvSpPr>
        <p:spPr/>
        <p:txBody>
          <a:bodyPr>
            <a:normAutofit lnSpcReduction="10000"/>
          </a:bodyPr>
          <a:lstStyle/>
          <a:p>
            <a:r>
              <a:rPr lang="en-US" dirty="0" smtClean="0"/>
              <a:t>Including Tips &amp; Tricks</a:t>
            </a:r>
            <a:endParaRPr lang="nl-BE" dirty="0"/>
          </a:p>
        </p:txBody>
      </p:sp>
    </p:spTree>
    <p:extLst>
      <p:ext uri="{BB962C8B-B14F-4D97-AF65-F5344CB8AC3E}">
        <p14:creationId xmlns:p14="http://schemas.microsoft.com/office/powerpoint/2010/main" val="2171318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Tricks &amp; Tricks – </a:t>
            </a:r>
            <a:r>
              <a:rPr lang="en-US" dirty="0" err="1" smtClean="0"/>
              <a:t>RequireJs</a:t>
            </a:r>
            <a:r>
              <a:rPr lang="en-US" dirty="0" smtClean="0"/>
              <a:t>-Bundling</a:t>
            </a:r>
            <a:endParaRPr lang="nl-BE" dirty="0"/>
          </a:p>
        </p:txBody>
      </p:sp>
      <p:sp>
        <p:nvSpPr>
          <p:cNvPr id="6" name="Content Placeholder 5"/>
          <p:cNvSpPr>
            <a:spLocks noGrp="1"/>
          </p:cNvSpPr>
          <p:nvPr>
            <p:ph idx="1"/>
          </p:nvPr>
        </p:nvSpPr>
        <p:spPr/>
        <p:txBody>
          <a:bodyPr>
            <a:normAutofit lnSpcReduction="10000"/>
          </a:bodyPr>
          <a:lstStyle/>
          <a:p>
            <a:r>
              <a:rPr lang="en-US" dirty="0" smtClean="0"/>
              <a:t>Cache?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HTML </a:t>
            </a:r>
            <a:r>
              <a:rPr lang="en-US" dirty="0" err="1" smtClean="0"/>
              <a:t>AppCache</a:t>
            </a:r>
            <a:r>
              <a:rPr lang="en-US" dirty="0" smtClean="0"/>
              <a:t> (</a:t>
            </a:r>
            <a:r>
              <a:rPr lang="nl-BE" dirty="0">
                <a:hlinkClick r:id="rId3"/>
              </a:rPr>
              <a:t>http://www.html5rocks.com/en/tutorials/appcache/beginner</a:t>
            </a:r>
            <a:r>
              <a:rPr lang="nl-BE" dirty="0" smtClean="0">
                <a:hlinkClick r:id="rId3"/>
              </a:rPr>
              <a:t>/</a:t>
            </a:r>
            <a:r>
              <a:rPr lang="nl-BE" dirty="0" smtClean="0"/>
              <a:t> )</a:t>
            </a:r>
            <a:endParaRPr lang="en-US" dirty="0" smtClean="0"/>
          </a:p>
          <a:p>
            <a:endParaRPr lang="nl-BE" dirty="0"/>
          </a:p>
        </p:txBody>
      </p:sp>
      <p:sp>
        <p:nvSpPr>
          <p:cNvPr id="2" name="TextBox 1"/>
          <p:cNvSpPr txBox="1"/>
          <p:nvPr/>
        </p:nvSpPr>
        <p:spPr>
          <a:xfrm>
            <a:off x="1143000" y="1676400"/>
            <a:ext cx="1152880" cy="369332"/>
          </a:xfrm>
          <a:prstGeom prst="rect">
            <a:avLst/>
          </a:prstGeom>
          <a:noFill/>
        </p:spPr>
        <p:txBody>
          <a:bodyPr wrap="none" rtlCol="0">
            <a:spAutoFit/>
          </a:bodyPr>
          <a:lstStyle/>
          <a:p>
            <a:r>
              <a:rPr lang="en-US" dirty="0" err="1" smtClean="0">
                <a:latin typeface="Segoe UI Light" panose="020B0502040204020203" pitchFamily="34" charset="0"/>
                <a:cs typeface="Segoe UI Light" panose="020B0502040204020203" pitchFamily="34" charset="0"/>
              </a:rPr>
              <a:t>Bundeling</a:t>
            </a:r>
            <a:endParaRPr lang="en-US" dirty="0" smtClean="0">
              <a:latin typeface="Segoe UI Light" panose="020B0502040204020203" pitchFamily="34" charset="0"/>
              <a:cs typeface="Segoe UI Light" panose="020B0502040204020203" pitchFamily="34" charset="0"/>
            </a:endParaRPr>
          </a:p>
        </p:txBody>
      </p:sp>
      <p:sp>
        <p:nvSpPr>
          <p:cNvPr id="7" name="TextBox 6"/>
          <p:cNvSpPr txBox="1"/>
          <p:nvPr/>
        </p:nvSpPr>
        <p:spPr>
          <a:xfrm>
            <a:off x="6096000" y="1676400"/>
            <a:ext cx="1815112" cy="369332"/>
          </a:xfrm>
          <a:prstGeom prst="rect">
            <a:avLst/>
          </a:prstGeom>
          <a:noFill/>
        </p:spPr>
        <p:txBody>
          <a:bodyPr wrap="none" rtlCol="0">
            <a:spAutoFit/>
          </a:bodyPr>
          <a:lstStyle/>
          <a:p>
            <a:r>
              <a:rPr lang="en-US" dirty="0" err="1" smtClean="0">
                <a:latin typeface="Segoe UI Light" panose="020B0502040204020203" pitchFamily="34" charset="0"/>
                <a:cs typeface="Segoe UI Light" panose="020B0502040204020203" pitchFamily="34" charset="0"/>
              </a:rPr>
              <a:t>RequireJS</a:t>
            </a:r>
            <a:r>
              <a:rPr lang="en-US" dirty="0" smtClean="0">
                <a:latin typeface="Segoe UI Light" panose="020B0502040204020203" pitchFamily="34" charset="0"/>
                <a:cs typeface="Segoe UI Light" panose="020B0502040204020203" pitchFamily="34" charset="0"/>
              </a:rPr>
              <a:t> / AMD</a:t>
            </a:r>
          </a:p>
        </p:txBody>
      </p:sp>
      <p:sp>
        <p:nvSpPr>
          <p:cNvPr id="4" name="TextBox 3"/>
          <p:cNvSpPr txBox="1"/>
          <p:nvPr/>
        </p:nvSpPr>
        <p:spPr>
          <a:xfrm>
            <a:off x="609600" y="2133600"/>
            <a:ext cx="2930802" cy="1477328"/>
          </a:xfrm>
          <a:prstGeom prst="rect">
            <a:avLst/>
          </a:prstGeom>
          <a:noFill/>
        </p:spPr>
        <p:txBody>
          <a:bodyPr wrap="none" rtlCol="0">
            <a:spAutoFit/>
          </a:bodyPr>
          <a:lstStyle/>
          <a:p>
            <a:pPr marL="342900" indent="-342900">
              <a:buClr>
                <a:schemeClr val="accent2"/>
              </a:buClr>
              <a:buFont typeface="Wingdings" panose="05000000000000000000" pitchFamily="2" charset="2"/>
              <a:buChar char="§"/>
            </a:pPr>
            <a:r>
              <a:rPr lang="en-US" dirty="0" smtClean="0"/>
              <a:t>MVC 4 default to 1 year</a:t>
            </a:r>
          </a:p>
          <a:p>
            <a:pPr marL="342900" indent="-342900">
              <a:buClr>
                <a:schemeClr val="accent2"/>
              </a:buClr>
              <a:buFont typeface="Wingdings" panose="05000000000000000000" pitchFamily="2" charset="2"/>
              <a:buChar char="§"/>
            </a:pPr>
            <a:r>
              <a:rPr lang="en-US" dirty="0" smtClean="0"/>
              <a:t>Change in file </a:t>
            </a:r>
            <a:br>
              <a:rPr lang="en-US" dirty="0" smtClean="0"/>
            </a:br>
            <a:r>
              <a:rPr lang="en-US" dirty="0" smtClean="0"/>
              <a:t>= new </a:t>
            </a:r>
            <a:r>
              <a:rPr lang="en-US" dirty="0" err="1" smtClean="0"/>
              <a:t>querystring</a:t>
            </a:r>
            <a:r>
              <a:rPr lang="en-US" dirty="0"/>
              <a:t/>
            </a:r>
            <a:br>
              <a:rPr lang="en-US" dirty="0"/>
            </a:br>
            <a:r>
              <a:rPr lang="en-US" dirty="0" smtClean="0"/>
              <a:t>(@</a:t>
            </a:r>
            <a:r>
              <a:rPr lang="en-US" dirty="0" err="1" smtClean="0"/>
              <a:t>Scripts.Render</a:t>
            </a:r>
            <a:r>
              <a:rPr lang="en-US" dirty="0" smtClean="0"/>
              <a:t>(“”))</a:t>
            </a:r>
          </a:p>
          <a:p>
            <a:pPr marL="342900" indent="-342900">
              <a:buClr>
                <a:schemeClr val="accent2"/>
              </a:buClr>
              <a:buFont typeface="Wingdings" panose="05000000000000000000" pitchFamily="2" charset="2"/>
              <a:buChar char="§"/>
            </a:pPr>
            <a:endParaRPr lang="nl-BE" dirty="0"/>
          </a:p>
        </p:txBody>
      </p:sp>
      <p:sp>
        <p:nvSpPr>
          <p:cNvPr id="8" name="TextBox 7"/>
          <p:cNvSpPr txBox="1"/>
          <p:nvPr/>
        </p:nvSpPr>
        <p:spPr>
          <a:xfrm>
            <a:off x="5334000" y="2039385"/>
            <a:ext cx="2329548" cy="646331"/>
          </a:xfrm>
          <a:prstGeom prst="rect">
            <a:avLst/>
          </a:prstGeom>
          <a:noFill/>
        </p:spPr>
        <p:txBody>
          <a:bodyPr wrap="none" rtlCol="0">
            <a:spAutoFit/>
          </a:bodyPr>
          <a:lstStyle/>
          <a:p>
            <a:pPr marL="342900" indent="-342900">
              <a:buClr>
                <a:schemeClr val="accent2"/>
              </a:buClr>
              <a:buFont typeface="Wingdings" panose="05000000000000000000" pitchFamily="2" charset="2"/>
              <a:buChar char="§"/>
            </a:pPr>
            <a:r>
              <a:rPr lang="en-US" dirty="0" smtClean="0"/>
              <a:t>Server controlled </a:t>
            </a:r>
            <a:br>
              <a:rPr lang="en-US" dirty="0" smtClean="0"/>
            </a:br>
            <a:r>
              <a:rPr lang="en-US" dirty="0" smtClean="0"/>
              <a:t>(Expires header)</a:t>
            </a:r>
            <a:endParaRPr lang="nl-BE" dirty="0"/>
          </a:p>
        </p:txBody>
      </p:sp>
    </p:spTree>
    <p:extLst>
      <p:ext uri="{BB962C8B-B14F-4D97-AF65-F5344CB8AC3E}">
        <p14:creationId xmlns:p14="http://schemas.microsoft.com/office/powerpoint/2010/main" val="205797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Tricks &amp; Tricks – </a:t>
            </a:r>
            <a:r>
              <a:rPr lang="en-US" dirty="0" err="1" smtClean="0"/>
              <a:t>JsLint</a:t>
            </a:r>
            <a:endParaRPr lang="nl-BE" dirty="0"/>
          </a:p>
        </p:txBody>
      </p:sp>
      <p:sp>
        <p:nvSpPr>
          <p:cNvPr id="6" name="Content Placeholder 5"/>
          <p:cNvSpPr>
            <a:spLocks noGrp="1"/>
          </p:cNvSpPr>
          <p:nvPr>
            <p:ph idx="1"/>
          </p:nvPr>
        </p:nvSpPr>
        <p:spPr/>
        <p:txBody>
          <a:bodyPr/>
          <a:lstStyle/>
          <a:p>
            <a:endParaRPr lang="nl-BE" dirty="0"/>
          </a:p>
        </p:txBody>
      </p:sp>
    </p:spTree>
    <p:extLst>
      <p:ext uri="{BB962C8B-B14F-4D97-AF65-F5344CB8AC3E}">
        <p14:creationId xmlns:p14="http://schemas.microsoft.com/office/powerpoint/2010/main" val="140361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JQuery</a:t>
            </a:r>
            <a:r>
              <a:rPr lang="en-US" dirty="0" smtClean="0"/>
              <a:t> Goodness – Validate</a:t>
            </a:r>
            <a:endParaRPr lang="nl-BE" dirty="0"/>
          </a:p>
        </p:txBody>
      </p:sp>
      <p:sp>
        <p:nvSpPr>
          <p:cNvPr id="6" name="Content Placeholder 5"/>
          <p:cNvSpPr>
            <a:spLocks noGrp="1"/>
          </p:cNvSpPr>
          <p:nvPr>
            <p:ph idx="1"/>
          </p:nvPr>
        </p:nvSpPr>
        <p:spPr/>
        <p:txBody>
          <a:bodyPr/>
          <a:lstStyle/>
          <a:p>
            <a:endParaRPr lang="nl-BE" dirty="0"/>
          </a:p>
        </p:txBody>
      </p:sp>
    </p:spTree>
    <p:extLst>
      <p:ext uri="{BB962C8B-B14F-4D97-AF65-F5344CB8AC3E}">
        <p14:creationId xmlns:p14="http://schemas.microsoft.com/office/powerpoint/2010/main" val="2887598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AngularJs</a:t>
            </a:r>
            <a:endParaRPr lang="nl-BE" dirty="0"/>
          </a:p>
        </p:txBody>
      </p:sp>
      <p:sp>
        <p:nvSpPr>
          <p:cNvPr id="6" name="Content Placeholder 5"/>
          <p:cNvSpPr>
            <a:spLocks noGrp="1"/>
          </p:cNvSpPr>
          <p:nvPr>
            <p:ph idx="1"/>
          </p:nvPr>
        </p:nvSpPr>
        <p:spPr/>
        <p:txBody>
          <a:bodyPr/>
          <a:lstStyle/>
          <a:p>
            <a:endParaRPr lang="nl-BE" dirty="0"/>
          </a:p>
        </p:txBody>
      </p:sp>
    </p:spTree>
    <p:extLst>
      <p:ext uri="{BB962C8B-B14F-4D97-AF65-F5344CB8AC3E}">
        <p14:creationId xmlns:p14="http://schemas.microsoft.com/office/powerpoint/2010/main" val="2641290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Testing: Jasmine &amp; </a:t>
            </a:r>
            <a:r>
              <a:rPr lang="en-US" dirty="0" err="1" smtClean="0"/>
              <a:t>PhantomJs</a:t>
            </a:r>
            <a:endParaRPr lang="nl-BE" dirty="0"/>
          </a:p>
        </p:txBody>
      </p:sp>
      <p:sp>
        <p:nvSpPr>
          <p:cNvPr id="6" name="Content Placeholder 5"/>
          <p:cNvSpPr>
            <a:spLocks noGrp="1"/>
          </p:cNvSpPr>
          <p:nvPr>
            <p:ph idx="1"/>
          </p:nvPr>
        </p:nvSpPr>
        <p:spPr/>
        <p:txBody>
          <a:bodyPr/>
          <a:lstStyle/>
          <a:p>
            <a:endParaRPr lang="nl-BE" dirty="0"/>
          </a:p>
        </p:txBody>
      </p:sp>
    </p:spTree>
    <p:extLst>
      <p:ext uri="{BB962C8B-B14F-4D97-AF65-F5344CB8AC3E}">
        <p14:creationId xmlns:p14="http://schemas.microsoft.com/office/powerpoint/2010/main" val="1458169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idx="1"/>
          </p:nvPr>
        </p:nvSpPr>
        <p:spPr/>
        <p:txBody>
          <a:bodyPr>
            <a:normAutofit/>
          </a:bodyPr>
          <a:lstStyle/>
          <a:p>
            <a:r>
              <a:rPr lang="nl-BE" sz="2000" dirty="0">
                <a:hlinkClick r:id="rId2"/>
              </a:rPr>
              <a:t>http://</a:t>
            </a:r>
            <a:r>
              <a:rPr lang="nl-BE" sz="2000" dirty="0" smtClean="0">
                <a:hlinkClick r:id="rId2"/>
              </a:rPr>
              <a:t>www.w3.org/Protocols/rfc2616/rfc2616-sec13.html</a:t>
            </a:r>
            <a:endParaRPr lang="nl-BE" sz="2000" dirty="0" smtClean="0"/>
          </a:p>
          <a:p>
            <a:r>
              <a:rPr lang="nl-BE" sz="2000" dirty="0">
                <a:hlinkClick r:id="rId3"/>
              </a:rPr>
              <a:t>http://ejohn.org/blog/ecmascript-5-strict-mode-json-and-more/</a:t>
            </a:r>
            <a:endParaRPr lang="nl-BE" sz="2000" dirty="0"/>
          </a:p>
        </p:txBody>
      </p:sp>
    </p:spTree>
    <p:extLst>
      <p:ext uri="{BB962C8B-B14F-4D97-AF65-F5344CB8AC3E}">
        <p14:creationId xmlns:p14="http://schemas.microsoft.com/office/powerpoint/2010/main" val="4059509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dirty="0" smtClean="0"/>
              <a:t>Tips &amp; Tricks</a:t>
            </a:r>
            <a:endParaRPr lang="nl-BE" dirty="0" smtClean="0"/>
          </a:p>
          <a:p>
            <a:r>
              <a:rPr lang="en-US" dirty="0" err="1" smtClean="0"/>
              <a:t>JQuery</a:t>
            </a:r>
            <a:r>
              <a:rPr lang="en-US" dirty="0" smtClean="0"/>
              <a:t> goodness</a:t>
            </a:r>
            <a:endParaRPr lang="nl-BE" dirty="0" smtClean="0"/>
          </a:p>
          <a:p>
            <a:r>
              <a:rPr lang="en-US" dirty="0" err="1" smtClean="0"/>
              <a:t>AngularJs</a:t>
            </a:r>
            <a:endParaRPr lang="en-US" dirty="0" smtClean="0"/>
          </a:p>
          <a:p>
            <a:r>
              <a:rPr lang="en-US" dirty="0" smtClean="0"/>
              <a:t>Testing: Jasmine &amp; </a:t>
            </a:r>
            <a:r>
              <a:rPr lang="en-US" dirty="0" err="1" smtClean="0"/>
              <a:t>PhantomJs</a:t>
            </a:r>
            <a:endParaRPr lang="nl-BE" dirty="0"/>
          </a:p>
        </p:txBody>
      </p:sp>
    </p:spTree>
    <p:extLst>
      <p:ext uri="{BB962C8B-B14F-4D97-AF65-F5344CB8AC3E}">
        <p14:creationId xmlns:p14="http://schemas.microsoft.com/office/powerpoint/2010/main" val="1267957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Tricks &amp; Tricks - RMP</a:t>
            </a:r>
            <a:endParaRPr lang="nl-BE" dirty="0"/>
          </a:p>
        </p:txBody>
      </p:sp>
      <p:sp>
        <p:nvSpPr>
          <p:cNvPr id="6" name="Content Placeholder 5"/>
          <p:cNvSpPr>
            <a:spLocks noGrp="1"/>
          </p:cNvSpPr>
          <p:nvPr>
            <p:ph idx="1"/>
          </p:nvPr>
        </p:nvSpPr>
        <p:spPr/>
        <p:txBody>
          <a:bodyPr/>
          <a:lstStyle/>
          <a:p>
            <a:endParaRPr lang="nl-BE" dirty="0"/>
          </a:p>
        </p:txBody>
      </p:sp>
    </p:spTree>
    <p:extLst>
      <p:ext uri="{BB962C8B-B14F-4D97-AF65-F5344CB8AC3E}">
        <p14:creationId xmlns:p14="http://schemas.microsoft.com/office/powerpoint/2010/main" val="3437518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Tricks &amp; Tricks – Global variables</a:t>
            </a:r>
            <a:endParaRPr lang="nl-BE" dirty="0"/>
          </a:p>
        </p:txBody>
      </p:sp>
      <p:sp>
        <p:nvSpPr>
          <p:cNvPr id="6" name="Content Placeholder 5"/>
          <p:cNvSpPr>
            <a:spLocks noGrp="1"/>
          </p:cNvSpPr>
          <p:nvPr>
            <p:ph idx="1"/>
          </p:nvPr>
        </p:nvSpPr>
        <p:spPr/>
        <p:txBody>
          <a:bodyPr/>
          <a:lstStyle/>
          <a:p>
            <a:endParaRPr lang="nl-BE" dirty="0"/>
          </a:p>
        </p:txBody>
      </p:sp>
    </p:spTree>
    <p:extLst>
      <p:ext uri="{BB962C8B-B14F-4D97-AF65-F5344CB8AC3E}">
        <p14:creationId xmlns:p14="http://schemas.microsoft.com/office/powerpoint/2010/main" val="3842584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Tricks &amp; Tricks – Versioning</a:t>
            </a:r>
            <a:endParaRPr lang="nl-BE" dirty="0"/>
          </a:p>
        </p:txBody>
      </p:sp>
      <p:sp>
        <p:nvSpPr>
          <p:cNvPr id="6" name="Content Placeholder 5"/>
          <p:cNvSpPr>
            <a:spLocks noGrp="1"/>
          </p:cNvSpPr>
          <p:nvPr>
            <p:ph idx="1"/>
          </p:nvPr>
        </p:nvSpPr>
        <p:spPr/>
        <p:txBody>
          <a:bodyPr/>
          <a:lstStyle/>
          <a:p>
            <a:r>
              <a:rPr lang="en-US" dirty="0" smtClean="0"/>
              <a:t>Don’t use </a:t>
            </a:r>
            <a:r>
              <a:rPr lang="en-US" dirty="0" err="1" smtClean="0"/>
              <a:t>querystrings</a:t>
            </a:r>
            <a:endParaRPr lang="en-US" dirty="0" smtClean="0"/>
          </a:p>
          <a:p>
            <a:pPr lvl="1"/>
            <a:r>
              <a:rPr lang="en-US" dirty="0" smtClean="0">
                <a:hlinkClick r:id="rId3"/>
              </a:rPr>
              <a:t>Section 13.9 from the HTTP Specifications</a:t>
            </a:r>
            <a:endParaRPr lang="en-US" dirty="0" smtClean="0"/>
          </a:p>
        </p:txBody>
      </p:sp>
      <p:sp>
        <p:nvSpPr>
          <p:cNvPr id="2" name="TextBox 1"/>
          <p:cNvSpPr txBox="1"/>
          <p:nvPr/>
        </p:nvSpPr>
        <p:spPr>
          <a:xfrm>
            <a:off x="621672" y="2057400"/>
            <a:ext cx="7696199" cy="2200602"/>
          </a:xfrm>
          <a:prstGeom prst="rect">
            <a:avLst/>
          </a:prstGeom>
          <a:noFill/>
        </p:spPr>
        <p:txBody>
          <a:bodyPr wrap="square" rtlCol="0">
            <a:spAutoFit/>
          </a:bodyPr>
          <a:lstStyle/>
          <a:p>
            <a:pPr fontAlgn="base"/>
            <a:r>
              <a:rPr lang="en-US" sz="1100" b="1" i="1" dirty="0"/>
              <a:t>13.9 Side Effects of GET and </a:t>
            </a:r>
            <a:r>
              <a:rPr lang="en-US" sz="1100" b="1" i="1" dirty="0" smtClean="0"/>
              <a:t>HEAD</a:t>
            </a:r>
          </a:p>
          <a:p>
            <a:pPr fontAlgn="base"/>
            <a:endParaRPr lang="en-US" sz="1100" i="1" dirty="0"/>
          </a:p>
          <a:p>
            <a:pPr fontAlgn="base"/>
            <a:r>
              <a:rPr lang="en-US" sz="1100" i="1" dirty="0"/>
              <a:t>Unless the origin server explicitly prohibits the caching of their responses, the application of GET and HEAD methods to any resources SHOULD NOT have side effects that would lead to erroneous behavior if these responses are taken from a cache. They MAY still have side effects, but a cache is not required to consider such side effects in its caching decisions. Caches are always expected to observe an origin server’s explicit restrictions on caching</a:t>
            </a:r>
            <a:r>
              <a:rPr lang="en-US" sz="1100" i="1" dirty="0" smtClean="0"/>
              <a:t>.</a:t>
            </a:r>
          </a:p>
          <a:p>
            <a:pPr fontAlgn="base"/>
            <a:endParaRPr lang="en-US" sz="1100" i="1" dirty="0"/>
          </a:p>
          <a:p>
            <a:pPr fontAlgn="base"/>
            <a:r>
              <a:rPr lang="en-US" sz="1100" i="1" dirty="0"/>
              <a:t>We note one exception to this rule: since some applications have traditionally used GETs and HEADs with query URLs (those containing a “?” in the </a:t>
            </a:r>
            <a:r>
              <a:rPr lang="en-US" sz="1100" i="1" dirty="0" err="1"/>
              <a:t>rel_path</a:t>
            </a:r>
            <a:r>
              <a:rPr lang="en-US" sz="1100" i="1" dirty="0"/>
              <a:t> part) to perform operations with significant side effects, caches MUST NOT treat responses to such URIs as fresh unless the server provides an explicit expiration time. This specifically means that responses from HTTP/1.0 servers for such URIs SHOULD NOT be taken from a cache. See section 9.1.1 for related information.</a:t>
            </a:r>
          </a:p>
          <a:p>
            <a:endParaRPr lang="nl-BE" sz="1400" dirty="0"/>
          </a:p>
        </p:txBody>
      </p:sp>
      <p:sp>
        <p:nvSpPr>
          <p:cNvPr id="7" name="TextBox 6"/>
          <p:cNvSpPr txBox="1"/>
          <p:nvPr/>
        </p:nvSpPr>
        <p:spPr>
          <a:xfrm>
            <a:off x="621672" y="3962400"/>
            <a:ext cx="7696199" cy="2677656"/>
          </a:xfrm>
          <a:prstGeom prst="rect">
            <a:avLst/>
          </a:prstGeom>
          <a:noFill/>
        </p:spPr>
        <p:txBody>
          <a:bodyPr wrap="square" rtlCol="0">
            <a:spAutoFit/>
          </a:bodyPr>
          <a:lstStyle/>
          <a:p>
            <a:r>
              <a:rPr lang="en-US" sz="1100" b="1" i="1" dirty="0"/>
              <a:t>9.1.1 Safe </a:t>
            </a:r>
            <a:r>
              <a:rPr lang="en-US" sz="1100" b="1" i="1" dirty="0" smtClean="0"/>
              <a:t>Methods</a:t>
            </a:r>
          </a:p>
          <a:p>
            <a:endParaRPr lang="en-US" sz="1100" b="1" i="1" dirty="0"/>
          </a:p>
          <a:p>
            <a:r>
              <a:rPr lang="en-US" sz="1100" i="1" dirty="0" err="1"/>
              <a:t>Implementors</a:t>
            </a:r>
            <a:r>
              <a:rPr lang="en-US" sz="1100" i="1" dirty="0"/>
              <a:t> should be aware that the software represents the user in their interactions over the Internet, and should be careful to allow the user to be aware of any actions they might take which may have an unexpected significance to themselves or others</a:t>
            </a:r>
            <a:r>
              <a:rPr lang="en-US" sz="1100" i="1" dirty="0" smtClean="0"/>
              <a:t>.</a:t>
            </a:r>
          </a:p>
          <a:p>
            <a:endParaRPr lang="en-US" sz="1100" i="1" dirty="0"/>
          </a:p>
          <a:p>
            <a:r>
              <a:rPr lang="en-US" sz="1100" i="1" dirty="0"/>
              <a:t>In particular, the convention has been established that the GET and HEAD methods SHOULD NOT have the significance of taking an action other than retrieval. These methods ought to be considered "safe". This allows user agents to represent other methods, such as POST, PUT and DELETE, in a special way, so that the user is made aware of the fact that a possibly unsafe action is being requested</a:t>
            </a:r>
            <a:r>
              <a:rPr lang="en-US" sz="1100" i="1" dirty="0" smtClean="0"/>
              <a:t>.</a:t>
            </a:r>
          </a:p>
          <a:p>
            <a:endParaRPr lang="en-US" sz="1100" i="1" dirty="0"/>
          </a:p>
          <a:p>
            <a:r>
              <a:rPr lang="en-US" sz="1100" i="1" dirty="0"/>
              <a:t>Naturally, it is not possible to ensure that the server does not generate side-effects as a result of performing a GET request; in fact, some dynamic resources consider that a feature. The important distinction here is that the user did not request the side-effects, so therefore cannot be held accountable for them.</a:t>
            </a:r>
          </a:p>
          <a:p>
            <a:endParaRPr lang="nl-BE" sz="1400" dirty="0"/>
          </a:p>
        </p:txBody>
      </p:sp>
    </p:spTree>
    <p:extLst>
      <p:ext uri="{BB962C8B-B14F-4D97-AF65-F5344CB8AC3E}">
        <p14:creationId xmlns:p14="http://schemas.microsoft.com/office/powerpoint/2010/main" val="3219053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Tricks &amp; Tricks – Versioning</a:t>
            </a:r>
            <a:endParaRPr lang="nl-BE" dirty="0"/>
          </a:p>
        </p:txBody>
      </p:sp>
      <p:sp>
        <p:nvSpPr>
          <p:cNvPr id="6" name="Content Placeholder 5"/>
          <p:cNvSpPr>
            <a:spLocks noGrp="1"/>
          </p:cNvSpPr>
          <p:nvPr>
            <p:ph idx="1"/>
          </p:nvPr>
        </p:nvSpPr>
        <p:spPr/>
        <p:txBody>
          <a:bodyPr/>
          <a:lstStyle/>
          <a:p>
            <a:r>
              <a:rPr lang="en-US" dirty="0" smtClean="0"/>
              <a:t>Version your file!</a:t>
            </a:r>
          </a:p>
          <a:p>
            <a:pPr lvl="1"/>
            <a:r>
              <a:rPr lang="en-US" dirty="0" smtClean="0"/>
              <a:t>Timestamp			</a:t>
            </a:r>
          </a:p>
          <a:p>
            <a:pPr lvl="3"/>
            <a:r>
              <a:rPr lang="en-US" dirty="0" smtClean="0"/>
              <a:t>Styles.</a:t>
            </a:r>
            <a:r>
              <a:rPr lang="nl-BE" dirty="0" smtClean="0"/>
              <a:t>1369296175102.css</a:t>
            </a:r>
            <a:endParaRPr lang="en-US" dirty="0" smtClean="0"/>
          </a:p>
          <a:p>
            <a:pPr lvl="1"/>
            <a:r>
              <a:rPr lang="en-US" dirty="0" smtClean="0"/>
              <a:t>Version number		</a:t>
            </a:r>
          </a:p>
          <a:p>
            <a:pPr lvl="3"/>
            <a:r>
              <a:rPr lang="en-US" dirty="0" smtClean="0"/>
              <a:t>Styles.1.0.0.0.css</a:t>
            </a:r>
          </a:p>
          <a:p>
            <a:pPr lvl="1"/>
            <a:r>
              <a:rPr lang="en-US" dirty="0" smtClean="0"/>
              <a:t>MD5				</a:t>
            </a:r>
          </a:p>
          <a:p>
            <a:pPr lvl="3"/>
            <a:r>
              <a:rPr lang="en-US" dirty="0" smtClean="0"/>
              <a:t>Styles.Cbaa7269c72b8711cdf6266de0e9dffe.css</a:t>
            </a:r>
            <a:endParaRPr lang="en-US" dirty="0" smtClean="0"/>
          </a:p>
          <a:p>
            <a:r>
              <a:rPr lang="en-US" dirty="0" smtClean="0"/>
              <a:t>Can be automated!</a:t>
            </a:r>
          </a:p>
          <a:p>
            <a:pPr lvl="1"/>
            <a:r>
              <a:rPr lang="en-US" dirty="0" smtClean="0"/>
              <a:t>IIS Rewrite Rules ( handles it before </a:t>
            </a:r>
            <a:r>
              <a:rPr lang="en-US" dirty="0" err="1" smtClean="0"/>
              <a:t>.net</a:t>
            </a:r>
            <a:r>
              <a:rPr lang="en-US" dirty="0" smtClean="0"/>
              <a:t> runtime! )</a:t>
            </a:r>
          </a:p>
          <a:p>
            <a:pPr lvl="1"/>
            <a:r>
              <a:rPr lang="en-US" dirty="0" smtClean="0"/>
              <a:t>MVC Routing</a:t>
            </a:r>
          </a:p>
          <a:p>
            <a:pPr lvl="1"/>
            <a:r>
              <a:rPr lang="en-US" dirty="0" smtClean="0"/>
              <a:t>Request Handlers</a:t>
            </a:r>
          </a:p>
        </p:txBody>
      </p:sp>
    </p:spTree>
    <p:extLst>
      <p:ext uri="{BB962C8B-B14F-4D97-AF65-F5344CB8AC3E}">
        <p14:creationId xmlns:p14="http://schemas.microsoft.com/office/powerpoint/2010/main" val="4157722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Tricks &amp; Tricks – Use strict</a:t>
            </a:r>
            <a:endParaRPr lang="nl-BE" dirty="0"/>
          </a:p>
        </p:txBody>
      </p:sp>
      <p:sp>
        <p:nvSpPr>
          <p:cNvPr id="6" name="Content Placeholder 5"/>
          <p:cNvSpPr>
            <a:spLocks noGrp="1"/>
          </p:cNvSpPr>
          <p:nvPr>
            <p:ph idx="1"/>
          </p:nvPr>
        </p:nvSpPr>
        <p:spPr/>
        <p:txBody>
          <a:bodyPr>
            <a:normAutofit lnSpcReduction="10000"/>
          </a:bodyPr>
          <a:lstStyle/>
          <a:p>
            <a:r>
              <a:rPr lang="en-US" dirty="0" smtClean="0"/>
              <a:t>New ECMA5Script feature</a:t>
            </a:r>
          </a:p>
          <a:p>
            <a:r>
              <a:rPr lang="en-US" dirty="0" smtClean="0"/>
              <a:t>Support by: </a:t>
            </a:r>
            <a:r>
              <a:rPr lang="nl-BE" dirty="0">
                <a:hlinkClick r:id="rId3"/>
              </a:rPr>
              <a:t>http://</a:t>
            </a:r>
            <a:r>
              <a:rPr lang="nl-BE" dirty="0" smtClean="0">
                <a:hlinkClick r:id="rId3"/>
              </a:rPr>
              <a:t>caniuse.com/use-strict</a:t>
            </a:r>
            <a:endParaRPr lang="nl-BE" dirty="0" smtClean="0"/>
          </a:p>
          <a:p>
            <a:r>
              <a:rPr lang="en-US" dirty="0" smtClean="0"/>
              <a:t>Backwards compatible until ECMA3Script</a:t>
            </a:r>
          </a:p>
          <a:p>
            <a:r>
              <a:rPr lang="en-US" dirty="0" smtClean="0"/>
              <a:t>Global scope or function scope</a:t>
            </a:r>
          </a:p>
          <a:p>
            <a:r>
              <a:rPr lang="en-US" dirty="0" smtClean="0"/>
              <a:t>Prevents coding bloopers:</a:t>
            </a:r>
          </a:p>
          <a:p>
            <a:pPr lvl="1"/>
            <a:r>
              <a:rPr lang="en-US" dirty="0" smtClean="0"/>
              <a:t>Variables and properties</a:t>
            </a:r>
          </a:p>
          <a:p>
            <a:pPr lvl="1"/>
            <a:r>
              <a:rPr lang="en-US" dirty="0" err="1" smtClean="0"/>
              <a:t>Eval</a:t>
            </a:r>
            <a:endParaRPr lang="en-US" dirty="0" smtClean="0"/>
          </a:p>
          <a:p>
            <a:pPr lvl="1"/>
            <a:r>
              <a:rPr lang="en-US" dirty="0" smtClean="0"/>
              <a:t>Functions</a:t>
            </a:r>
          </a:p>
          <a:p>
            <a:pPr lvl="1"/>
            <a:r>
              <a:rPr lang="en-US" dirty="0" smtClean="0"/>
              <a:t>With() {}</a:t>
            </a:r>
          </a:p>
          <a:p>
            <a:pPr lvl="1"/>
            <a:r>
              <a:rPr lang="en-US" dirty="0" smtClean="0"/>
              <a:t>Also see : </a:t>
            </a:r>
            <a:r>
              <a:rPr lang="nl-BE" dirty="0">
                <a:hlinkClick r:id="rId4"/>
              </a:rPr>
              <a:t>http://</a:t>
            </a:r>
            <a:r>
              <a:rPr lang="nl-BE" dirty="0" smtClean="0">
                <a:hlinkClick r:id="rId4"/>
              </a:rPr>
              <a:t>www.ecma-international.org/publications/files/ECMA-ST/Ecma-262.pdf</a:t>
            </a:r>
            <a:r>
              <a:rPr lang="nl-BE" dirty="0" smtClean="0"/>
              <a:t> page 235</a:t>
            </a:r>
            <a:endParaRPr lang="en-US" dirty="0" smtClean="0"/>
          </a:p>
          <a:p>
            <a:endParaRPr lang="nl-BE" dirty="0" smtClean="0"/>
          </a:p>
          <a:p>
            <a:endParaRPr lang="nl-BE" dirty="0"/>
          </a:p>
        </p:txBody>
      </p:sp>
    </p:spTree>
    <p:extLst>
      <p:ext uri="{BB962C8B-B14F-4D97-AF65-F5344CB8AC3E}">
        <p14:creationId xmlns:p14="http://schemas.microsoft.com/office/powerpoint/2010/main" val="1150581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Tricks &amp; Tricks – F12</a:t>
            </a:r>
            <a:endParaRPr lang="nl-BE" dirty="0"/>
          </a:p>
        </p:txBody>
      </p:sp>
      <p:sp>
        <p:nvSpPr>
          <p:cNvPr id="6" name="Content Placeholder 5"/>
          <p:cNvSpPr>
            <a:spLocks noGrp="1"/>
          </p:cNvSpPr>
          <p:nvPr>
            <p:ph idx="1"/>
          </p:nvPr>
        </p:nvSpPr>
        <p:spPr/>
        <p:txBody>
          <a:bodyPr/>
          <a:lstStyle/>
          <a:p>
            <a:r>
              <a:rPr lang="en-US" dirty="0" smtClean="0"/>
              <a:t>Developer tools</a:t>
            </a:r>
          </a:p>
          <a:p>
            <a:r>
              <a:rPr lang="en-US" dirty="0" smtClean="0"/>
              <a:t>Debugger;</a:t>
            </a:r>
            <a:endParaRPr lang="nl-BE" dirty="0"/>
          </a:p>
        </p:txBody>
      </p:sp>
    </p:spTree>
    <p:extLst>
      <p:ext uri="{BB962C8B-B14F-4D97-AF65-F5344CB8AC3E}">
        <p14:creationId xmlns:p14="http://schemas.microsoft.com/office/powerpoint/2010/main" val="1502351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Tricks &amp; Tricks – </a:t>
            </a:r>
            <a:r>
              <a:rPr lang="en-US" dirty="0" err="1" smtClean="0"/>
              <a:t>RequireJs</a:t>
            </a:r>
            <a:r>
              <a:rPr lang="en-US" dirty="0" smtClean="0"/>
              <a:t>-Bundling</a:t>
            </a:r>
            <a:endParaRPr lang="nl-BE" dirty="0"/>
          </a:p>
        </p:txBody>
      </p:sp>
      <p:sp>
        <p:nvSpPr>
          <p:cNvPr id="6" name="Content Placeholder 5"/>
          <p:cNvSpPr>
            <a:spLocks noGrp="1"/>
          </p:cNvSpPr>
          <p:nvPr>
            <p:ph idx="1"/>
          </p:nvPr>
        </p:nvSpPr>
        <p:spPr/>
        <p:txBody>
          <a:bodyPr/>
          <a:lstStyle/>
          <a:p>
            <a:r>
              <a:rPr lang="en-US" dirty="0" smtClean="0"/>
              <a:t>Asynchronous Module Definition ( AMD )</a:t>
            </a:r>
          </a:p>
          <a:p>
            <a:endParaRPr lang="nl-BE" dirty="0"/>
          </a:p>
        </p:txBody>
      </p:sp>
      <p:sp>
        <p:nvSpPr>
          <p:cNvPr id="2" name="TextBox 1"/>
          <p:cNvSpPr txBox="1"/>
          <p:nvPr/>
        </p:nvSpPr>
        <p:spPr>
          <a:xfrm>
            <a:off x="1143000" y="1676400"/>
            <a:ext cx="1152880" cy="369332"/>
          </a:xfrm>
          <a:prstGeom prst="rect">
            <a:avLst/>
          </a:prstGeom>
          <a:noFill/>
        </p:spPr>
        <p:txBody>
          <a:bodyPr wrap="none" rtlCol="0">
            <a:spAutoFit/>
          </a:bodyPr>
          <a:lstStyle/>
          <a:p>
            <a:r>
              <a:rPr lang="en-US" dirty="0" err="1" smtClean="0">
                <a:latin typeface="Segoe UI Light" panose="020B0502040204020203" pitchFamily="34" charset="0"/>
                <a:cs typeface="Segoe UI Light" panose="020B0502040204020203" pitchFamily="34" charset="0"/>
              </a:rPr>
              <a:t>Bundeling</a:t>
            </a:r>
            <a:endParaRPr lang="en-US" dirty="0" smtClean="0">
              <a:latin typeface="Segoe UI Light" panose="020B0502040204020203" pitchFamily="34" charset="0"/>
              <a:cs typeface="Segoe UI Light" panose="020B0502040204020203" pitchFamily="34" charset="0"/>
            </a:endParaRPr>
          </a:p>
        </p:txBody>
      </p:sp>
      <p:sp>
        <p:nvSpPr>
          <p:cNvPr id="7" name="TextBox 6"/>
          <p:cNvSpPr txBox="1"/>
          <p:nvPr/>
        </p:nvSpPr>
        <p:spPr>
          <a:xfrm>
            <a:off x="6096000" y="1676400"/>
            <a:ext cx="1789464" cy="369332"/>
          </a:xfrm>
          <a:prstGeom prst="rect">
            <a:avLst/>
          </a:prstGeom>
          <a:noFill/>
        </p:spPr>
        <p:txBody>
          <a:bodyPr wrap="none" rtlCol="0">
            <a:spAutoFit/>
          </a:bodyPr>
          <a:lstStyle/>
          <a:p>
            <a:r>
              <a:rPr lang="en-US" dirty="0" err="1" smtClean="0">
                <a:latin typeface="Segoe UI Light" panose="020B0502040204020203" pitchFamily="34" charset="0"/>
                <a:cs typeface="Segoe UI Light" panose="020B0502040204020203" pitchFamily="34" charset="0"/>
              </a:rPr>
              <a:t>RequireJs</a:t>
            </a:r>
            <a:r>
              <a:rPr lang="en-US" dirty="0" smtClean="0">
                <a:latin typeface="Segoe UI Light" panose="020B0502040204020203" pitchFamily="34" charset="0"/>
                <a:cs typeface="Segoe UI Light" panose="020B0502040204020203" pitchFamily="34" charset="0"/>
              </a:rPr>
              <a:t> / AMD</a:t>
            </a:r>
          </a:p>
        </p:txBody>
      </p:sp>
      <p:sp>
        <p:nvSpPr>
          <p:cNvPr id="4" name="TextBox 3"/>
          <p:cNvSpPr txBox="1"/>
          <p:nvPr/>
        </p:nvSpPr>
        <p:spPr>
          <a:xfrm>
            <a:off x="609600" y="2133600"/>
            <a:ext cx="2400209" cy="923330"/>
          </a:xfrm>
          <a:prstGeom prst="rect">
            <a:avLst/>
          </a:prstGeom>
          <a:noFill/>
        </p:spPr>
        <p:txBody>
          <a:bodyPr wrap="none" rtlCol="0">
            <a:spAutoFit/>
          </a:bodyPr>
          <a:lstStyle/>
          <a:p>
            <a:pPr marL="342900" indent="-342900">
              <a:buClr>
                <a:schemeClr val="accent2"/>
              </a:buClr>
              <a:buFont typeface="Wingdings" panose="05000000000000000000" pitchFamily="2" charset="2"/>
              <a:buChar char="§"/>
            </a:pPr>
            <a:r>
              <a:rPr lang="en-US" dirty="0" smtClean="0"/>
              <a:t>Smaller load times</a:t>
            </a:r>
          </a:p>
          <a:p>
            <a:pPr marL="342900" indent="-342900">
              <a:buClr>
                <a:schemeClr val="accent2"/>
              </a:buClr>
              <a:buFont typeface="Wingdings" panose="05000000000000000000" pitchFamily="2" charset="2"/>
              <a:buChar char="§"/>
            </a:pPr>
            <a:r>
              <a:rPr lang="en-US" dirty="0" smtClean="0"/>
              <a:t>1 time requests</a:t>
            </a:r>
          </a:p>
          <a:p>
            <a:pPr marL="342900" indent="-342900">
              <a:buClr>
                <a:schemeClr val="accent2"/>
              </a:buClr>
              <a:buFont typeface="Wingdings" panose="05000000000000000000" pitchFamily="2" charset="2"/>
              <a:buChar char="§"/>
            </a:pPr>
            <a:endParaRPr lang="nl-BE" dirty="0"/>
          </a:p>
        </p:txBody>
      </p:sp>
      <p:sp>
        <p:nvSpPr>
          <p:cNvPr id="8" name="TextBox 7"/>
          <p:cNvSpPr txBox="1"/>
          <p:nvPr/>
        </p:nvSpPr>
        <p:spPr>
          <a:xfrm>
            <a:off x="5334000" y="2039385"/>
            <a:ext cx="3445174" cy="2031325"/>
          </a:xfrm>
          <a:prstGeom prst="rect">
            <a:avLst/>
          </a:prstGeom>
          <a:noFill/>
        </p:spPr>
        <p:txBody>
          <a:bodyPr wrap="none" rtlCol="0">
            <a:spAutoFit/>
          </a:bodyPr>
          <a:lstStyle/>
          <a:p>
            <a:pPr marL="342900" indent="-342900">
              <a:buClr>
                <a:schemeClr val="accent2"/>
              </a:buClr>
              <a:buFont typeface="Wingdings" panose="05000000000000000000" pitchFamily="2" charset="2"/>
              <a:buChar char="§"/>
            </a:pPr>
            <a:r>
              <a:rPr lang="en-US" dirty="0" smtClean="0"/>
              <a:t>Session spread load times</a:t>
            </a:r>
          </a:p>
          <a:p>
            <a:pPr marL="342900" indent="-342900">
              <a:buClr>
                <a:schemeClr val="accent2"/>
              </a:buClr>
              <a:buFont typeface="Wingdings" panose="05000000000000000000" pitchFamily="2" charset="2"/>
              <a:buChar char="§"/>
            </a:pPr>
            <a:r>
              <a:rPr lang="en-US" dirty="0" smtClean="0"/>
              <a:t>Individual modules can be </a:t>
            </a:r>
            <a:br>
              <a:rPr lang="en-US" dirty="0" smtClean="0"/>
            </a:br>
            <a:r>
              <a:rPr lang="en-US" dirty="0" smtClean="0"/>
              <a:t>can be compressed to nearly</a:t>
            </a:r>
            <a:br>
              <a:rPr lang="en-US" dirty="0" smtClean="0"/>
            </a:br>
            <a:r>
              <a:rPr lang="en-US" dirty="0" smtClean="0"/>
              <a:t>the same size (minify)</a:t>
            </a:r>
          </a:p>
          <a:p>
            <a:pPr marL="342900" indent="-342900">
              <a:buClr>
                <a:schemeClr val="accent2"/>
              </a:buClr>
              <a:buFont typeface="Wingdings" panose="05000000000000000000" pitchFamily="2" charset="2"/>
              <a:buChar char="§"/>
            </a:pPr>
            <a:r>
              <a:rPr lang="en-US" dirty="0" smtClean="0"/>
              <a:t>Only load script when they</a:t>
            </a:r>
            <a:br>
              <a:rPr lang="en-US" dirty="0" smtClean="0"/>
            </a:br>
            <a:r>
              <a:rPr lang="en-US" dirty="0" smtClean="0"/>
              <a:t>are needed</a:t>
            </a:r>
          </a:p>
          <a:p>
            <a:pPr marL="342900" indent="-342900">
              <a:buClr>
                <a:schemeClr val="accent2"/>
              </a:buClr>
              <a:buFont typeface="Wingdings" panose="05000000000000000000" pitchFamily="2" charset="2"/>
              <a:buChar char="§"/>
            </a:pPr>
            <a:endParaRPr lang="nl-BE" dirty="0"/>
          </a:p>
        </p:txBody>
      </p:sp>
    </p:spTree>
    <p:extLst>
      <p:ext uri="{BB962C8B-B14F-4D97-AF65-F5344CB8AC3E}">
        <p14:creationId xmlns:p14="http://schemas.microsoft.com/office/powerpoint/2010/main" val="1963849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Qframe Template">
  <a:themeElements>
    <a:clrScheme name="QFrame">
      <a:dk1>
        <a:srgbClr val="2C2C2C"/>
      </a:dk1>
      <a:lt1>
        <a:srgbClr val="FFFFFF"/>
      </a:lt1>
      <a:dk2>
        <a:srgbClr val="2C2C2C"/>
      </a:dk2>
      <a:lt2>
        <a:srgbClr val="FFFFFF"/>
      </a:lt2>
      <a:accent1>
        <a:srgbClr val="E20002"/>
      </a:accent1>
      <a:accent2>
        <a:srgbClr val="FF2224"/>
      </a:accent2>
      <a:accent3>
        <a:srgbClr val="0084B4"/>
      </a:accent3>
      <a:accent4>
        <a:srgbClr val="00B0F0"/>
      </a:accent4>
      <a:accent5>
        <a:srgbClr val="FFFF00"/>
      </a:accent5>
      <a:accent6>
        <a:srgbClr val="00FE18"/>
      </a:accent6>
      <a:hlink>
        <a:srgbClr val="262626"/>
      </a:hlink>
      <a:folHlink>
        <a:srgbClr val="595959"/>
      </a:folHlink>
    </a:clrScheme>
    <a:fontScheme name="QFrame 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38A22C3A72A5C41AD5BCCFBCF9BC258" ma:contentTypeVersion="0" ma:contentTypeDescription="Create a new document." ma:contentTypeScope="" ma:versionID="47b5a05ff17c9f87f17ba393f078e50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F7498C-F9C2-422B-BC41-0960A3F778D1}">
  <ds:schemaRefs>
    <ds:schemaRef ds:uri="http://schemas.microsoft.com/sharepoint/v3/contenttype/forms"/>
  </ds:schemaRefs>
</ds:datastoreItem>
</file>

<file path=customXml/itemProps2.xml><?xml version="1.0" encoding="utf-8"?>
<ds:datastoreItem xmlns:ds="http://schemas.openxmlformats.org/officeDocument/2006/customXml" ds:itemID="{DD63C643-5D3F-445B-B1D2-93AE57167F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9174808-9C2B-4902-8C9D-44348A1FD8BB}">
  <ds:schemaRefs>
    <ds:schemaRef ds:uri="http://purl.org/dc/dcmitype/"/>
    <ds:schemaRef ds:uri="http://schemas.microsoft.com/office/2006/metadata/properties"/>
    <ds:schemaRef ds:uri="http://www.w3.org/XML/1998/namespace"/>
    <ds:schemaRef ds:uri="http://schemas.microsoft.com/office/2006/documentManagement/types"/>
    <ds:schemaRef ds:uri="http://purl.org/dc/terms/"/>
    <ds:schemaRef ds:uri="http://purl.org/dc/elements/1.1/"/>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QFrameSlides_201211</Template>
  <TotalTime>3349</TotalTime>
  <Words>407</Words>
  <Application>Microsoft Office PowerPoint</Application>
  <PresentationFormat>On-screen Show (4:3)</PresentationFormat>
  <Paragraphs>83</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Segoe UI</vt:lpstr>
      <vt:lpstr>Segoe UI Light</vt:lpstr>
      <vt:lpstr>Verdana</vt:lpstr>
      <vt:lpstr>Wingdings</vt:lpstr>
      <vt:lpstr>Qframe Template</vt:lpstr>
      <vt:lpstr>Javascript Library Overview</vt:lpstr>
      <vt:lpstr>PowerPoint Presentation</vt:lpstr>
      <vt:lpstr>Tricks &amp; Tricks - RMP</vt:lpstr>
      <vt:lpstr>Tricks &amp; Tricks – Global variables</vt:lpstr>
      <vt:lpstr>Tricks &amp; Tricks – Versioning</vt:lpstr>
      <vt:lpstr>Tricks &amp; Tricks – Versioning</vt:lpstr>
      <vt:lpstr>Tricks &amp; Tricks – Use strict</vt:lpstr>
      <vt:lpstr>Tricks &amp; Tricks – F12</vt:lpstr>
      <vt:lpstr>Tricks &amp; Tricks – RequireJs-Bundling</vt:lpstr>
      <vt:lpstr>Tricks &amp; Tricks – RequireJs-Bundling</vt:lpstr>
      <vt:lpstr>Tricks &amp; Tricks – JsLint</vt:lpstr>
      <vt:lpstr>JQuery Goodness – Validate</vt:lpstr>
      <vt:lpstr>AngularJs</vt:lpstr>
      <vt:lpstr>Testing: Jasmine &amp; PhantomJs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Ceuppens</dc:creator>
  <cp:lastModifiedBy>Tom Ceuppens</cp:lastModifiedBy>
  <cp:revision>38</cp:revision>
  <dcterms:created xsi:type="dcterms:W3CDTF">2013-05-23T06:38:46Z</dcterms:created>
  <dcterms:modified xsi:type="dcterms:W3CDTF">2013-05-27T11:11:43Z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0x010100E38A22C3A72A5C41AD5BCCFBCF9BC258</vt:lpwstr>
  </property>
</Properties>
</file>